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92" r:id="rId2"/>
    <p:sldId id="258" r:id="rId3"/>
    <p:sldId id="260" r:id="rId4"/>
    <p:sldId id="269" r:id="rId5"/>
    <p:sldId id="290" r:id="rId6"/>
    <p:sldId id="289" r:id="rId7"/>
    <p:sldId id="281" r:id="rId8"/>
    <p:sldId id="282" r:id="rId9"/>
    <p:sldId id="283" r:id="rId10"/>
    <p:sldId id="284" r:id="rId11"/>
    <p:sldId id="285" r:id="rId12"/>
    <p:sldId id="286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2E7C-7FE8-4F56-B74A-01326FA4811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0747D-032A-4AAC-A1B2-216EF7C81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F699-41F8-2B46-BDCA-99877DB6E9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Ajay Bhalla I Information Management I Cass EMBA I Dec 2010</a:t>
            </a:r>
          </a:p>
        </p:txBody>
      </p:sp>
    </p:spTree>
    <p:extLst>
      <p:ext uri="{BB962C8B-B14F-4D97-AF65-F5344CB8AC3E}">
        <p14:creationId xmlns:p14="http://schemas.microsoft.com/office/powerpoint/2010/main" val="267507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3" y="411776"/>
            <a:ext cx="1794708" cy="42848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417899" indent="-160731">
              <a:buFont typeface="Wingdings" panose="05000000000000000000" pitchFamily="2" charset="2"/>
              <a:buChar char="§"/>
              <a:defRPr/>
            </a:lvl2pPr>
            <a:lvl3pPr marL="675068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932237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1189406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8" y="369731"/>
            <a:ext cx="9285515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68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bot LOGO no T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3" y="5964198"/>
            <a:ext cx="1858503" cy="450589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1261756" cy="394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417899" indent="-160731">
              <a:buFont typeface="Wingdings" panose="05000000000000000000" pitchFamily="2" charset="2"/>
              <a:buChar char="§"/>
              <a:defRPr/>
            </a:lvl2pPr>
            <a:lvl3pPr marL="675068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932237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1189406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31" y="369731"/>
            <a:ext cx="11277495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75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TO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63" y="6299510"/>
            <a:ext cx="2296304" cy="47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489" y="411778"/>
            <a:ext cx="1838643" cy="42024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417899" indent="-160731">
              <a:buFont typeface="Wingdings" panose="05000000000000000000" pitchFamily="2" charset="2"/>
              <a:buChar char="§"/>
              <a:defRPr/>
            </a:lvl2pPr>
            <a:lvl3pPr marL="675068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932237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1189406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5428" y="369731"/>
            <a:ext cx="9285515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59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1" y="411779"/>
            <a:ext cx="192805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417899" indent="-160731">
              <a:buFont typeface="Wingdings" panose="05000000000000000000" pitchFamily="2" charset="2"/>
              <a:buChar char="§"/>
              <a:defRPr/>
            </a:lvl2pPr>
            <a:lvl3pPr marL="675068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932237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1189406" indent="-160731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54015" y="36973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2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5427" y="6356358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23"/>
            <a:ext cx="7772400" cy="1298705"/>
          </a:xfrm>
        </p:spPr>
        <p:txBody>
          <a:bodyPr/>
          <a:lstStyle>
            <a:lvl1pPr marL="0" indent="0">
              <a:buNone/>
              <a:defRPr sz="1350" baseline="0">
                <a:solidFill>
                  <a:schemeClr val="tx1"/>
                </a:solidFill>
                <a:latin typeface="+mn-lt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86" y="411776"/>
            <a:ext cx="1904545" cy="45319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3713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76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427" y="6356358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01/11/2022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77"/>
            <a:ext cx="10515600" cy="2852737"/>
          </a:xfrm>
        </p:spPr>
        <p:txBody>
          <a:bodyPr anchor="b"/>
          <a:lstStyle>
            <a:lvl1pPr>
              <a:defRPr sz="3375" baseline="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1350" baseline="0">
                <a:solidFill>
                  <a:schemeClr val="tx1"/>
                </a:solidFill>
                <a:latin typeface="+mn-lt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1" y="411779"/>
            <a:ext cx="2158711" cy="4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5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91" y="2339262"/>
            <a:ext cx="7696701" cy="17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28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30400" y="6381750"/>
            <a:ext cx="9347200" cy="476250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chemeClr val="bg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© 2017 Cengage Learning</a:t>
            </a:r>
            <a:r>
              <a:rPr lang="en-US" baseline="30000" dirty="0"/>
              <a:t>®</a:t>
            </a:r>
            <a:r>
              <a:rPr lang="en-US" dirty="0"/>
              <a:t>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7873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11778"/>
            <a:ext cx="9285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4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smG_NfQV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5571" y="2163207"/>
            <a:ext cx="8594931" cy="300930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altLang="en-US" sz="3300" dirty="0">
                <a:latin typeface="Century Gothic" panose="020B0502020202020204" pitchFamily="34" charset="0"/>
              </a:rPr>
              <a:t>SM9532</a:t>
            </a:r>
            <a:br>
              <a:rPr lang="en-GB" altLang="en-US" sz="3300" dirty="0">
                <a:solidFill>
                  <a:srgbClr val="0066CC"/>
                </a:solidFill>
                <a:latin typeface="Century Gothic" panose="020B0502020202020204" pitchFamily="34" charset="0"/>
              </a:rPr>
            </a:br>
            <a:r>
              <a:rPr lang="en-GB" altLang="en-US" sz="3300" dirty="0">
                <a:latin typeface="Century Gothic" panose="020B0502020202020204" pitchFamily="34" charset="0"/>
              </a:rPr>
              <a:t>Lecture 4</a:t>
            </a:r>
            <a:br>
              <a:rPr lang="en-GB" altLang="en-US" sz="3300" dirty="0">
                <a:solidFill>
                  <a:srgbClr val="0099FF"/>
                </a:solidFill>
                <a:latin typeface="Century Gothic" panose="020B0502020202020204" pitchFamily="34" charset="0"/>
              </a:rPr>
            </a:b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Differences Across Countries: </a:t>
            </a:r>
            <a:b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</a:b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The CAGE distance framework</a:t>
            </a:r>
            <a:b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</a:br>
            <a:endParaRPr lang="en-GB" sz="33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999" y="290287"/>
            <a:ext cx="79175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Honda Story Different views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000" b="1" dirty="0"/>
              <a:t>View 1: Production efficiencies  </a:t>
            </a:r>
          </a:p>
          <a:p>
            <a:r>
              <a:rPr lang="en-US" sz="2000" dirty="0"/>
              <a:t>The Japanese motorcycle industry, and in particular Honda, the market leader, present a [consistent] picture. The basic philosophy of the Japanese manufacturers is that </a:t>
            </a:r>
            <a:r>
              <a:rPr lang="en-US" sz="2000" dirty="0">
                <a:solidFill>
                  <a:srgbClr val="FF0000"/>
                </a:solidFill>
              </a:rPr>
              <a:t>high volumes per model provide the potential for high productivity as a result of using capital intensive and highly automated techniques. Their </a:t>
            </a:r>
            <a:r>
              <a:rPr lang="en-US" sz="2000" dirty="0"/>
              <a:t>marketing strategies are, therefore, directed towards developing these high volumes, hence the careful attention that we have observed them giving to growth and market share.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http://www.evolveidea.com/images/different%20perspect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49" y="3937000"/>
            <a:ext cx="3333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1C7CB-6666-DE4D-A01A-A7C930D324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6686" y="474345"/>
            <a:ext cx="55517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View 2: Persistence </a:t>
            </a:r>
          </a:p>
          <a:p>
            <a:endParaRPr lang="en-GB" sz="2000" dirty="0"/>
          </a:p>
          <a:p>
            <a:r>
              <a:rPr lang="en-GB" sz="2000" dirty="0"/>
              <a:t> </a:t>
            </a:r>
            <a:r>
              <a:rPr lang="en-US" sz="2000" dirty="0"/>
              <a:t>In truth, we had no strategy other than the idea of seeing </a:t>
            </a:r>
            <a:r>
              <a:rPr lang="en-US" sz="2000" dirty="0">
                <a:solidFill>
                  <a:srgbClr val="FF0000"/>
                </a:solidFill>
              </a:rPr>
              <a:t>if we could sell something </a:t>
            </a:r>
            <a:r>
              <a:rPr lang="en-US" sz="2000" dirty="0"/>
              <a:t>in the United States." Honda had to obtain a currency allocation from the Japanese Ministry of Finance, part of a government famous for supporting the competitiveness of its industry abroad. "They were extraordinarily skeptical," said the managers; ….they finally…. </a:t>
            </a:r>
            <a:endParaRPr lang="en-GB" sz="2000" dirty="0"/>
          </a:p>
          <a:p>
            <a:r>
              <a:rPr lang="en-US" sz="2000" dirty="0"/>
              <a:t>"Mr. Honda </a:t>
            </a:r>
            <a:r>
              <a:rPr lang="en-US" sz="2000" dirty="0">
                <a:solidFill>
                  <a:srgbClr val="FF0000"/>
                </a:solidFill>
              </a:rPr>
              <a:t>was especially confident of the 250cc and 305cc ma­chines," the managers continued …..about their leader.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 descr="http://www.evolveidea.com/images/different%20perspect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7645" y="1977883"/>
            <a:ext cx="2692399" cy="16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6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5714" y="74023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View 3: Culture of Learning</a:t>
            </a:r>
          </a:p>
          <a:p>
            <a:r>
              <a:rPr lang="en-US" sz="2000" dirty="0"/>
              <a:t>  </a:t>
            </a:r>
          </a:p>
          <a:p>
            <a:r>
              <a:rPr lang="en-US" sz="2000" dirty="0"/>
              <a:t>While we run around being "rational," they use their </a:t>
            </a:r>
            <a:r>
              <a:rPr lang="en-US" sz="2000" dirty="0">
                <a:solidFill>
                  <a:srgbClr val="FF0000"/>
                </a:solidFill>
              </a:rPr>
              <a:t>common sense. The Honda people avoided being too rational. Rather than believing they could work it all out in Tokyo, they came to America prepared to learn. </a:t>
            </a:r>
            <a:r>
              <a:rPr lang="en-US" sz="2000" dirty="0"/>
              <a:t>Sure they used their experience and their cost position based on …production volumes ……but only after they learned what they had to do. </a:t>
            </a:r>
            <a:endParaRPr lang="en-GB" sz="2000" dirty="0"/>
          </a:p>
        </p:txBody>
      </p:sp>
      <p:pic>
        <p:nvPicPr>
          <p:cNvPr id="4" name="Picture 3" descr="http://www.evolveidea.com/images/different%20perspect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008" y="1658992"/>
            <a:ext cx="2692399" cy="16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59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D915F6-9CA9-4C81-AE14-E0935D9D4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247" y="1786988"/>
            <a:ext cx="4575086" cy="3948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B01B9-CD38-4114-9F4C-B0BF6309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Interfacing the two vantage points: Industry and Country Level as </a:t>
            </a:r>
            <a:r>
              <a:rPr lang="en-GB" sz="2800" b="1" dirty="0" err="1">
                <a:solidFill>
                  <a:srgbClr val="0070C0"/>
                </a:solidFill>
              </a:rPr>
              <a:t>UoA</a:t>
            </a:r>
            <a:r>
              <a:rPr lang="en-GB" sz="2800" dirty="0">
                <a:solidFill>
                  <a:srgbClr val="0070C0"/>
                </a:solidFill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44609-D26A-4F26-84B9-41F18208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115" y="1606525"/>
            <a:ext cx="5760720" cy="48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506" y="472762"/>
            <a:ext cx="10071174" cy="1140582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en-GB" sz="2800" b="1" dirty="0">
                <a:solidFill>
                  <a:srgbClr val="C00000"/>
                </a:solidFill>
                <a:latin typeface="Century Gothic" panose="020B0502020202020204" pitchFamily="34" charset="0"/>
                <a:cs typeface="Rockwell"/>
              </a:rPr>
              <a:t>Session Outline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1C7CB-6666-DE4D-A01A-A7C930D32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788" y="1613344"/>
            <a:ext cx="5611874" cy="368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Revisiting some motivations  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From Big C to the CAGE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 CAGE – country level 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 CAGE industry level 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The Honda Episode  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 Interfacing the vantage points </a:t>
            </a:r>
          </a:p>
        </p:txBody>
      </p:sp>
    </p:spTree>
    <p:extLst>
      <p:ext uri="{BB962C8B-B14F-4D97-AF65-F5344CB8AC3E}">
        <p14:creationId xmlns:p14="http://schemas.microsoft.com/office/powerpoint/2010/main" val="197701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40014" y="1383848"/>
            <a:ext cx="6911975" cy="417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0375" y="4623936"/>
            <a:ext cx="14318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/>
              <a:t>Entrenched </a:t>
            </a:r>
          </a:p>
          <a:p>
            <a:r>
              <a:rPr lang="en-GB" sz="1600" b="1" dirty="0"/>
              <a:t>Profitability</a:t>
            </a:r>
            <a:r>
              <a:rPr lang="en-GB" sz="1600" dirty="0"/>
              <a:t>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82888" y="1598160"/>
            <a:ext cx="2210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/>
              <a:t>Drying out of profitable </a:t>
            </a:r>
          </a:p>
          <a:p>
            <a:r>
              <a:rPr lang="en-GB" sz="1400" b="1" dirty="0"/>
              <a:t>businesses </a:t>
            </a:r>
          </a:p>
          <a:p>
            <a:r>
              <a:rPr lang="en-GB" sz="1400" b="1" dirty="0"/>
              <a:t>-competition/</a:t>
            </a:r>
          </a:p>
          <a:p>
            <a:r>
              <a:rPr lang="en-GB" sz="1400" b="1" dirty="0"/>
              <a:t>mature markets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59600" y="4455571"/>
            <a:ext cx="2471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/>
              <a:t>New opportunities </a:t>
            </a:r>
          </a:p>
          <a:p>
            <a:r>
              <a:rPr lang="en-GB" sz="1600" b="1" dirty="0"/>
              <a:t>abroad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00826" y="1598161"/>
            <a:ext cx="2133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Establishing new </a:t>
            </a:r>
          </a:p>
          <a:p>
            <a:r>
              <a:rPr lang="en-GB" b="1" dirty="0"/>
              <a:t>markets globally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680344" y="2890315"/>
            <a:ext cx="1140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Global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60550" y="2936987"/>
            <a:ext cx="1398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National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943476" y="2679248"/>
            <a:ext cx="1728788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943476" y="5055735"/>
            <a:ext cx="1728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4872038" y="2536372"/>
            <a:ext cx="2087562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4986338" y="2391910"/>
            <a:ext cx="139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262690" y="3686629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530850" y="4981124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057901" y="2536373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735638" y="1858511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6489" y="402113"/>
            <a:ext cx="376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Basic Rationalisations ……….</a:t>
            </a:r>
          </a:p>
        </p:txBody>
      </p:sp>
    </p:spTree>
    <p:extLst>
      <p:ext uri="{BB962C8B-B14F-4D97-AF65-F5344CB8AC3E}">
        <p14:creationId xmlns:p14="http://schemas.microsoft.com/office/powerpoint/2010/main" val="175123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9291" y="792089"/>
            <a:ext cx="726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The BIG ‘C’ (culture) based models to the CAGE </a:t>
            </a:r>
          </a:p>
        </p:txBody>
      </p:sp>
      <p:pic>
        <p:nvPicPr>
          <p:cNvPr id="2" name="Picture 2" descr="https://media.licdn.com/mpr/mpr/shrinknp_800_800/AAEAAQAAAAAAAAIEAAAAJDE1YjIwOWJkLTJmMjEtNDE1My1iYjJmLWZhMDE3ZDAzNWM1Y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6" y="1633255"/>
            <a:ext cx="1047950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6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3281-12D4-49C1-8049-B07631E2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82" y="2443230"/>
            <a:ext cx="11277495" cy="1140582"/>
          </a:xfrm>
        </p:spPr>
        <p:txBody>
          <a:bodyPr/>
          <a:lstStyle/>
          <a:p>
            <a:pPr algn="ctr"/>
            <a:r>
              <a:rPr lang="en-GB" dirty="0"/>
              <a:t>IS DISTANCE A PROBLEM ?</a:t>
            </a:r>
          </a:p>
        </p:txBody>
      </p:sp>
    </p:spTree>
    <p:extLst>
      <p:ext uri="{BB962C8B-B14F-4D97-AF65-F5344CB8AC3E}">
        <p14:creationId xmlns:p14="http://schemas.microsoft.com/office/powerpoint/2010/main" val="372629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ecure.palgrave-journals.com/jibs/journal/v35/n3/images/8400080t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9" y="1119806"/>
            <a:ext cx="9474033" cy="53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4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youmeet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025" y="1996281"/>
            <a:ext cx="2882900" cy="360680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2AF0CC-1F3B-B007-E007-BB9DE8C5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Honda motorcycles internationalisation </a:t>
            </a:r>
          </a:p>
        </p:txBody>
      </p:sp>
      <p:sp>
        <p:nvSpPr>
          <p:cNvPr id="5" name="Rectangle 4"/>
          <p:cNvSpPr/>
          <p:nvPr/>
        </p:nvSpPr>
        <p:spPr>
          <a:xfrm rot="19083667">
            <a:off x="-177539" y="2978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http://www.youtube.com/watch?v=ysmG_NfQVb0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9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2207569" y="2132857"/>
            <a:ext cx="7269163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990601"/>
            <a:ext cx="734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Sales of Japanese Motorcycles in the USA</a:t>
            </a:r>
          </a:p>
        </p:txBody>
      </p:sp>
    </p:spTree>
    <p:extLst>
      <p:ext uri="{BB962C8B-B14F-4D97-AF65-F5344CB8AC3E}">
        <p14:creationId xmlns:p14="http://schemas.microsoft.com/office/powerpoint/2010/main" val="138987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2424113" y="1509714"/>
            <a:ext cx="7269162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990600"/>
            <a:ext cx="5562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0" y="990601"/>
            <a:ext cx="641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Sale of British Motorcycles in the USA</a:t>
            </a:r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811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C slides April 2018.potx" id="{C2016483-B1C7-4A8B-B90C-4AC821F782E4}" vid="{9BFC93A6-2D8E-4F7A-B6EF-8DAAB21A9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408</Words>
  <Application>Microsoft Macintosh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Azo Sans Thin</vt:lpstr>
      <vt:lpstr>Calibri</vt:lpstr>
      <vt:lpstr>Century Gothic</vt:lpstr>
      <vt:lpstr>Wingdings</vt:lpstr>
      <vt:lpstr>White Content Slide</vt:lpstr>
      <vt:lpstr>SM9532 Lecture 4 Differences Across Countries:  The CAGE distance framework </vt:lpstr>
      <vt:lpstr>Session Outline </vt:lpstr>
      <vt:lpstr>PowerPoint Presentation</vt:lpstr>
      <vt:lpstr>PowerPoint Presentation</vt:lpstr>
      <vt:lpstr>IS DISTANCE A PROBLEM ?</vt:lpstr>
      <vt:lpstr>PowerPoint Presentation</vt:lpstr>
      <vt:lpstr>Honda motorcycles internationalisation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Interfacing the two vantage points: Industry and Country Level as UoA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Pushkar Jha</dc:creator>
  <cp:lastModifiedBy>Chaminda Senaratne</cp:lastModifiedBy>
  <cp:revision>25</cp:revision>
  <dcterms:created xsi:type="dcterms:W3CDTF">2017-04-26T18:16:45Z</dcterms:created>
  <dcterms:modified xsi:type="dcterms:W3CDTF">2022-11-01T18:53:53Z</dcterms:modified>
</cp:coreProperties>
</file>