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6" r:id="rId4"/>
    <p:sldMasterId id="2147483691" r:id="rId5"/>
  </p:sldMasterIdLst>
  <p:notesMasterIdLst>
    <p:notesMasterId r:id="rId66"/>
  </p:notesMasterIdLst>
  <p:sldIdLst>
    <p:sldId id="924" r:id="rId6"/>
    <p:sldId id="932" r:id="rId7"/>
    <p:sldId id="938" r:id="rId8"/>
    <p:sldId id="933" r:id="rId9"/>
    <p:sldId id="525" r:id="rId10"/>
    <p:sldId id="899" r:id="rId11"/>
    <p:sldId id="934" r:id="rId12"/>
    <p:sldId id="917" r:id="rId13"/>
    <p:sldId id="935" r:id="rId14"/>
    <p:sldId id="259" r:id="rId15"/>
    <p:sldId id="260" r:id="rId16"/>
    <p:sldId id="261" r:id="rId17"/>
    <p:sldId id="936" r:id="rId18"/>
    <p:sldId id="937" r:id="rId19"/>
    <p:sldId id="975" r:id="rId20"/>
    <p:sldId id="274" r:id="rId21"/>
    <p:sldId id="976" r:id="rId22"/>
    <p:sldId id="273" r:id="rId23"/>
    <p:sldId id="980" r:id="rId24"/>
    <p:sldId id="977" r:id="rId25"/>
    <p:sldId id="981" r:id="rId26"/>
    <p:sldId id="978" r:id="rId27"/>
    <p:sldId id="979" r:id="rId28"/>
    <p:sldId id="275" r:id="rId29"/>
    <p:sldId id="982" r:id="rId30"/>
    <p:sldId id="951" r:id="rId31"/>
    <p:sldId id="950" r:id="rId32"/>
    <p:sldId id="277" r:id="rId33"/>
    <p:sldId id="294" r:id="rId34"/>
    <p:sldId id="953" r:id="rId35"/>
    <p:sldId id="909" r:id="rId36"/>
    <p:sldId id="955" r:id="rId37"/>
    <p:sldId id="1010" r:id="rId38"/>
    <p:sldId id="799" r:id="rId39"/>
    <p:sldId id="262" r:id="rId40"/>
    <p:sldId id="263" r:id="rId41"/>
    <p:sldId id="940" r:id="rId42"/>
    <p:sldId id="931" r:id="rId43"/>
    <p:sldId id="264" r:id="rId44"/>
    <p:sldId id="941" r:id="rId45"/>
    <p:sldId id="306" r:id="rId46"/>
    <p:sldId id="307" r:id="rId47"/>
    <p:sldId id="1008" r:id="rId48"/>
    <p:sldId id="266" r:id="rId49"/>
    <p:sldId id="943" r:id="rId50"/>
    <p:sldId id="282" r:id="rId51"/>
    <p:sldId id="918" r:id="rId52"/>
    <p:sldId id="944" r:id="rId53"/>
    <p:sldId id="945" r:id="rId54"/>
    <p:sldId id="946" r:id="rId55"/>
    <p:sldId id="268" r:id="rId56"/>
    <p:sldId id="947" r:id="rId57"/>
    <p:sldId id="269" r:id="rId58"/>
    <p:sldId id="956" r:id="rId59"/>
    <p:sldId id="270" r:id="rId60"/>
    <p:sldId id="1006" r:id="rId61"/>
    <p:sldId id="900" r:id="rId62"/>
    <p:sldId id="279" r:id="rId63"/>
    <p:sldId id="913" r:id="rId64"/>
    <p:sldId id="80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085" autoAdjust="0"/>
  </p:normalViewPr>
  <p:slideViewPr>
    <p:cSldViewPr snapToGrid="0">
      <p:cViewPr varScale="1">
        <p:scale>
          <a:sx n="44" d="100"/>
          <a:sy n="44" d="100"/>
        </p:scale>
        <p:origin x="15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4B5DC-1064-46F1-A415-3F45A9D9C3E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IE"/>
        </a:p>
      </dgm:t>
    </dgm:pt>
    <dgm:pt modelId="{CD8ED5CE-AAA0-4E1B-9BF7-567F910DC9F9}">
      <dgm:prSet phldrT="[Text]" phldr="0" custT="1"/>
      <dgm:spPr/>
      <dgm:t>
        <a:bodyPr/>
        <a:lstStyle/>
        <a:p>
          <a:r>
            <a:rPr lang="en-GB" sz="2000" dirty="0"/>
            <a:t>1. Is my regression model better than the mean for predicting outcomes?</a:t>
          </a:r>
          <a:endParaRPr lang="en-IE" sz="2000" dirty="0"/>
        </a:p>
      </dgm:t>
    </dgm:pt>
    <dgm:pt modelId="{6A3332FA-9A15-45E8-A0D7-9C28F57099F7}" type="parTrans" cxnId="{17489CA0-DCCC-42D1-BD4C-93DF014626EE}">
      <dgm:prSet/>
      <dgm:spPr/>
      <dgm:t>
        <a:bodyPr/>
        <a:lstStyle/>
        <a:p>
          <a:endParaRPr lang="en-IE" sz="2000"/>
        </a:p>
      </dgm:t>
    </dgm:pt>
    <dgm:pt modelId="{BC458563-EDDA-4B49-B454-EF33B8FC04AF}" type="sibTrans" cxnId="{17489CA0-DCCC-42D1-BD4C-93DF014626EE}">
      <dgm:prSet/>
      <dgm:spPr/>
      <dgm:t>
        <a:bodyPr/>
        <a:lstStyle/>
        <a:p>
          <a:endParaRPr lang="en-IE" sz="2000"/>
        </a:p>
      </dgm:t>
    </dgm:pt>
    <dgm:pt modelId="{F66C6416-ABA5-4AE0-9330-BAE1C9BC1354}">
      <dgm:prSet phldrT="[Text]" phldr="0" custT="1"/>
      <dgm:spPr/>
      <dgm:t>
        <a:bodyPr/>
        <a:lstStyle/>
        <a:p>
          <a:endParaRPr lang="en-IE" sz="2000" dirty="0"/>
        </a:p>
      </dgm:t>
    </dgm:pt>
    <dgm:pt modelId="{B7FAEC48-2B41-40E1-A65E-292A27085F85}" type="parTrans" cxnId="{E51D77AE-E0E4-48F7-B151-9C983EBF4BF1}">
      <dgm:prSet/>
      <dgm:spPr/>
      <dgm:t>
        <a:bodyPr/>
        <a:lstStyle/>
        <a:p>
          <a:endParaRPr lang="en-IE" sz="2000"/>
        </a:p>
      </dgm:t>
    </dgm:pt>
    <dgm:pt modelId="{D945D193-54A7-430E-B89D-9D9CDA9B8D01}" type="sibTrans" cxnId="{E51D77AE-E0E4-48F7-B151-9C983EBF4BF1}">
      <dgm:prSet/>
      <dgm:spPr/>
      <dgm:t>
        <a:bodyPr/>
        <a:lstStyle/>
        <a:p>
          <a:endParaRPr lang="en-IE" sz="2000"/>
        </a:p>
      </dgm:t>
    </dgm:pt>
    <dgm:pt modelId="{D5140AD4-8BC0-48F4-8A26-4F68175D821D}">
      <dgm:prSet phldrT="[Text]" phldr="0" custT="1"/>
      <dgm:spPr/>
      <dgm:t>
        <a:bodyPr/>
        <a:lstStyle/>
        <a:p>
          <a:r>
            <a:rPr lang="en-GB" sz="2000" dirty="0"/>
            <a:t>2. How much of the variance in the Outcome is explained by the Predictor? </a:t>
          </a:r>
          <a:endParaRPr lang="en-IE" sz="2000" dirty="0"/>
        </a:p>
      </dgm:t>
    </dgm:pt>
    <dgm:pt modelId="{3300A003-F4CC-4888-A652-2FE985F55F5D}" type="parTrans" cxnId="{A4D24C4F-277E-498F-892A-441FDD31EDD0}">
      <dgm:prSet/>
      <dgm:spPr/>
      <dgm:t>
        <a:bodyPr/>
        <a:lstStyle/>
        <a:p>
          <a:endParaRPr lang="en-IE" sz="2000"/>
        </a:p>
      </dgm:t>
    </dgm:pt>
    <dgm:pt modelId="{B070A8A2-1824-4D88-8D49-F001AEDF7FB6}" type="sibTrans" cxnId="{A4D24C4F-277E-498F-892A-441FDD31EDD0}">
      <dgm:prSet/>
      <dgm:spPr/>
      <dgm:t>
        <a:bodyPr/>
        <a:lstStyle/>
        <a:p>
          <a:endParaRPr lang="en-IE" sz="2000"/>
        </a:p>
      </dgm:t>
    </dgm:pt>
    <dgm:pt modelId="{17EB5D2B-27F7-476C-BBA2-FB30D2D2B78B}">
      <dgm:prSet phldrT="[Text]" phldr="0" custT="1"/>
      <dgm:spPr/>
      <dgm:t>
        <a:bodyPr/>
        <a:lstStyle/>
        <a:p>
          <a:endParaRPr lang="en-IE" sz="2000" dirty="0"/>
        </a:p>
      </dgm:t>
    </dgm:pt>
    <dgm:pt modelId="{59485BB4-7F37-4793-B064-4C37D84A24FB}" type="parTrans" cxnId="{A1B7DA61-99CF-4366-8C50-7C2F30A55B5C}">
      <dgm:prSet/>
      <dgm:spPr/>
      <dgm:t>
        <a:bodyPr/>
        <a:lstStyle/>
        <a:p>
          <a:endParaRPr lang="en-IE" sz="2000"/>
        </a:p>
      </dgm:t>
    </dgm:pt>
    <dgm:pt modelId="{5757E2F1-9640-4659-BCD9-AD5EBA3138A7}" type="sibTrans" cxnId="{A1B7DA61-99CF-4366-8C50-7C2F30A55B5C}">
      <dgm:prSet/>
      <dgm:spPr/>
      <dgm:t>
        <a:bodyPr/>
        <a:lstStyle/>
        <a:p>
          <a:endParaRPr lang="en-IE" sz="2000"/>
        </a:p>
      </dgm:t>
    </dgm:pt>
    <dgm:pt modelId="{579875BF-00FB-4BAB-B71D-AC0782380188}">
      <dgm:prSet phldrT="[Text]" phldr="0" custT="1"/>
      <dgm:spPr/>
      <dgm:t>
        <a:bodyPr/>
        <a:lstStyle/>
        <a:p>
          <a:r>
            <a:rPr lang="en-GB" sz="2000" dirty="0"/>
            <a:t>3. Is the Predictor (IV) significantly related to the Outcome (DV?)</a:t>
          </a:r>
          <a:endParaRPr lang="en-IE" sz="2000" dirty="0"/>
        </a:p>
      </dgm:t>
    </dgm:pt>
    <dgm:pt modelId="{04E4E8BA-A954-4F46-8B77-D244DF607962}" type="parTrans" cxnId="{21D91E24-DCA9-4C57-BAA4-D198465F3E15}">
      <dgm:prSet/>
      <dgm:spPr/>
      <dgm:t>
        <a:bodyPr/>
        <a:lstStyle/>
        <a:p>
          <a:endParaRPr lang="en-IE" sz="2000"/>
        </a:p>
      </dgm:t>
    </dgm:pt>
    <dgm:pt modelId="{47E4A85C-41A3-4424-AB27-CD65CF64A2D4}" type="sibTrans" cxnId="{21D91E24-DCA9-4C57-BAA4-D198465F3E15}">
      <dgm:prSet/>
      <dgm:spPr/>
      <dgm:t>
        <a:bodyPr/>
        <a:lstStyle/>
        <a:p>
          <a:endParaRPr lang="en-IE" sz="2000"/>
        </a:p>
      </dgm:t>
    </dgm:pt>
    <dgm:pt modelId="{55074E0F-2A2C-458F-BDFF-8E45096E7121}">
      <dgm:prSet custT="1"/>
      <dgm:spPr/>
      <dgm:t>
        <a:bodyPr/>
        <a:lstStyle/>
        <a:p>
          <a:endParaRPr lang="en-IE" sz="2000" dirty="0"/>
        </a:p>
      </dgm:t>
    </dgm:pt>
    <dgm:pt modelId="{9D5179A4-0944-46DC-B489-42F64ABB1F98}" type="parTrans" cxnId="{B3967574-6641-4783-8D2F-8916D7BDB7EC}">
      <dgm:prSet/>
      <dgm:spPr/>
      <dgm:t>
        <a:bodyPr/>
        <a:lstStyle/>
        <a:p>
          <a:endParaRPr lang="en-IE" sz="2000"/>
        </a:p>
      </dgm:t>
    </dgm:pt>
    <dgm:pt modelId="{723ED4FE-95E9-4B66-A810-AAC0C1881AA3}" type="sibTrans" cxnId="{B3967574-6641-4783-8D2F-8916D7BDB7EC}">
      <dgm:prSet/>
      <dgm:spPr/>
      <dgm:t>
        <a:bodyPr/>
        <a:lstStyle/>
        <a:p>
          <a:endParaRPr lang="en-IE" sz="2000"/>
        </a:p>
      </dgm:t>
    </dgm:pt>
    <dgm:pt modelId="{CAE89FF0-303E-4639-B72E-7CF219E3E30D}">
      <dgm:prSet custT="1"/>
      <dgm:spPr/>
      <dgm:t>
        <a:bodyPr/>
        <a:lstStyle/>
        <a:p>
          <a:r>
            <a:rPr lang="en-GB" sz="2000" dirty="0"/>
            <a:t>4. What is the size and direction of the relationship between the Predictor and Outcome? </a:t>
          </a:r>
          <a:endParaRPr lang="en-IE" sz="2000" dirty="0"/>
        </a:p>
      </dgm:t>
    </dgm:pt>
    <dgm:pt modelId="{27D2D4FE-ABC4-42E4-86CB-9CD9B6DFD2BF}" type="parTrans" cxnId="{80ACBC27-E8E0-46AF-928B-CBA5675B8E69}">
      <dgm:prSet/>
      <dgm:spPr/>
      <dgm:t>
        <a:bodyPr/>
        <a:lstStyle/>
        <a:p>
          <a:endParaRPr lang="en-IE" sz="2000"/>
        </a:p>
      </dgm:t>
    </dgm:pt>
    <dgm:pt modelId="{5ADC662A-4D9E-428B-84B1-5F13DF792B0A}" type="sibTrans" cxnId="{80ACBC27-E8E0-46AF-928B-CBA5675B8E69}">
      <dgm:prSet/>
      <dgm:spPr/>
      <dgm:t>
        <a:bodyPr/>
        <a:lstStyle/>
        <a:p>
          <a:endParaRPr lang="en-IE" sz="2000"/>
        </a:p>
      </dgm:t>
    </dgm:pt>
    <dgm:pt modelId="{AEB2DB31-E6A3-405E-AEB3-A1F2BC9A03F8}">
      <dgm:prSet custT="1"/>
      <dgm:spPr/>
      <dgm:t>
        <a:bodyPr/>
        <a:lstStyle/>
        <a:p>
          <a:endParaRPr lang="en-IE" sz="2000" b="0" dirty="0"/>
        </a:p>
      </dgm:t>
    </dgm:pt>
    <dgm:pt modelId="{9B7CF844-52F8-4CE0-B279-9CE447D425C6}" type="parTrans" cxnId="{36E69462-2E6C-4C5D-8065-9B6590CE89CA}">
      <dgm:prSet/>
      <dgm:spPr/>
      <dgm:t>
        <a:bodyPr/>
        <a:lstStyle/>
        <a:p>
          <a:endParaRPr lang="en-IE" sz="2000"/>
        </a:p>
      </dgm:t>
    </dgm:pt>
    <dgm:pt modelId="{883243E7-5918-4437-AD14-7374E82C1946}" type="sibTrans" cxnId="{36E69462-2E6C-4C5D-8065-9B6590CE89CA}">
      <dgm:prSet/>
      <dgm:spPr/>
      <dgm:t>
        <a:bodyPr/>
        <a:lstStyle/>
        <a:p>
          <a:endParaRPr lang="en-IE" sz="2000"/>
        </a:p>
      </dgm:t>
    </dgm:pt>
    <dgm:pt modelId="{3D8CDF2A-1CDD-4F29-B2C1-91A980E02C44}" type="pres">
      <dgm:prSet presAssocID="{FDE4B5DC-1064-46F1-A415-3F45A9D9C3E4}" presName="linear" presStyleCnt="0">
        <dgm:presLayoutVars>
          <dgm:animLvl val="lvl"/>
          <dgm:resizeHandles val="exact"/>
        </dgm:presLayoutVars>
      </dgm:prSet>
      <dgm:spPr/>
    </dgm:pt>
    <dgm:pt modelId="{9590F387-5D4D-44DA-BFEA-F1A53067694A}" type="pres">
      <dgm:prSet presAssocID="{CD8ED5CE-AAA0-4E1B-9BF7-567F910DC9F9}" presName="parentText" presStyleLbl="node1" presStyleIdx="0" presStyleCnt="4" custScaleY="152165">
        <dgm:presLayoutVars>
          <dgm:chMax val="0"/>
          <dgm:bulletEnabled val="1"/>
        </dgm:presLayoutVars>
      </dgm:prSet>
      <dgm:spPr/>
    </dgm:pt>
    <dgm:pt modelId="{4D3B15A0-FE68-45E7-AA06-632C48198CFC}" type="pres">
      <dgm:prSet presAssocID="{CD8ED5CE-AAA0-4E1B-9BF7-567F910DC9F9}" presName="childText" presStyleLbl="revTx" presStyleIdx="0" presStyleCnt="4">
        <dgm:presLayoutVars>
          <dgm:bulletEnabled val="1"/>
        </dgm:presLayoutVars>
      </dgm:prSet>
      <dgm:spPr/>
    </dgm:pt>
    <dgm:pt modelId="{5AD82325-9A8B-45F7-A269-4A242E487E60}" type="pres">
      <dgm:prSet presAssocID="{D5140AD4-8BC0-48F4-8A26-4F68175D821D}" presName="parentText" presStyleLbl="node1" presStyleIdx="1" presStyleCnt="4" custScaleY="168738">
        <dgm:presLayoutVars>
          <dgm:chMax val="0"/>
          <dgm:bulletEnabled val="1"/>
        </dgm:presLayoutVars>
      </dgm:prSet>
      <dgm:spPr/>
    </dgm:pt>
    <dgm:pt modelId="{64B79683-04AA-40D8-876C-656929E068EC}" type="pres">
      <dgm:prSet presAssocID="{D5140AD4-8BC0-48F4-8A26-4F68175D821D}" presName="childText" presStyleLbl="revTx" presStyleIdx="1" presStyleCnt="4">
        <dgm:presLayoutVars>
          <dgm:bulletEnabled val="1"/>
        </dgm:presLayoutVars>
      </dgm:prSet>
      <dgm:spPr/>
    </dgm:pt>
    <dgm:pt modelId="{68262EE0-B83B-47C6-811F-2E1B4C627B01}" type="pres">
      <dgm:prSet presAssocID="{579875BF-00FB-4BAB-B71D-AC0782380188}" presName="parentText" presStyleLbl="node1" presStyleIdx="2" presStyleCnt="4" custScaleY="140356">
        <dgm:presLayoutVars>
          <dgm:chMax val="0"/>
          <dgm:bulletEnabled val="1"/>
        </dgm:presLayoutVars>
      </dgm:prSet>
      <dgm:spPr/>
    </dgm:pt>
    <dgm:pt modelId="{BAD5F3D8-21A2-4239-997E-08B9BD0A5B20}" type="pres">
      <dgm:prSet presAssocID="{579875BF-00FB-4BAB-B71D-AC0782380188}" presName="childText" presStyleLbl="revTx" presStyleIdx="2" presStyleCnt="4">
        <dgm:presLayoutVars>
          <dgm:bulletEnabled val="1"/>
        </dgm:presLayoutVars>
      </dgm:prSet>
      <dgm:spPr/>
    </dgm:pt>
    <dgm:pt modelId="{958DA103-F312-4C4C-97C5-07B2B6590AF2}" type="pres">
      <dgm:prSet presAssocID="{CAE89FF0-303E-4639-B72E-7CF219E3E30D}" presName="parentText" presStyleLbl="node1" presStyleIdx="3" presStyleCnt="4" custScaleY="142016">
        <dgm:presLayoutVars>
          <dgm:chMax val="0"/>
          <dgm:bulletEnabled val="1"/>
        </dgm:presLayoutVars>
      </dgm:prSet>
      <dgm:spPr/>
    </dgm:pt>
    <dgm:pt modelId="{F7559796-CF2C-4503-90D2-2D1223612986}" type="pres">
      <dgm:prSet presAssocID="{CAE89FF0-303E-4639-B72E-7CF219E3E30D}" presName="childText" presStyleLbl="revTx" presStyleIdx="3" presStyleCnt="4">
        <dgm:presLayoutVars>
          <dgm:bulletEnabled val="1"/>
        </dgm:presLayoutVars>
      </dgm:prSet>
      <dgm:spPr/>
    </dgm:pt>
  </dgm:ptLst>
  <dgm:cxnLst>
    <dgm:cxn modelId="{A637CC1A-B433-48DB-9C32-489AB2926217}" type="presOf" srcId="{CD8ED5CE-AAA0-4E1B-9BF7-567F910DC9F9}" destId="{9590F387-5D4D-44DA-BFEA-F1A53067694A}" srcOrd="0" destOrd="0" presId="urn:microsoft.com/office/officeart/2005/8/layout/vList2"/>
    <dgm:cxn modelId="{06F6BB1D-8EFE-46F2-94F1-AA41FF76AA78}" type="presOf" srcId="{55074E0F-2A2C-458F-BDFF-8E45096E7121}" destId="{BAD5F3D8-21A2-4239-997E-08B9BD0A5B20}" srcOrd="0" destOrd="0" presId="urn:microsoft.com/office/officeart/2005/8/layout/vList2"/>
    <dgm:cxn modelId="{21D91E24-DCA9-4C57-BAA4-D198465F3E15}" srcId="{FDE4B5DC-1064-46F1-A415-3F45A9D9C3E4}" destId="{579875BF-00FB-4BAB-B71D-AC0782380188}" srcOrd="2" destOrd="0" parTransId="{04E4E8BA-A954-4F46-8B77-D244DF607962}" sibTransId="{47E4A85C-41A3-4424-AB27-CD65CF64A2D4}"/>
    <dgm:cxn modelId="{1E168424-E6FF-4F4D-BEE3-9E1877375BC2}" type="presOf" srcId="{FDE4B5DC-1064-46F1-A415-3F45A9D9C3E4}" destId="{3D8CDF2A-1CDD-4F29-B2C1-91A980E02C44}" srcOrd="0" destOrd="0" presId="urn:microsoft.com/office/officeart/2005/8/layout/vList2"/>
    <dgm:cxn modelId="{80ACBC27-E8E0-46AF-928B-CBA5675B8E69}" srcId="{FDE4B5DC-1064-46F1-A415-3F45A9D9C3E4}" destId="{CAE89FF0-303E-4639-B72E-7CF219E3E30D}" srcOrd="3" destOrd="0" parTransId="{27D2D4FE-ABC4-42E4-86CB-9CD9B6DFD2BF}" sibTransId="{5ADC662A-4D9E-428B-84B1-5F13DF792B0A}"/>
    <dgm:cxn modelId="{586A4E3D-B1DE-422C-80AF-438666AC2695}" type="presOf" srcId="{CAE89FF0-303E-4639-B72E-7CF219E3E30D}" destId="{958DA103-F312-4C4C-97C5-07B2B6590AF2}" srcOrd="0" destOrd="0" presId="urn:microsoft.com/office/officeart/2005/8/layout/vList2"/>
    <dgm:cxn modelId="{83D35760-05C3-4DAA-9CD6-D4018AECA5F3}" type="presOf" srcId="{AEB2DB31-E6A3-405E-AEB3-A1F2BC9A03F8}" destId="{F7559796-CF2C-4503-90D2-2D1223612986}" srcOrd="0" destOrd="0" presId="urn:microsoft.com/office/officeart/2005/8/layout/vList2"/>
    <dgm:cxn modelId="{A1B7DA61-99CF-4366-8C50-7C2F30A55B5C}" srcId="{D5140AD4-8BC0-48F4-8A26-4F68175D821D}" destId="{17EB5D2B-27F7-476C-BBA2-FB30D2D2B78B}" srcOrd="0" destOrd="0" parTransId="{59485BB4-7F37-4793-B064-4C37D84A24FB}" sibTransId="{5757E2F1-9640-4659-BCD9-AD5EBA3138A7}"/>
    <dgm:cxn modelId="{36E69462-2E6C-4C5D-8065-9B6590CE89CA}" srcId="{CAE89FF0-303E-4639-B72E-7CF219E3E30D}" destId="{AEB2DB31-E6A3-405E-AEB3-A1F2BC9A03F8}" srcOrd="0" destOrd="0" parTransId="{9B7CF844-52F8-4CE0-B279-9CE447D425C6}" sibTransId="{883243E7-5918-4437-AD14-7374E82C1946}"/>
    <dgm:cxn modelId="{A4D24C4F-277E-498F-892A-441FDD31EDD0}" srcId="{FDE4B5DC-1064-46F1-A415-3F45A9D9C3E4}" destId="{D5140AD4-8BC0-48F4-8A26-4F68175D821D}" srcOrd="1" destOrd="0" parTransId="{3300A003-F4CC-4888-A652-2FE985F55F5D}" sibTransId="{B070A8A2-1824-4D88-8D49-F001AEDF7FB6}"/>
    <dgm:cxn modelId="{60C4716F-CEDB-42C5-A22D-F4BB560BA472}" type="presOf" srcId="{17EB5D2B-27F7-476C-BBA2-FB30D2D2B78B}" destId="{64B79683-04AA-40D8-876C-656929E068EC}" srcOrd="0" destOrd="0" presId="urn:microsoft.com/office/officeart/2005/8/layout/vList2"/>
    <dgm:cxn modelId="{D7464F52-4B4B-4CE7-B318-F4942C8A3A8B}" type="presOf" srcId="{D5140AD4-8BC0-48F4-8A26-4F68175D821D}" destId="{5AD82325-9A8B-45F7-A269-4A242E487E60}" srcOrd="0" destOrd="0" presId="urn:microsoft.com/office/officeart/2005/8/layout/vList2"/>
    <dgm:cxn modelId="{B3967574-6641-4783-8D2F-8916D7BDB7EC}" srcId="{579875BF-00FB-4BAB-B71D-AC0782380188}" destId="{55074E0F-2A2C-458F-BDFF-8E45096E7121}" srcOrd="0" destOrd="0" parTransId="{9D5179A4-0944-46DC-B489-42F64ABB1F98}" sibTransId="{723ED4FE-95E9-4B66-A810-AAC0C1881AA3}"/>
    <dgm:cxn modelId="{44E7A898-1BC8-4AA2-B1B7-12274028E079}" type="presOf" srcId="{F66C6416-ABA5-4AE0-9330-BAE1C9BC1354}" destId="{4D3B15A0-FE68-45E7-AA06-632C48198CFC}" srcOrd="0" destOrd="0" presId="urn:microsoft.com/office/officeart/2005/8/layout/vList2"/>
    <dgm:cxn modelId="{17489CA0-DCCC-42D1-BD4C-93DF014626EE}" srcId="{FDE4B5DC-1064-46F1-A415-3F45A9D9C3E4}" destId="{CD8ED5CE-AAA0-4E1B-9BF7-567F910DC9F9}" srcOrd="0" destOrd="0" parTransId="{6A3332FA-9A15-45E8-A0D7-9C28F57099F7}" sibTransId="{BC458563-EDDA-4B49-B454-EF33B8FC04AF}"/>
    <dgm:cxn modelId="{E51D77AE-E0E4-48F7-B151-9C983EBF4BF1}" srcId="{CD8ED5CE-AAA0-4E1B-9BF7-567F910DC9F9}" destId="{F66C6416-ABA5-4AE0-9330-BAE1C9BC1354}" srcOrd="0" destOrd="0" parTransId="{B7FAEC48-2B41-40E1-A65E-292A27085F85}" sibTransId="{D945D193-54A7-430E-B89D-9D9CDA9B8D01}"/>
    <dgm:cxn modelId="{63E190EA-572A-4AB6-9953-22DE17D46794}" type="presOf" srcId="{579875BF-00FB-4BAB-B71D-AC0782380188}" destId="{68262EE0-B83B-47C6-811F-2E1B4C627B01}" srcOrd="0" destOrd="0" presId="urn:microsoft.com/office/officeart/2005/8/layout/vList2"/>
    <dgm:cxn modelId="{70C92F3C-CAA4-49EC-B598-E560C76ADE58}" type="presParOf" srcId="{3D8CDF2A-1CDD-4F29-B2C1-91A980E02C44}" destId="{9590F387-5D4D-44DA-BFEA-F1A53067694A}" srcOrd="0" destOrd="0" presId="urn:microsoft.com/office/officeart/2005/8/layout/vList2"/>
    <dgm:cxn modelId="{D22F68D0-86C5-4D73-81F8-21D584517732}" type="presParOf" srcId="{3D8CDF2A-1CDD-4F29-B2C1-91A980E02C44}" destId="{4D3B15A0-FE68-45E7-AA06-632C48198CFC}" srcOrd="1" destOrd="0" presId="urn:microsoft.com/office/officeart/2005/8/layout/vList2"/>
    <dgm:cxn modelId="{DE8DCD3D-3C50-4A7C-8EC9-DE0939DC99F5}" type="presParOf" srcId="{3D8CDF2A-1CDD-4F29-B2C1-91A980E02C44}" destId="{5AD82325-9A8B-45F7-A269-4A242E487E60}" srcOrd="2" destOrd="0" presId="urn:microsoft.com/office/officeart/2005/8/layout/vList2"/>
    <dgm:cxn modelId="{B81FC272-8C53-4560-88A9-96AA83914A7C}" type="presParOf" srcId="{3D8CDF2A-1CDD-4F29-B2C1-91A980E02C44}" destId="{64B79683-04AA-40D8-876C-656929E068EC}" srcOrd="3" destOrd="0" presId="urn:microsoft.com/office/officeart/2005/8/layout/vList2"/>
    <dgm:cxn modelId="{DD9B1A36-9FEB-4BDC-998B-CC44F20D5185}" type="presParOf" srcId="{3D8CDF2A-1CDD-4F29-B2C1-91A980E02C44}" destId="{68262EE0-B83B-47C6-811F-2E1B4C627B01}" srcOrd="4" destOrd="0" presId="urn:microsoft.com/office/officeart/2005/8/layout/vList2"/>
    <dgm:cxn modelId="{1F57A079-E469-49E1-88D0-CF3A651D46DB}" type="presParOf" srcId="{3D8CDF2A-1CDD-4F29-B2C1-91A980E02C44}" destId="{BAD5F3D8-21A2-4239-997E-08B9BD0A5B20}" srcOrd="5" destOrd="0" presId="urn:microsoft.com/office/officeart/2005/8/layout/vList2"/>
    <dgm:cxn modelId="{6E6E5650-6E3B-4484-897B-318677451994}" type="presParOf" srcId="{3D8CDF2A-1CDD-4F29-B2C1-91A980E02C44}" destId="{958DA103-F312-4C4C-97C5-07B2B6590AF2}" srcOrd="6" destOrd="0" presId="urn:microsoft.com/office/officeart/2005/8/layout/vList2"/>
    <dgm:cxn modelId="{66CFAE44-E256-434E-B8BF-34F0AC3B9875}" type="presParOf" srcId="{3D8CDF2A-1CDD-4F29-B2C1-91A980E02C44}" destId="{F7559796-CF2C-4503-90D2-2D122361298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A4DA5F-1232-4FF8-92F0-E3CC20DF18B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0BA015B-00DB-403C-B4FE-F6153E7E6073}">
      <dgm:prSet custT="1"/>
      <dgm:spPr/>
      <dgm:t>
        <a:bodyPr/>
        <a:lstStyle/>
        <a:p>
          <a:pPr>
            <a:lnSpc>
              <a:spcPct val="100000"/>
            </a:lnSpc>
          </a:pPr>
          <a:r>
            <a:rPr lang="en-GB" sz="1200" dirty="0"/>
            <a:t>2. Normality of residuals</a:t>
          </a:r>
          <a:endParaRPr lang="en-US" sz="1200" dirty="0"/>
        </a:p>
      </dgm:t>
    </dgm:pt>
    <dgm:pt modelId="{0E269075-C726-482D-8F87-98D441BF4FAD}" type="parTrans" cxnId="{BB670868-411E-404B-B826-EA8804349D58}">
      <dgm:prSet/>
      <dgm:spPr/>
      <dgm:t>
        <a:bodyPr/>
        <a:lstStyle/>
        <a:p>
          <a:endParaRPr lang="en-US"/>
        </a:p>
      </dgm:t>
    </dgm:pt>
    <dgm:pt modelId="{4BB2281E-2703-495C-B72E-5BB3E1B8EF84}" type="sibTrans" cxnId="{BB670868-411E-404B-B826-EA8804349D58}">
      <dgm:prSet/>
      <dgm:spPr/>
      <dgm:t>
        <a:bodyPr/>
        <a:lstStyle/>
        <a:p>
          <a:endParaRPr lang="en-US"/>
        </a:p>
      </dgm:t>
    </dgm:pt>
    <dgm:pt modelId="{C09A6C72-D1AB-4939-B768-741CF8434597}">
      <dgm:prSet/>
      <dgm:spPr/>
      <dgm:t>
        <a:bodyPr/>
        <a:lstStyle/>
        <a:p>
          <a:pPr>
            <a:lnSpc>
              <a:spcPct val="100000"/>
            </a:lnSpc>
          </a:pPr>
          <a:r>
            <a:rPr lang="en-GB" b="0" i="0" dirty="0"/>
            <a:t>3. Independence of observations (or independence of errors)</a:t>
          </a:r>
          <a:endParaRPr lang="en-US" dirty="0"/>
        </a:p>
      </dgm:t>
    </dgm:pt>
    <dgm:pt modelId="{73A81169-F9F8-4C7B-B9C9-745AD9D5A4DC}" type="parTrans" cxnId="{84DB4502-DBA9-4F6C-B254-511DBE1F95C1}">
      <dgm:prSet/>
      <dgm:spPr/>
      <dgm:t>
        <a:bodyPr/>
        <a:lstStyle/>
        <a:p>
          <a:endParaRPr lang="en-US"/>
        </a:p>
      </dgm:t>
    </dgm:pt>
    <dgm:pt modelId="{97043566-9469-40D7-BBD3-1C0DB0F2073E}" type="sibTrans" cxnId="{84DB4502-DBA9-4F6C-B254-511DBE1F95C1}">
      <dgm:prSet/>
      <dgm:spPr/>
      <dgm:t>
        <a:bodyPr/>
        <a:lstStyle/>
        <a:p>
          <a:endParaRPr lang="en-US"/>
        </a:p>
      </dgm:t>
    </dgm:pt>
    <dgm:pt modelId="{B99D93C2-382C-4CE9-91B9-9B47B083E957}">
      <dgm:prSet/>
      <dgm:spPr/>
      <dgm:t>
        <a:bodyPr/>
        <a:lstStyle/>
        <a:p>
          <a:pPr>
            <a:lnSpc>
              <a:spcPct val="100000"/>
            </a:lnSpc>
          </a:pPr>
          <a:r>
            <a:rPr lang="en-GB" b="0" dirty="0"/>
            <a:t>4. Homoscedasticity</a:t>
          </a:r>
          <a:endParaRPr lang="en-US" b="0" dirty="0"/>
        </a:p>
      </dgm:t>
    </dgm:pt>
    <dgm:pt modelId="{F6DBCB45-CFF7-49A0-845A-0B8D88E62DB3}" type="parTrans" cxnId="{390E0887-8107-4A3C-99F3-C521A4B6EC3C}">
      <dgm:prSet/>
      <dgm:spPr/>
      <dgm:t>
        <a:bodyPr/>
        <a:lstStyle/>
        <a:p>
          <a:endParaRPr lang="en-US"/>
        </a:p>
      </dgm:t>
    </dgm:pt>
    <dgm:pt modelId="{DEBE2F7C-BBF5-4346-BC0A-E87339EB390E}" type="sibTrans" cxnId="{390E0887-8107-4A3C-99F3-C521A4B6EC3C}">
      <dgm:prSet/>
      <dgm:spPr/>
      <dgm:t>
        <a:bodyPr/>
        <a:lstStyle/>
        <a:p>
          <a:endParaRPr lang="en-US"/>
        </a:p>
      </dgm:t>
    </dgm:pt>
    <dgm:pt modelId="{C8059969-43DD-4A10-A430-C0939A33E2A0}">
      <dgm:prSet/>
      <dgm:spPr/>
      <dgm:t>
        <a:bodyPr/>
        <a:lstStyle/>
        <a:p>
          <a:pPr>
            <a:lnSpc>
              <a:spcPct val="100000"/>
            </a:lnSpc>
          </a:pPr>
          <a:r>
            <a:rPr lang="en-IE" dirty="0"/>
            <a:t>6. No outliers, influential points</a:t>
          </a:r>
        </a:p>
      </dgm:t>
    </dgm:pt>
    <dgm:pt modelId="{9775D6D6-FD6E-48C9-A9C2-98FB12BB0348}" type="parTrans" cxnId="{51C4D341-B3F8-4F5E-B8DC-B6C3ACD46FBE}">
      <dgm:prSet/>
      <dgm:spPr/>
      <dgm:t>
        <a:bodyPr/>
        <a:lstStyle/>
        <a:p>
          <a:endParaRPr lang="en-IE"/>
        </a:p>
      </dgm:t>
    </dgm:pt>
    <dgm:pt modelId="{234407D0-2D9D-499C-B749-63BEB9237E3C}" type="sibTrans" cxnId="{51C4D341-B3F8-4F5E-B8DC-B6C3ACD46FBE}">
      <dgm:prSet/>
      <dgm:spPr/>
      <dgm:t>
        <a:bodyPr/>
        <a:lstStyle/>
        <a:p>
          <a:endParaRPr lang="en-IE"/>
        </a:p>
      </dgm:t>
    </dgm:pt>
    <dgm:pt modelId="{4CBE7272-1DA7-43AB-A5C1-3FA7954A1FB1}">
      <dgm:prSet/>
      <dgm:spPr/>
      <dgm:t>
        <a:bodyPr/>
        <a:lstStyle/>
        <a:p>
          <a:pPr>
            <a:lnSpc>
              <a:spcPct val="100000"/>
            </a:lnSpc>
          </a:pPr>
          <a:r>
            <a:rPr lang="en-IE" dirty="0"/>
            <a:t>5. Linear relationship between each IV and DV</a:t>
          </a:r>
        </a:p>
      </dgm:t>
    </dgm:pt>
    <dgm:pt modelId="{18540430-3106-49E8-80C6-F5296861EC16}" type="parTrans" cxnId="{03E19B73-5B47-4AE7-8771-8D827CC39E5D}">
      <dgm:prSet/>
      <dgm:spPr/>
      <dgm:t>
        <a:bodyPr/>
        <a:lstStyle/>
        <a:p>
          <a:endParaRPr lang="en-IE"/>
        </a:p>
      </dgm:t>
    </dgm:pt>
    <dgm:pt modelId="{ED1FF748-794D-4A56-8EBC-4BC2F409D844}" type="sibTrans" cxnId="{03E19B73-5B47-4AE7-8771-8D827CC39E5D}">
      <dgm:prSet/>
      <dgm:spPr/>
      <dgm:t>
        <a:bodyPr/>
        <a:lstStyle/>
        <a:p>
          <a:endParaRPr lang="en-IE"/>
        </a:p>
      </dgm:t>
    </dgm:pt>
    <dgm:pt modelId="{8C4FBD9E-25A3-4A81-8F9A-023A3F3001CE}">
      <dgm:prSet/>
      <dgm:spPr/>
      <dgm:t>
        <a:bodyPr/>
        <a:lstStyle/>
        <a:p>
          <a:pPr>
            <a:lnSpc>
              <a:spcPct val="100000"/>
            </a:lnSpc>
          </a:pPr>
          <a:r>
            <a:rPr lang="en-GB" dirty="0"/>
            <a:t>1. Little/No Multicollinearity</a:t>
          </a:r>
          <a:endParaRPr lang="en-IE" dirty="0"/>
        </a:p>
      </dgm:t>
    </dgm:pt>
    <dgm:pt modelId="{BE5C0E0C-3B33-4D41-AA60-CBC61710358E}" type="parTrans" cxnId="{0252D831-2735-4D66-9F27-392126DCC240}">
      <dgm:prSet/>
      <dgm:spPr/>
      <dgm:t>
        <a:bodyPr/>
        <a:lstStyle/>
        <a:p>
          <a:endParaRPr lang="en-IE"/>
        </a:p>
      </dgm:t>
    </dgm:pt>
    <dgm:pt modelId="{23CDBCAC-96C1-4E40-B0C9-F2B9625F94FA}" type="sibTrans" cxnId="{0252D831-2735-4D66-9F27-392126DCC240}">
      <dgm:prSet/>
      <dgm:spPr/>
      <dgm:t>
        <a:bodyPr/>
        <a:lstStyle/>
        <a:p>
          <a:endParaRPr lang="en-IE"/>
        </a:p>
      </dgm:t>
    </dgm:pt>
    <dgm:pt modelId="{7DF02CFC-7703-47AA-B2F0-F1B874B756F7}" type="pres">
      <dgm:prSet presAssocID="{FAA4DA5F-1232-4FF8-92F0-E3CC20DF18B5}" presName="root" presStyleCnt="0">
        <dgm:presLayoutVars>
          <dgm:dir/>
          <dgm:resizeHandles val="exact"/>
        </dgm:presLayoutVars>
      </dgm:prSet>
      <dgm:spPr/>
    </dgm:pt>
    <dgm:pt modelId="{F00F379F-36C7-49A1-A7DE-58820C3594D5}" type="pres">
      <dgm:prSet presAssocID="{60BA015B-00DB-403C-B4FE-F6153E7E6073}" presName="compNode" presStyleCnt="0"/>
      <dgm:spPr/>
    </dgm:pt>
    <dgm:pt modelId="{01BB53D2-A437-4CDE-A863-E4A187E5A4C3}" type="pres">
      <dgm:prSet presAssocID="{60BA015B-00DB-403C-B4FE-F6153E7E6073}" presName="iconRect" presStyleLbl="node1" presStyleIdx="0" presStyleCnt="6" custLinFactX="500000" custLinFactNeighborX="586878" custLinFactNeighborY="982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bacus with solid fill"/>
        </a:ext>
      </dgm:extLst>
    </dgm:pt>
    <dgm:pt modelId="{C5FA8C28-7695-4C1C-A191-AA89A2EB74C8}" type="pres">
      <dgm:prSet presAssocID="{60BA015B-00DB-403C-B4FE-F6153E7E6073}" presName="spaceRect" presStyleCnt="0"/>
      <dgm:spPr/>
    </dgm:pt>
    <dgm:pt modelId="{4E1E1314-1276-4690-A009-90287D266F05}" type="pres">
      <dgm:prSet presAssocID="{60BA015B-00DB-403C-B4FE-F6153E7E6073}" presName="textRect" presStyleLbl="revTx" presStyleIdx="0" presStyleCnt="6" custLinFactX="21201" custLinFactNeighborX="100000" custLinFactNeighborY="27044">
        <dgm:presLayoutVars>
          <dgm:chMax val="1"/>
          <dgm:chPref val="1"/>
        </dgm:presLayoutVars>
      </dgm:prSet>
      <dgm:spPr/>
    </dgm:pt>
    <dgm:pt modelId="{5D06F3F2-9EB4-4763-908E-215AA3D86E62}" type="pres">
      <dgm:prSet presAssocID="{4BB2281E-2703-495C-B72E-5BB3E1B8EF84}" presName="sibTrans" presStyleCnt="0"/>
      <dgm:spPr/>
    </dgm:pt>
    <dgm:pt modelId="{905AC271-AE02-4102-9C04-2C5D261F032A}" type="pres">
      <dgm:prSet presAssocID="{C8059969-43DD-4A10-A430-C0939A33E2A0}" presName="compNode" presStyleCnt="0"/>
      <dgm:spPr/>
    </dgm:pt>
    <dgm:pt modelId="{0E376ABC-B414-4535-BD89-EBFBA66815F5}" type="pres">
      <dgm:prSet presAssocID="{C8059969-43DD-4A10-A430-C0939A33E2A0}"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aille with solid fill"/>
        </a:ext>
      </dgm:extLst>
    </dgm:pt>
    <dgm:pt modelId="{C1035933-E7E5-473D-BB5F-3ADA8D776CE8}" type="pres">
      <dgm:prSet presAssocID="{C8059969-43DD-4A10-A430-C0939A33E2A0}" presName="spaceRect" presStyleCnt="0"/>
      <dgm:spPr/>
    </dgm:pt>
    <dgm:pt modelId="{BF2051EC-C925-439E-89BE-E8F3C969F981}" type="pres">
      <dgm:prSet presAssocID="{C8059969-43DD-4A10-A430-C0939A33E2A0}" presName="textRect" presStyleLbl="revTx" presStyleIdx="1" presStyleCnt="6" custLinFactX="200000" custLinFactNeighborX="270827" custLinFactNeighborY="-22914">
        <dgm:presLayoutVars>
          <dgm:chMax val="1"/>
          <dgm:chPref val="1"/>
        </dgm:presLayoutVars>
      </dgm:prSet>
      <dgm:spPr/>
    </dgm:pt>
    <dgm:pt modelId="{1C0376F5-BA87-42BD-BFE4-0EE84BA412E0}" type="pres">
      <dgm:prSet presAssocID="{234407D0-2D9D-499C-B749-63BEB9237E3C}" presName="sibTrans" presStyleCnt="0"/>
      <dgm:spPr/>
    </dgm:pt>
    <dgm:pt modelId="{638B79D0-40A1-4173-9502-41B2826EA42E}" type="pres">
      <dgm:prSet presAssocID="{C09A6C72-D1AB-4939-B768-741CF8434597}" presName="compNode" presStyleCnt="0"/>
      <dgm:spPr/>
    </dgm:pt>
    <dgm:pt modelId="{9D35E15E-5C24-4D55-A97A-524A8F4B066B}" type="pres">
      <dgm:prSet presAssocID="{C09A6C72-D1AB-4939-B768-741CF843459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ye"/>
        </a:ext>
      </dgm:extLst>
    </dgm:pt>
    <dgm:pt modelId="{6DE2B7B7-5DC3-4EF6-80B9-532EC439E352}" type="pres">
      <dgm:prSet presAssocID="{C09A6C72-D1AB-4939-B768-741CF8434597}" presName="spaceRect" presStyleCnt="0"/>
      <dgm:spPr/>
    </dgm:pt>
    <dgm:pt modelId="{2D4B94C5-E0CA-4DA8-90F0-8278196817AC}" type="pres">
      <dgm:prSet presAssocID="{C09A6C72-D1AB-4939-B768-741CF8434597}" presName="textRect" presStyleLbl="revTx" presStyleIdx="2" presStyleCnt="6">
        <dgm:presLayoutVars>
          <dgm:chMax val="1"/>
          <dgm:chPref val="1"/>
        </dgm:presLayoutVars>
      </dgm:prSet>
      <dgm:spPr/>
    </dgm:pt>
    <dgm:pt modelId="{2D6F4BDA-98BC-4B35-A96F-C45E64A06949}" type="pres">
      <dgm:prSet presAssocID="{97043566-9469-40D7-BBD3-1C0DB0F2073E}" presName="sibTrans" presStyleCnt="0"/>
      <dgm:spPr/>
    </dgm:pt>
    <dgm:pt modelId="{DE11893A-0F86-4089-82A1-8DB7A03E2936}" type="pres">
      <dgm:prSet presAssocID="{B99D93C2-382C-4CE9-91B9-9B47B083E957}" presName="compNode" presStyleCnt="0"/>
      <dgm:spPr/>
    </dgm:pt>
    <dgm:pt modelId="{4886BE9E-682B-4CFA-96FB-D4008C3EE090}" type="pres">
      <dgm:prSet presAssocID="{B99D93C2-382C-4CE9-91B9-9B47B083E957}" presName="iconRect" presStyleLbl="node1" presStyleIdx="3" presStyleCnt="6" custLinFactNeighborX="7227" custLinFactNeighborY="-276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ick"/>
        </a:ext>
      </dgm:extLst>
    </dgm:pt>
    <dgm:pt modelId="{57453BAA-2C93-4E1B-B062-65A5703EAFD8}" type="pres">
      <dgm:prSet presAssocID="{B99D93C2-382C-4CE9-91B9-9B47B083E957}" presName="spaceRect" presStyleCnt="0"/>
      <dgm:spPr/>
    </dgm:pt>
    <dgm:pt modelId="{5B417AB6-9D40-403B-BF2E-BB8D7FE98C31}" type="pres">
      <dgm:prSet presAssocID="{B99D93C2-382C-4CE9-91B9-9B47B083E957}" presName="textRect" presStyleLbl="revTx" presStyleIdx="3" presStyleCnt="6" custLinFactNeighborX="1192" custLinFactNeighborY="7124">
        <dgm:presLayoutVars>
          <dgm:chMax val="1"/>
          <dgm:chPref val="1"/>
        </dgm:presLayoutVars>
      </dgm:prSet>
      <dgm:spPr/>
    </dgm:pt>
    <dgm:pt modelId="{2D27E027-6CC5-47FD-A3C0-97D2DBA8DDA3}" type="pres">
      <dgm:prSet presAssocID="{DEBE2F7C-BBF5-4346-BC0A-E87339EB390E}" presName="sibTrans" presStyleCnt="0"/>
      <dgm:spPr/>
    </dgm:pt>
    <dgm:pt modelId="{1D1D7E95-AE03-4B10-A5AE-869F8C32E2D7}" type="pres">
      <dgm:prSet presAssocID="{4CBE7272-1DA7-43AB-A5C1-3FA7954A1FB1}" presName="compNode" presStyleCnt="0"/>
      <dgm:spPr/>
    </dgm:pt>
    <dgm:pt modelId="{8CC78676-A1A1-4C07-ACE4-071565A4E9ED}" type="pres">
      <dgm:prSet presAssocID="{4CBE7272-1DA7-43AB-A5C1-3FA7954A1FB1}" presName="iconRect" presStyleLbl="node1" presStyleIdx="4" presStyleCnt="6" custLinFactX="-491919" custLinFactNeighborX="-500000" custLinFactNeighborY="2261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uler with solid fill"/>
        </a:ext>
      </dgm:extLst>
    </dgm:pt>
    <dgm:pt modelId="{7CA538BB-AA08-4E45-A5D5-CE0B66169779}" type="pres">
      <dgm:prSet presAssocID="{4CBE7272-1DA7-43AB-A5C1-3FA7954A1FB1}" presName="spaceRect" presStyleCnt="0"/>
      <dgm:spPr/>
    </dgm:pt>
    <dgm:pt modelId="{324BCE23-616B-4D00-96C1-5D9DEF061151}" type="pres">
      <dgm:prSet presAssocID="{4CBE7272-1DA7-43AB-A5C1-3FA7954A1FB1}" presName="textRect" presStyleLbl="revTx" presStyleIdx="4" presStyleCnt="6" custLinFactNeighborX="4481" custLinFactNeighborY="-18803">
        <dgm:presLayoutVars>
          <dgm:chMax val="1"/>
          <dgm:chPref val="1"/>
        </dgm:presLayoutVars>
      </dgm:prSet>
      <dgm:spPr/>
    </dgm:pt>
    <dgm:pt modelId="{4A22E5BB-8055-4122-8126-5F4FCD9AA36D}" type="pres">
      <dgm:prSet presAssocID="{ED1FF748-794D-4A56-8EBC-4BC2F409D844}" presName="sibTrans" presStyleCnt="0"/>
      <dgm:spPr/>
    </dgm:pt>
    <dgm:pt modelId="{43298358-36D0-4642-BC28-D1E42949AF81}" type="pres">
      <dgm:prSet presAssocID="{8C4FBD9E-25A3-4A81-8F9A-023A3F3001CE}" presName="compNode" presStyleCnt="0"/>
      <dgm:spPr/>
    </dgm:pt>
    <dgm:pt modelId="{12D456CD-78AC-4326-B9BD-E3DE8F332319}" type="pres">
      <dgm:prSet presAssocID="{8C4FBD9E-25A3-4A81-8F9A-023A3F3001CE}"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pt>
    <dgm:pt modelId="{463D76F0-FB5A-45EF-A047-E568C8EE6D55}" type="pres">
      <dgm:prSet presAssocID="{8C4FBD9E-25A3-4A81-8F9A-023A3F3001CE}" presName="spaceRect" presStyleCnt="0"/>
      <dgm:spPr/>
    </dgm:pt>
    <dgm:pt modelId="{DEE222E8-52E1-4B41-8480-297CFA505855}" type="pres">
      <dgm:prSet presAssocID="{8C4FBD9E-25A3-4A81-8F9A-023A3F3001CE}" presName="textRect" presStyleLbl="revTx" presStyleIdx="5" presStyleCnt="6" custLinFactX="-274963" custLinFactNeighborX="-300000" custLinFactNeighborY="26915">
        <dgm:presLayoutVars>
          <dgm:chMax val="1"/>
          <dgm:chPref val="1"/>
        </dgm:presLayoutVars>
      </dgm:prSet>
      <dgm:spPr/>
    </dgm:pt>
  </dgm:ptLst>
  <dgm:cxnLst>
    <dgm:cxn modelId="{84DB4502-DBA9-4F6C-B254-511DBE1F95C1}" srcId="{FAA4DA5F-1232-4FF8-92F0-E3CC20DF18B5}" destId="{C09A6C72-D1AB-4939-B768-741CF8434597}" srcOrd="2" destOrd="0" parTransId="{73A81169-F9F8-4C7B-B9C9-745AD9D5A4DC}" sibTransId="{97043566-9469-40D7-BBD3-1C0DB0F2073E}"/>
    <dgm:cxn modelId="{4EF8072A-B16D-4C62-8315-E0F88577007F}" type="presOf" srcId="{B99D93C2-382C-4CE9-91B9-9B47B083E957}" destId="{5B417AB6-9D40-403B-BF2E-BB8D7FE98C31}" srcOrd="0" destOrd="0" presId="urn:microsoft.com/office/officeart/2018/2/layout/IconLabelList"/>
    <dgm:cxn modelId="{BFDC102B-2BCA-4E4F-AE79-D265B97009B7}" type="presOf" srcId="{C8059969-43DD-4A10-A430-C0939A33E2A0}" destId="{BF2051EC-C925-439E-89BE-E8F3C969F981}" srcOrd="0" destOrd="0" presId="urn:microsoft.com/office/officeart/2018/2/layout/IconLabelList"/>
    <dgm:cxn modelId="{0252D831-2735-4D66-9F27-392126DCC240}" srcId="{FAA4DA5F-1232-4FF8-92F0-E3CC20DF18B5}" destId="{8C4FBD9E-25A3-4A81-8F9A-023A3F3001CE}" srcOrd="5" destOrd="0" parTransId="{BE5C0E0C-3B33-4D41-AA60-CBC61710358E}" sibTransId="{23CDBCAC-96C1-4E40-B0C9-F2B9625F94FA}"/>
    <dgm:cxn modelId="{630BCF37-A152-4DFD-9484-25EEA23E6981}" type="presOf" srcId="{60BA015B-00DB-403C-B4FE-F6153E7E6073}" destId="{4E1E1314-1276-4690-A009-90287D266F05}" srcOrd="0" destOrd="0" presId="urn:microsoft.com/office/officeart/2018/2/layout/IconLabelList"/>
    <dgm:cxn modelId="{51C4D341-B3F8-4F5E-B8DC-B6C3ACD46FBE}" srcId="{FAA4DA5F-1232-4FF8-92F0-E3CC20DF18B5}" destId="{C8059969-43DD-4A10-A430-C0939A33E2A0}" srcOrd="1" destOrd="0" parTransId="{9775D6D6-FD6E-48C9-A9C2-98FB12BB0348}" sibTransId="{234407D0-2D9D-499C-B749-63BEB9237E3C}"/>
    <dgm:cxn modelId="{BB670868-411E-404B-B826-EA8804349D58}" srcId="{FAA4DA5F-1232-4FF8-92F0-E3CC20DF18B5}" destId="{60BA015B-00DB-403C-B4FE-F6153E7E6073}" srcOrd="0" destOrd="0" parTransId="{0E269075-C726-482D-8F87-98D441BF4FAD}" sibTransId="{4BB2281E-2703-495C-B72E-5BB3E1B8EF84}"/>
    <dgm:cxn modelId="{03E19B73-5B47-4AE7-8771-8D827CC39E5D}" srcId="{FAA4DA5F-1232-4FF8-92F0-E3CC20DF18B5}" destId="{4CBE7272-1DA7-43AB-A5C1-3FA7954A1FB1}" srcOrd="4" destOrd="0" parTransId="{18540430-3106-49E8-80C6-F5296861EC16}" sibTransId="{ED1FF748-794D-4A56-8EBC-4BC2F409D844}"/>
    <dgm:cxn modelId="{ECE30255-5F84-4929-A65C-D87AB830855E}" type="presOf" srcId="{8C4FBD9E-25A3-4A81-8F9A-023A3F3001CE}" destId="{DEE222E8-52E1-4B41-8480-297CFA505855}" srcOrd="0" destOrd="0" presId="urn:microsoft.com/office/officeart/2018/2/layout/IconLabelList"/>
    <dgm:cxn modelId="{390E0887-8107-4A3C-99F3-C521A4B6EC3C}" srcId="{FAA4DA5F-1232-4FF8-92F0-E3CC20DF18B5}" destId="{B99D93C2-382C-4CE9-91B9-9B47B083E957}" srcOrd="3" destOrd="0" parTransId="{F6DBCB45-CFF7-49A0-845A-0B8D88E62DB3}" sibTransId="{DEBE2F7C-BBF5-4346-BC0A-E87339EB390E}"/>
    <dgm:cxn modelId="{C7A0C6DD-1459-493F-9569-592F74A17897}" type="presOf" srcId="{4CBE7272-1DA7-43AB-A5C1-3FA7954A1FB1}" destId="{324BCE23-616B-4D00-96C1-5D9DEF061151}" srcOrd="0" destOrd="0" presId="urn:microsoft.com/office/officeart/2018/2/layout/IconLabelList"/>
    <dgm:cxn modelId="{891368EA-E669-4C65-B48D-12CCB971DF01}" type="presOf" srcId="{C09A6C72-D1AB-4939-B768-741CF8434597}" destId="{2D4B94C5-E0CA-4DA8-90F0-8278196817AC}" srcOrd="0" destOrd="0" presId="urn:microsoft.com/office/officeart/2018/2/layout/IconLabelList"/>
    <dgm:cxn modelId="{5ADC19ED-53AF-41F9-9529-98AB1AE41364}" type="presOf" srcId="{FAA4DA5F-1232-4FF8-92F0-E3CC20DF18B5}" destId="{7DF02CFC-7703-47AA-B2F0-F1B874B756F7}" srcOrd="0" destOrd="0" presId="urn:microsoft.com/office/officeart/2018/2/layout/IconLabelList"/>
    <dgm:cxn modelId="{792D118D-D95D-4F70-96C9-1AE7188BC394}" type="presParOf" srcId="{7DF02CFC-7703-47AA-B2F0-F1B874B756F7}" destId="{F00F379F-36C7-49A1-A7DE-58820C3594D5}" srcOrd="0" destOrd="0" presId="urn:microsoft.com/office/officeart/2018/2/layout/IconLabelList"/>
    <dgm:cxn modelId="{1E59FF76-960F-4032-B398-A68C3BAFBFE5}" type="presParOf" srcId="{F00F379F-36C7-49A1-A7DE-58820C3594D5}" destId="{01BB53D2-A437-4CDE-A863-E4A187E5A4C3}" srcOrd="0" destOrd="0" presId="urn:microsoft.com/office/officeart/2018/2/layout/IconLabelList"/>
    <dgm:cxn modelId="{FE7B6798-DBAA-4D6B-83EB-3E4E45A129AA}" type="presParOf" srcId="{F00F379F-36C7-49A1-A7DE-58820C3594D5}" destId="{C5FA8C28-7695-4C1C-A191-AA89A2EB74C8}" srcOrd="1" destOrd="0" presId="urn:microsoft.com/office/officeart/2018/2/layout/IconLabelList"/>
    <dgm:cxn modelId="{9C6AB5CA-95B1-46C4-AAC4-4E0A5B37B854}" type="presParOf" srcId="{F00F379F-36C7-49A1-A7DE-58820C3594D5}" destId="{4E1E1314-1276-4690-A009-90287D266F05}" srcOrd="2" destOrd="0" presId="urn:microsoft.com/office/officeart/2018/2/layout/IconLabelList"/>
    <dgm:cxn modelId="{95E31BA2-A9FC-4094-BA5D-7719CDE2141D}" type="presParOf" srcId="{7DF02CFC-7703-47AA-B2F0-F1B874B756F7}" destId="{5D06F3F2-9EB4-4763-908E-215AA3D86E62}" srcOrd="1" destOrd="0" presId="urn:microsoft.com/office/officeart/2018/2/layout/IconLabelList"/>
    <dgm:cxn modelId="{7C40A5B4-560D-463B-A346-1F9ED3D2B1FD}" type="presParOf" srcId="{7DF02CFC-7703-47AA-B2F0-F1B874B756F7}" destId="{905AC271-AE02-4102-9C04-2C5D261F032A}" srcOrd="2" destOrd="0" presId="urn:microsoft.com/office/officeart/2018/2/layout/IconLabelList"/>
    <dgm:cxn modelId="{7325B6F8-745F-458C-BB64-55C0C02D83CE}" type="presParOf" srcId="{905AC271-AE02-4102-9C04-2C5D261F032A}" destId="{0E376ABC-B414-4535-BD89-EBFBA66815F5}" srcOrd="0" destOrd="0" presId="urn:microsoft.com/office/officeart/2018/2/layout/IconLabelList"/>
    <dgm:cxn modelId="{43DF76B5-69C5-4011-81EC-B4E45D75F0D0}" type="presParOf" srcId="{905AC271-AE02-4102-9C04-2C5D261F032A}" destId="{C1035933-E7E5-473D-BB5F-3ADA8D776CE8}" srcOrd="1" destOrd="0" presId="urn:microsoft.com/office/officeart/2018/2/layout/IconLabelList"/>
    <dgm:cxn modelId="{1E948A20-1C78-41FF-BEDD-99EF59AEF798}" type="presParOf" srcId="{905AC271-AE02-4102-9C04-2C5D261F032A}" destId="{BF2051EC-C925-439E-89BE-E8F3C969F981}" srcOrd="2" destOrd="0" presId="urn:microsoft.com/office/officeart/2018/2/layout/IconLabelList"/>
    <dgm:cxn modelId="{E42B61D9-F45F-4BDB-B09D-AF7F34D50B62}" type="presParOf" srcId="{7DF02CFC-7703-47AA-B2F0-F1B874B756F7}" destId="{1C0376F5-BA87-42BD-BFE4-0EE84BA412E0}" srcOrd="3" destOrd="0" presId="urn:microsoft.com/office/officeart/2018/2/layout/IconLabelList"/>
    <dgm:cxn modelId="{5C77DC96-BFDE-416A-A522-C86A0CAF1F79}" type="presParOf" srcId="{7DF02CFC-7703-47AA-B2F0-F1B874B756F7}" destId="{638B79D0-40A1-4173-9502-41B2826EA42E}" srcOrd="4" destOrd="0" presId="urn:microsoft.com/office/officeart/2018/2/layout/IconLabelList"/>
    <dgm:cxn modelId="{82820D43-232A-461B-8261-C2012423255B}" type="presParOf" srcId="{638B79D0-40A1-4173-9502-41B2826EA42E}" destId="{9D35E15E-5C24-4D55-A97A-524A8F4B066B}" srcOrd="0" destOrd="0" presId="urn:microsoft.com/office/officeart/2018/2/layout/IconLabelList"/>
    <dgm:cxn modelId="{53929A10-9E43-4DCB-9112-AC02D345824C}" type="presParOf" srcId="{638B79D0-40A1-4173-9502-41B2826EA42E}" destId="{6DE2B7B7-5DC3-4EF6-80B9-532EC439E352}" srcOrd="1" destOrd="0" presId="urn:microsoft.com/office/officeart/2018/2/layout/IconLabelList"/>
    <dgm:cxn modelId="{2EFBC759-F544-4519-B2A1-74EE6859CD14}" type="presParOf" srcId="{638B79D0-40A1-4173-9502-41B2826EA42E}" destId="{2D4B94C5-E0CA-4DA8-90F0-8278196817AC}" srcOrd="2" destOrd="0" presId="urn:microsoft.com/office/officeart/2018/2/layout/IconLabelList"/>
    <dgm:cxn modelId="{D0302973-7350-4CA0-972D-07C12043B118}" type="presParOf" srcId="{7DF02CFC-7703-47AA-B2F0-F1B874B756F7}" destId="{2D6F4BDA-98BC-4B35-A96F-C45E64A06949}" srcOrd="5" destOrd="0" presId="urn:microsoft.com/office/officeart/2018/2/layout/IconLabelList"/>
    <dgm:cxn modelId="{D4494912-A2E6-435D-8896-259B09F9F0F1}" type="presParOf" srcId="{7DF02CFC-7703-47AA-B2F0-F1B874B756F7}" destId="{DE11893A-0F86-4089-82A1-8DB7A03E2936}" srcOrd="6" destOrd="0" presId="urn:microsoft.com/office/officeart/2018/2/layout/IconLabelList"/>
    <dgm:cxn modelId="{7FC13A38-1D8C-485F-88D1-8A604B438C4A}" type="presParOf" srcId="{DE11893A-0F86-4089-82A1-8DB7A03E2936}" destId="{4886BE9E-682B-4CFA-96FB-D4008C3EE090}" srcOrd="0" destOrd="0" presId="urn:microsoft.com/office/officeart/2018/2/layout/IconLabelList"/>
    <dgm:cxn modelId="{90791A92-001B-4E57-A043-AB323A21A9B1}" type="presParOf" srcId="{DE11893A-0F86-4089-82A1-8DB7A03E2936}" destId="{57453BAA-2C93-4E1B-B062-65A5703EAFD8}" srcOrd="1" destOrd="0" presId="urn:microsoft.com/office/officeart/2018/2/layout/IconLabelList"/>
    <dgm:cxn modelId="{6D2B6190-0B79-4AED-9629-027B3925CF32}" type="presParOf" srcId="{DE11893A-0F86-4089-82A1-8DB7A03E2936}" destId="{5B417AB6-9D40-403B-BF2E-BB8D7FE98C31}" srcOrd="2" destOrd="0" presId="urn:microsoft.com/office/officeart/2018/2/layout/IconLabelList"/>
    <dgm:cxn modelId="{310C0C33-1BF9-421D-AE06-9B0AB69FD532}" type="presParOf" srcId="{7DF02CFC-7703-47AA-B2F0-F1B874B756F7}" destId="{2D27E027-6CC5-47FD-A3C0-97D2DBA8DDA3}" srcOrd="7" destOrd="0" presId="urn:microsoft.com/office/officeart/2018/2/layout/IconLabelList"/>
    <dgm:cxn modelId="{4356BC6B-1B32-4160-9087-15284145FA8D}" type="presParOf" srcId="{7DF02CFC-7703-47AA-B2F0-F1B874B756F7}" destId="{1D1D7E95-AE03-4B10-A5AE-869F8C32E2D7}" srcOrd="8" destOrd="0" presId="urn:microsoft.com/office/officeart/2018/2/layout/IconLabelList"/>
    <dgm:cxn modelId="{6E2D5C06-7D89-4C6A-B065-14830AF22E7E}" type="presParOf" srcId="{1D1D7E95-AE03-4B10-A5AE-869F8C32E2D7}" destId="{8CC78676-A1A1-4C07-ACE4-071565A4E9ED}" srcOrd="0" destOrd="0" presId="urn:microsoft.com/office/officeart/2018/2/layout/IconLabelList"/>
    <dgm:cxn modelId="{E070436C-85E8-4A41-9E2E-81F86F11C8D9}" type="presParOf" srcId="{1D1D7E95-AE03-4B10-A5AE-869F8C32E2D7}" destId="{7CA538BB-AA08-4E45-A5D5-CE0B66169779}" srcOrd="1" destOrd="0" presId="urn:microsoft.com/office/officeart/2018/2/layout/IconLabelList"/>
    <dgm:cxn modelId="{133FF4BD-E305-477F-85FC-A27D391A9F8E}" type="presParOf" srcId="{1D1D7E95-AE03-4B10-A5AE-869F8C32E2D7}" destId="{324BCE23-616B-4D00-96C1-5D9DEF061151}" srcOrd="2" destOrd="0" presId="urn:microsoft.com/office/officeart/2018/2/layout/IconLabelList"/>
    <dgm:cxn modelId="{DA0CE930-949B-4D97-A0E0-17BE4B6C3D0F}" type="presParOf" srcId="{7DF02CFC-7703-47AA-B2F0-F1B874B756F7}" destId="{4A22E5BB-8055-4122-8126-5F4FCD9AA36D}" srcOrd="9" destOrd="0" presId="urn:microsoft.com/office/officeart/2018/2/layout/IconLabelList"/>
    <dgm:cxn modelId="{A93B9E27-1872-414B-94B8-ED0999DBF5AA}" type="presParOf" srcId="{7DF02CFC-7703-47AA-B2F0-F1B874B756F7}" destId="{43298358-36D0-4642-BC28-D1E42949AF81}" srcOrd="10" destOrd="0" presId="urn:microsoft.com/office/officeart/2018/2/layout/IconLabelList"/>
    <dgm:cxn modelId="{D604D374-078A-4D21-A295-00AE01A7AB8A}" type="presParOf" srcId="{43298358-36D0-4642-BC28-D1E42949AF81}" destId="{12D456CD-78AC-4326-B9BD-E3DE8F332319}" srcOrd="0" destOrd="0" presId="urn:microsoft.com/office/officeart/2018/2/layout/IconLabelList"/>
    <dgm:cxn modelId="{CD0DA4FA-8600-4444-8A92-BEF59B875251}" type="presParOf" srcId="{43298358-36D0-4642-BC28-D1E42949AF81}" destId="{463D76F0-FB5A-45EF-A047-E568C8EE6D55}" srcOrd="1" destOrd="0" presId="urn:microsoft.com/office/officeart/2018/2/layout/IconLabelList"/>
    <dgm:cxn modelId="{CEBB6515-E9E4-446D-AC16-7554156C92D2}" type="presParOf" srcId="{43298358-36D0-4642-BC28-D1E42949AF81}" destId="{DEE222E8-52E1-4B41-8480-297CFA50585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0F387-5D4D-44DA-BFEA-F1A53067694A}">
      <dsp:nvSpPr>
        <dsp:cNvPr id="0" name=""/>
        <dsp:cNvSpPr/>
      </dsp:nvSpPr>
      <dsp:spPr>
        <a:xfrm>
          <a:off x="0" y="10167"/>
          <a:ext cx="10311878" cy="7076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1. Is my regression model better than the mean for predicting outcomes?</a:t>
          </a:r>
          <a:endParaRPr lang="en-IE" sz="2000" kern="1200" dirty="0"/>
        </a:p>
      </dsp:txBody>
      <dsp:txXfrm>
        <a:off x="34546" y="44713"/>
        <a:ext cx="10242786" cy="638589"/>
      </dsp:txXfrm>
    </dsp:sp>
    <dsp:sp modelId="{4D3B15A0-FE68-45E7-AA06-632C48198CFC}">
      <dsp:nvSpPr>
        <dsp:cNvPr id="0" name=""/>
        <dsp:cNvSpPr/>
      </dsp:nvSpPr>
      <dsp:spPr>
        <a:xfrm>
          <a:off x="0" y="717849"/>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717849"/>
        <a:ext cx="10311878" cy="248400"/>
      </dsp:txXfrm>
    </dsp:sp>
    <dsp:sp modelId="{5AD82325-9A8B-45F7-A269-4A242E487E60}">
      <dsp:nvSpPr>
        <dsp:cNvPr id="0" name=""/>
        <dsp:cNvSpPr/>
      </dsp:nvSpPr>
      <dsp:spPr>
        <a:xfrm>
          <a:off x="0" y="966249"/>
          <a:ext cx="10311878" cy="784758"/>
        </a:xfrm>
        <a:prstGeom prst="roundRect">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2. How much of the variance in the Outcome is explained by the Predictor? </a:t>
          </a:r>
          <a:endParaRPr lang="en-IE" sz="2000" kern="1200" dirty="0"/>
        </a:p>
      </dsp:txBody>
      <dsp:txXfrm>
        <a:off x="38309" y="1004558"/>
        <a:ext cx="10235260" cy="708140"/>
      </dsp:txXfrm>
    </dsp:sp>
    <dsp:sp modelId="{64B79683-04AA-40D8-876C-656929E068EC}">
      <dsp:nvSpPr>
        <dsp:cNvPr id="0" name=""/>
        <dsp:cNvSpPr/>
      </dsp:nvSpPr>
      <dsp:spPr>
        <a:xfrm>
          <a:off x="0" y="1751007"/>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1751007"/>
        <a:ext cx="10311878" cy="248400"/>
      </dsp:txXfrm>
    </dsp:sp>
    <dsp:sp modelId="{68262EE0-B83B-47C6-811F-2E1B4C627B01}">
      <dsp:nvSpPr>
        <dsp:cNvPr id="0" name=""/>
        <dsp:cNvSpPr/>
      </dsp:nvSpPr>
      <dsp:spPr>
        <a:xfrm>
          <a:off x="0" y="1999407"/>
          <a:ext cx="10311878" cy="652760"/>
        </a:xfrm>
        <a:prstGeom prst="roundRect">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3. Is the Predictor (IV) significantly related to the Outcome (DV?)</a:t>
          </a:r>
          <a:endParaRPr lang="en-IE" sz="2000" kern="1200" dirty="0"/>
        </a:p>
      </dsp:txBody>
      <dsp:txXfrm>
        <a:off x="31865" y="2031272"/>
        <a:ext cx="10248148" cy="589030"/>
      </dsp:txXfrm>
    </dsp:sp>
    <dsp:sp modelId="{BAD5F3D8-21A2-4239-997E-08B9BD0A5B20}">
      <dsp:nvSpPr>
        <dsp:cNvPr id="0" name=""/>
        <dsp:cNvSpPr/>
      </dsp:nvSpPr>
      <dsp:spPr>
        <a:xfrm>
          <a:off x="0" y="2652168"/>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kern="1200" dirty="0"/>
        </a:p>
      </dsp:txBody>
      <dsp:txXfrm>
        <a:off x="0" y="2652168"/>
        <a:ext cx="10311878" cy="248400"/>
      </dsp:txXfrm>
    </dsp:sp>
    <dsp:sp modelId="{958DA103-F312-4C4C-97C5-07B2B6590AF2}">
      <dsp:nvSpPr>
        <dsp:cNvPr id="0" name=""/>
        <dsp:cNvSpPr/>
      </dsp:nvSpPr>
      <dsp:spPr>
        <a:xfrm>
          <a:off x="0" y="2900568"/>
          <a:ext cx="10311878" cy="660480"/>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4. What is the size and direction of the relationship between the Predictor and Outcome? </a:t>
          </a:r>
          <a:endParaRPr lang="en-IE" sz="2000" kern="1200" dirty="0"/>
        </a:p>
      </dsp:txBody>
      <dsp:txXfrm>
        <a:off x="32242" y="2932810"/>
        <a:ext cx="10247394" cy="595996"/>
      </dsp:txXfrm>
    </dsp:sp>
    <dsp:sp modelId="{F7559796-CF2C-4503-90D2-2D1223612986}">
      <dsp:nvSpPr>
        <dsp:cNvPr id="0" name=""/>
        <dsp:cNvSpPr/>
      </dsp:nvSpPr>
      <dsp:spPr>
        <a:xfrm>
          <a:off x="0" y="3561049"/>
          <a:ext cx="1031187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IE" sz="2000" b="0" kern="1200" dirty="0"/>
        </a:p>
      </dsp:txBody>
      <dsp:txXfrm>
        <a:off x="0" y="3561049"/>
        <a:ext cx="10311878" cy="24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B53D2-A437-4CDE-A863-E4A187E5A4C3}">
      <dsp:nvSpPr>
        <dsp:cNvPr id="0" name=""/>
        <dsp:cNvSpPr/>
      </dsp:nvSpPr>
      <dsp:spPr>
        <a:xfrm>
          <a:off x="8281954" y="1435224"/>
          <a:ext cx="721406" cy="7214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E1314-1276-4690-A009-90287D266F05}">
      <dsp:nvSpPr>
        <dsp:cNvPr id="0" name=""/>
        <dsp:cNvSpPr/>
      </dsp:nvSpPr>
      <dsp:spPr>
        <a:xfrm>
          <a:off x="1943292" y="2520346"/>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kern="1200" dirty="0"/>
            <a:t>2. Normality of residuals</a:t>
          </a:r>
          <a:endParaRPr lang="en-US" sz="1200" kern="1200" dirty="0"/>
        </a:p>
      </dsp:txBody>
      <dsp:txXfrm>
        <a:off x="1943292" y="2520346"/>
        <a:ext cx="1603125" cy="641250"/>
      </dsp:txXfrm>
    </dsp:sp>
    <dsp:sp modelId="{0E376ABC-B414-4535-BD89-EBFBA66815F5}">
      <dsp:nvSpPr>
        <dsp:cNvPr id="0" name=""/>
        <dsp:cNvSpPr/>
      </dsp:nvSpPr>
      <dsp:spPr>
        <a:xfrm>
          <a:off x="2324820" y="1364367"/>
          <a:ext cx="721406" cy="72140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051EC-C925-439E-89BE-E8F3C969F981}">
      <dsp:nvSpPr>
        <dsp:cNvPr id="0" name=""/>
        <dsp:cNvSpPr/>
      </dsp:nvSpPr>
      <dsp:spPr>
        <a:xfrm>
          <a:off x="9418937" y="2199990"/>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dirty="0"/>
            <a:t>6. No outliers, influential points</a:t>
          </a:r>
        </a:p>
      </dsp:txBody>
      <dsp:txXfrm>
        <a:off x="9418937" y="2199990"/>
        <a:ext cx="1603125" cy="641250"/>
      </dsp:txXfrm>
    </dsp:sp>
    <dsp:sp modelId="{9D35E15E-5C24-4D55-A97A-524A8F4B066B}">
      <dsp:nvSpPr>
        <dsp:cNvPr id="0" name=""/>
        <dsp:cNvSpPr/>
      </dsp:nvSpPr>
      <dsp:spPr>
        <a:xfrm>
          <a:off x="4208491" y="1364367"/>
          <a:ext cx="721406" cy="721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B94C5-E0CA-4DA8-90F0-8278196817AC}">
      <dsp:nvSpPr>
        <dsp:cNvPr id="0" name=""/>
        <dsp:cNvSpPr/>
      </dsp:nvSpPr>
      <dsp:spPr>
        <a:xfrm>
          <a:off x="3767632" y="2346926"/>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dirty="0"/>
            <a:t>3. Independence of observations (or independence of errors)</a:t>
          </a:r>
          <a:endParaRPr lang="en-US" sz="1100" kern="1200" dirty="0"/>
        </a:p>
      </dsp:txBody>
      <dsp:txXfrm>
        <a:off x="3767632" y="2346926"/>
        <a:ext cx="1603125" cy="641250"/>
      </dsp:txXfrm>
    </dsp:sp>
    <dsp:sp modelId="{4886BE9E-682B-4CFA-96FB-D4008C3EE090}">
      <dsp:nvSpPr>
        <dsp:cNvPr id="0" name=""/>
        <dsp:cNvSpPr/>
      </dsp:nvSpPr>
      <dsp:spPr>
        <a:xfrm>
          <a:off x="6144299" y="1344456"/>
          <a:ext cx="721406" cy="721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17AB6-9D40-403B-BF2E-BB8D7FE98C31}">
      <dsp:nvSpPr>
        <dsp:cNvPr id="0" name=""/>
        <dsp:cNvSpPr/>
      </dsp:nvSpPr>
      <dsp:spPr>
        <a:xfrm>
          <a:off x="5670413" y="2392609"/>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kern="1200" dirty="0"/>
            <a:t>4. Homoscedasticity</a:t>
          </a:r>
          <a:endParaRPr lang="en-US" sz="1100" b="0" kern="1200" dirty="0"/>
        </a:p>
      </dsp:txBody>
      <dsp:txXfrm>
        <a:off x="5670413" y="2392609"/>
        <a:ext cx="1603125" cy="641250"/>
      </dsp:txXfrm>
    </dsp:sp>
    <dsp:sp modelId="{8CC78676-A1A1-4C07-ACE4-071565A4E9ED}">
      <dsp:nvSpPr>
        <dsp:cNvPr id="0" name=""/>
        <dsp:cNvSpPr/>
      </dsp:nvSpPr>
      <dsp:spPr>
        <a:xfrm>
          <a:off x="820070" y="1527513"/>
          <a:ext cx="721406" cy="72140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BCE23-616B-4D00-96C1-5D9DEF061151}">
      <dsp:nvSpPr>
        <dsp:cNvPr id="0" name=""/>
        <dsp:cNvSpPr/>
      </dsp:nvSpPr>
      <dsp:spPr>
        <a:xfrm>
          <a:off x="7606812" y="2226352"/>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dirty="0"/>
            <a:t>5. Linear relationship between each IV and DV</a:t>
          </a:r>
        </a:p>
      </dsp:txBody>
      <dsp:txXfrm>
        <a:off x="7606812" y="2226352"/>
        <a:ext cx="1603125" cy="641250"/>
      </dsp:txXfrm>
    </dsp:sp>
    <dsp:sp modelId="{12D456CD-78AC-4326-B9BD-E3DE8F332319}">
      <dsp:nvSpPr>
        <dsp:cNvPr id="0" name=""/>
        <dsp:cNvSpPr/>
      </dsp:nvSpPr>
      <dsp:spPr>
        <a:xfrm>
          <a:off x="9859507" y="1364367"/>
          <a:ext cx="721406" cy="721406"/>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222E8-52E1-4B41-8480-297CFA505855}">
      <dsp:nvSpPr>
        <dsp:cNvPr id="0" name=""/>
        <dsp:cNvSpPr/>
      </dsp:nvSpPr>
      <dsp:spPr>
        <a:xfrm>
          <a:off x="201272" y="2519518"/>
          <a:ext cx="1603125" cy="6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1. Little/No Multicollinearity</a:t>
          </a:r>
          <a:endParaRPr lang="en-IE" sz="1100" kern="1200" dirty="0"/>
        </a:p>
      </dsp:txBody>
      <dsp:txXfrm>
        <a:off x="201272" y="2519518"/>
        <a:ext cx="1603125" cy="641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8EA73-306C-45B8-8012-D48560D80E86}" type="datetimeFigureOut">
              <a:rPr lang="en-IE" smtClean="0"/>
              <a:t>03/02/2026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EC3A3-D2CF-4D74-908A-9AD65FB48AAC}" type="slidenum">
              <a:rPr lang="en-IE" smtClean="0"/>
              <a:t>‹#›</a:t>
            </a:fld>
            <a:endParaRPr lang="en-IE"/>
          </a:p>
        </p:txBody>
      </p:sp>
    </p:spTree>
    <p:extLst>
      <p:ext uri="{BB962C8B-B14F-4D97-AF65-F5344CB8AC3E}">
        <p14:creationId xmlns:p14="http://schemas.microsoft.com/office/powerpoint/2010/main" val="160527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a:extLst>
            <a:ext uri="{FF2B5EF4-FFF2-40B4-BE49-F238E27FC236}">
              <a16:creationId xmlns:a16="http://schemas.microsoft.com/office/drawing/2014/main" id="{72DE3122-EAE3-57D5-D75A-8B00201CAFAF}"/>
            </a:ext>
          </a:extLst>
        </p:cNvPr>
        <p:cNvGrpSpPr/>
        <p:nvPr/>
      </p:nvGrpSpPr>
      <p:grpSpPr>
        <a:xfrm>
          <a:off x="0" y="0"/>
          <a:ext cx="0" cy="0"/>
          <a:chOff x="0" y="0"/>
          <a:chExt cx="0" cy="0"/>
        </a:xfrm>
      </p:grpSpPr>
      <p:sp>
        <p:nvSpPr>
          <p:cNvPr id="553" name="Google Shape;553;p1:notes">
            <a:extLst>
              <a:ext uri="{FF2B5EF4-FFF2-40B4-BE49-F238E27FC236}">
                <a16:creationId xmlns:a16="http://schemas.microsoft.com/office/drawing/2014/main" id="{69F1905A-6A34-CF72-3599-50EC1B2F68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p1:notes">
            <a:extLst>
              <a:ext uri="{FF2B5EF4-FFF2-40B4-BE49-F238E27FC236}">
                <a16:creationId xmlns:a16="http://schemas.microsoft.com/office/drawing/2014/main" id="{2B2256D8-D269-5587-9DDE-EC28025D7A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14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92" name="Google Shape;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b="1">
                <a:latin typeface="Arial"/>
                <a:ea typeface="Arial"/>
                <a:cs typeface="Arial"/>
                <a:sym typeface="Arial"/>
              </a:rPr>
              <a:t>Collinearity diagnostics </a:t>
            </a:r>
            <a:r>
              <a:rPr lang="en-IE">
                <a:latin typeface="Arial"/>
                <a:ea typeface="Arial"/>
                <a:cs typeface="Arial"/>
                <a:sym typeface="Arial"/>
              </a:rPr>
              <a:t>gives us tests that the predictors and outcome variables do not violate the assumption of absence of multicollinearity</a:t>
            </a:r>
            <a:endParaRPr>
              <a:latin typeface="Arial"/>
              <a:ea typeface="Arial"/>
              <a:cs typeface="Arial"/>
              <a:sym typeface="Arial"/>
            </a:endParaRPr>
          </a:p>
          <a:p>
            <a:pPr marL="0" lvl="0" indent="0" algn="l" rtl="0">
              <a:spcBef>
                <a:spcPts val="0"/>
              </a:spcBef>
              <a:spcAft>
                <a:spcPts val="0"/>
              </a:spcAft>
              <a:buNone/>
            </a:pPr>
            <a:r>
              <a:rPr lang="en-IE">
                <a:latin typeface="Arial"/>
                <a:ea typeface="Arial"/>
                <a:cs typeface="Arial"/>
                <a:sym typeface="Arial"/>
              </a:rPr>
              <a:t>Residuals information – this lets us be happy that there are no influential error cases that may be having too much of an effect on our slope</a:t>
            </a:r>
            <a:endParaRPr/>
          </a:p>
          <a:p>
            <a:pPr marL="0" lvl="0" indent="0" algn="l" rtl="0">
              <a:spcBef>
                <a:spcPts val="0"/>
              </a:spcBef>
              <a:spcAft>
                <a:spcPts val="0"/>
              </a:spcAft>
              <a:buNone/>
            </a:pPr>
            <a:r>
              <a:rPr lang="en-IE" b="1">
                <a:latin typeface="Arial"/>
                <a:ea typeface="Arial"/>
                <a:cs typeface="Arial"/>
                <a:sym typeface="Arial"/>
              </a:rPr>
              <a:t>Durbin-Watson</a:t>
            </a:r>
            <a:r>
              <a:rPr lang="en-IE">
                <a:latin typeface="Arial"/>
                <a:ea typeface="Arial"/>
                <a:cs typeface="Arial"/>
                <a:sym typeface="Arial"/>
              </a:rPr>
              <a:t> tests our assumption of independence of residuals</a:t>
            </a:r>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latin typeface="Arial"/>
                <a:ea typeface="Arial"/>
                <a:cs typeface="Arial"/>
                <a:sym typeface="Arial"/>
              </a:rPr>
              <a:t>ZRESID = This converts residuals into z-scores</a:t>
            </a:r>
            <a:endParaRPr/>
          </a:p>
          <a:p>
            <a:pPr marL="0" lvl="0" indent="0" algn="l" rtl="0">
              <a:spcBef>
                <a:spcPts val="0"/>
              </a:spcBef>
              <a:spcAft>
                <a:spcPts val="0"/>
              </a:spcAft>
              <a:buNone/>
            </a:pPr>
            <a:r>
              <a:rPr lang="en-IE">
                <a:latin typeface="Arial"/>
                <a:ea typeface="Arial"/>
                <a:cs typeface="Arial"/>
                <a:sym typeface="Arial"/>
              </a:rPr>
              <a:t>ZPRED = This converts individual predictor scores into z scores for our parameter tests</a:t>
            </a:r>
            <a:endParaRPr/>
          </a:p>
          <a:p>
            <a:pPr marL="0" lvl="0" indent="0" algn="l" rtl="0">
              <a:spcBef>
                <a:spcPts val="0"/>
              </a:spcBef>
              <a:spcAft>
                <a:spcPts val="0"/>
              </a:spcAft>
              <a:buNone/>
            </a:pPr>
            <a:r>
              <a:rPr lang="en-IE">
                <a:solidFill>
                  <a:schemeClr val="folHlink"/>
                </a:solidFill>
                <a:latin typeface="Arial"/>
                <a:ea typeface="Arial"/>
                <a:cs typeface="Arial"/>
                <a:sym typeface="Arial"/>
              </a:rPr>
              <a:t>Normal probability plots – This creates tests of normality based on the Z-residual plot</a:t>
            </a:r>
            <a:endParaRPr/>
          </a:p>
          <a:p>
            <a:pPr marL="0" lvl="0" indent="0" algn="l" rtl="0">
              <a:spcBef>
                <a:spcPts val="0"/>
              </a:spcBef>
              <a:spcAft>
                <a:spcPts val="0"/>
              </a:spcAft>
              <a:buNone/>
            </a:pPr>
            <a:r>
              <a:rPr lang="en-IE">
                <a:solidFill>
                  <a:schemeClr val="folHlink"/>
                </a:solidFill>
                <a:latin typeface="Arial"/>
                <a:ea typeface="Arial"/>
                <a:cs typeface="Arial"/>
                <a:sym typeface="Arial"/>
              </a:rPr>
              <a:t>Mahalanobis – This is our measure of multivariate outliers</a:t>
            </a:r>
            <a:endParaRPr/>
          </a:p>
          <a:p>
            <a:pPr marL="0" lvl="0" indent="0" algn="l" rtl="0">
              <a:spcBef>
                <a:spcPts val="0"/>
              </a:spcBef>
              <a:spcAft>
                <a:spcPts val="0"/>
              </a:spcAft>
              <a:buNone/>
            </a:pPr>
            <a:r>
              <a:rPr lang="en-IE">
                <a:solidFill>
                  <a:schemeClr val="folHlink"/>
                </a:solidFill>
                <a:latin typeface="Arial"/>
                <a:ea typeface="Arial"/>
                <a:cs typeface="Arial"/>
                <a:sym typeface="Arial"/>
              </a:rPr>
              <a:t>Cook’s – This is our measure of how much unusual cases or outlying cases is having an undue influence on our model</a:t>
            </a:r>
            <a:endParaRPr/>
          </a:p>
          <a:p>
            <a:pPr marL="0" lvl="0" indent="0" algn="l" rtl="0">
              <a:spcBef>
                <a:spcPts val="0"/>
              </a:spcBef>
              <a:spcAft>
                <a:spcPts val="0"/>
              </a:spcAft>
              <a:buNone/>
            </a:pPr>
            <a:r>
              <a:rPr lang="en-IE">
                <a:solidFill>
                  <a:schemeClr val="folHlink"/>
                </a:solidFill>
                <a:latin typeface="Arial"/>
                <a:ea typeface="Arial"/>
                <a:cs typeface="Arial"/>
                <a:sym typeface="Arial"/>
              </a:rPr>
              <a:t>Exclude Cases Pairwise – This is done to ensure that we do not ignore cases with missing values not on our variables of interest here (e.g. demographic variables like age that we are not including).</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08" name="Google Shape;1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solidFill>
                  <a:schemeClr val="folHlink"/>
                </a:solidFill>
                <a:latin typeface="Arial"/>
                <a:ea typeface="Arial"/>
                <a:cs typeface="Arial"/>
                <a:sym typeface="Arial"/>
              </a:rPr>
              <a:t>Mahalanobis – This is our measure of multivariate outliers</a:t>
            </a:r>
            <a:endParaRPr/>
          </a:p>
          <a:p>
            <a:pPr marL="0" lvl="0" indent="0" algn="l" rtl="0">
              <a:spcBef>
                <a:spcPts val="0"/>
              </a:spcBef>
              <a:spcAft>
                <a:spcPts val="0"/>
              </a:spcAft>
              <a:buNone/>
            </a:pPr>
            <a:r>
              <a:rPr lang="en-IE">
                <a:solidFill>
                  <a:schemeClr val="folHlink"/>
                </a:solidFill>
                <a:latin typeface="Arial"/>
                <a:ea typeface="Arial"/>
                <a:cs typeface="Arial"/>
                <a:sym typeface="Arial"/>
              </a:rPr>
              <a:t>Cook’s – This is our measure of how much unusual cases or outlying cases is having an undue influence on our model</a:t>
            </a:r>
            <a:endParaRPr/>
          </a:p>
          <a:p>
            <a:pPr marL="0" lvl="0" indent="0" algn="l" rtl="0">
              <a:spcBef>
                <a:spcPts val="0"/>
              </a:spcBef>
              <a:spcAft>
                <a:spcPts val="0"/>
              </a:spcAft>
              <a:buNone/>
            </a:pPr>
            <a:r>
              <a:rPr lang="en-IE">
                <a:solidFill>
                  <a:schemeClr val="folHlink"/>
                </a:solidFill>
                <a:latin typeface="Arial"/>
                <a:ea typeface="Arial"/>
                <a:cs typeface="Arial"/>
                <a:sym typeface="Arial"/>
              </a:rPr>
              <a:t>Exclude Cases Pairwise – This is done to ensure that we do not ignore cases with missing values not on our variables of interest here (e.g. demographic variables like age that we are not including).</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8FEC2746-4B73-4CF4-ADF5-3DC4937894F7}"/>
            </a:ext>
          </a:extLst>
        </p:cNvPr>
        <p:cNvGrpSpPr/>
        <p:nvPr/>
      </p:nvGrpSpPr>
      <p:grpSpPr>
        <a:xfrm>
          <a:off x="0" y="0"/>
          <a:ext cx="0" cy="0"/>
          <a:chOff x="0" y="0"/>
          <a:chExt cx="0" cy="0"/>
        </a:xfrm>
      </p:grpSpPr>
      <p:sp>
        <p:nvSpPr>
          <p:cNvPr id="107" name="Google Shape;107;p6:notes">
            <a:extLst>
              <a:ext uri="{FF2B5EF4-FFF2-40B4-BE49-F238E27FC236}">
                <a16:creationId xmlns:a16="http://schemas.microsoft.com/office/drawing/2014/main" id="{4D08638B-3726-C431-80A5-C84DC2ACFDB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08" name="Google Shape;108;p6:notes">
            <a:extLst>
              <a:ext uri="{FF2B5EF4-FFF2-40B4-BE49-F238E27FC236}">
                <a16:creationId xmlns:a16="http://schemas.microsoft.com/office/drawing/2014/main" id="{6CF4CFB0-E33C-7A93-CFE6-D1EF884ED1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6:notes">
            <a:extLst>
              <a:ext uri="{FF2B5EF4-FFF2-40B4-BE49-F238E27FC236}">
                <a16:creationId xmlns:a16="http://schemas.microsoft.com/office/drawing/2014/main" id="{3B2A5DE1-8C92-26BD-EAC6-90649954C7E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solidFill>
                  <a:schemeClr val="folHlink"/>
                </a:solidFill>
                <a:latin typeface="Arial"/>
                <a:ea typeface="Arial"/>
                <a:cs typeface="Arial"/>
                <a:sym typeface="Arial"/>
              </a:rPr>
              <a:t>Mahalanobis – This is our measure of multivariate outliers</a:t>
            </a:r>
            <a:endParaRPr/>
          </a:p>
          <a:p>
            <a:pPr marL="0" lvl="0" indent="0" algn="l" rtl="0">
              <a:spcBef>
                <a:spcPts val="0"/>
              </a:spcBef>
              <a:spcAft>
                <a:spcPts val="0"/>
              </a:spcAft>
              <a:buNone/>
            </a:pPr>
            <a:r>
              <a:rPr lang="en-IE">
                <a:solidFill>
                  <a:schemeClr val="folHlink"/>
                </a:solidFill>
                <a:latin typeface="Arial"/>
                <a:ea typeface="Arial"/>
                <a:cs typeface="Arial"/>
                <a:sym typeface="Arial"/>
              </a:rPr>
              <a:t>Cook’s – This is our measure of how much unusual cases or outlying cases is having an undue influence on our model</a:t>
            </a:r>
            <a:endParaRPr/>
          </a:p>
          <a:p>
            <a:pPr marL="0" lvl="0" indent="0" algn="l" rtl="0">
              <a:spcBef>
                <a:spcPts val="0"/>
              </a:spcBef>
              <a:spcAft>
                <a:spcPts val="0"/>
              </a:spcAft>
              <a:buNone/>
            </a:pPr>
            <a:r>
              <a:rPr lang="en-IE">
                <a:solidFill>
                  <a:schemeClr val="folHlink"/>
                </a:solidFill>
                <a:latin typeface="Arial"/>
                <a:ea typeface="Arial"/>
                <a:cs typeface="Arial"/>
                <a:sym typeface="Arial"/>
              </a:rPr>
              <a:t>Exclude Cases Pairwise – This is done to ensure that we do not ignore cases with missing values not on our variables of interest here (e.g. demographic variables like age that we are not including).</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177208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528112EF-0BC0-16F2-0548-3BEABBC1A255}"/>
            </a:ext>
          </a:extLst>
        </p:cNvPr>
        <p:cNvGrpSpPr/>
        <p:nvPr/>
      </p:nvGrpSpPr>
      <p:grpSpPr>
        <a:xfrm>
          <a:off x="0" y="0"/>
          <a:ext cx="0" cy="0"/>
          <a:chOff x="0" y="0"/>
          <a:chExt cx="0" cy="0"/>
        </a:xfrm>
      </p:grpSpPr>
      <p:sp>
        <p:nvSpPr>
          <p:cNvPr id="571" name="Google Shape;571;p4:notes">
            <a:extLst>
              <a:ext uri="{FF2B5EF4-FFF2-40B4-BE49-F238E27FC236}">
                <a16:creationId xmlns:a16="http://schemas.microsoft.com/office/drawing/2014/main" id="{6CBD2678-F05F-62FA-380F-D422B684E0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notes">
            <a:extLst>
              <a:ext uri="{FF2B5EF4-FFF2-40B4-BE49-F238E27FC236}">
                <a16:creationId xmlns:a16="http://schemas.microsoft.com/office/drawing/2014/main" id="{DF382EFB-EBF4-71A1-B96E-32B55FA793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173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21" name="Google Shape;22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a:extLst>
            <a:ext uri="{FF2B5EF4-FFF2-40B4-BE49-F238E27FC236}">
              <a16:creationId xmlns:a16="http://schemas.microsoft.com/office/drawing/2014/main" id="{7C8E6351-53CA-1D57-8707-05DC83C807D9}"/>
            </a:ext>
          </a:extLst>
        </p:cNvPr>
        <p:cNvGrpSpPr/>
        <p:nvPr/>
      </p:nvGrpSpPr>
      <p:grpSpPr>
        <a:xfrm>
          <a:off x="0" y="0"/>
          <a:ext cx="0" cy="0"/>
          <a:chOff x="0" y="0"/>
          <a:chExt cx="0" cy="0"/>
        </a:xfrm>
      </p:grpSpPr>
      <p:sp>
        <p:nvSpPr>
          <p:cNvPr id="219" name="Google Shape;219;p19:notes">
            <a:extLst>
              <a:ext uri="{FF2B5EF4-FFF2-40B4-BE49-F238E27FC236}">
                <a16:creationId xmlns:a16="http://schemas.microsoft.com/office/drawing/2014/main" id="{ECB3280C-7552-CEBA-BA69-4BF8A32D7E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19:notes">
            <a:extLst>
              <a:ext uri="{FF2B5EF4-FFF2-40B4-BE49-F238E27FC236}">
                <a16:creationId xmlns:a16="http://schemas.microsoft.com/office/drawing/2014/main" id="{3492E18C-7BE8-B62A-2205-909E08F34D3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21" name="Google Shape;221;p19:notes">
            <a:extLst>
              <a:ext uri="{FF2B5EF4-FFF2-40B4-BE49-F238E27FC236}">
                <a16:creationId xmlns:a16="http://schemas.microsoft.com/office/drawing/2014/main" id="{03CF7A62-D9C9-92A8-AD64-E1673789305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195647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13" name="Google Shape;21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0171A43A-8645-5215-0B99-3361B84BBBAE}"/>
            </a:ext>
          </a:extLst>
        </p:cNvPr>
        <p:cNvGrpSpPr/>
        <p:nvPr/>
      </p:nvGrpSpPr>
      <p:grpSpPr>
        <a:xfrm>
          <a:off x="0" y="0"/>
          <a:ext cx="0" cy="0"/>
          <a:chOff x="0" y="0"/>
          <a:chExt cx="0" cy="0"/>
        </a:xfrm>
      </p:grpSpPr>
      <p:sp>
        <p:nvSpPr>
          <p:cNvPr id="228" name="Google Shape;228;p20:notes">
            <a:extLst>
              <a:ext uri="{FF2B5EF4-FFF2-40B4-BE49-F238E27FC236}">
                <a16:creationId xmlns:a16="http://schemas.microsoft.com/office/drawing/2014/main" id="{8E233323-23F7-4D4C-EB50-99B656445A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0:notes">
            <a:extLst>
              <a:ext uri="{FF2B5EF4-FFF2-40B4-BE49-F238E27FC236}">
                <a16:creationId xmlns:a16="http://schemas.microsoft.com/office/drawing/2014/main" id="{1781F447-7F06-19C8-C528-D2137E46707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30" name="Google Shape;230;p20:notes">
            <a:extLst>
              <a:ext uri="{FF2B5EF4-FFF2-40B4-BE49-F238E27FC236}">
                <a16:creationId xmlns:a16="http://schemas.microsoft.com/office/drawing/2014/main" id="{75553B9B-EB6B-B6F4-5005-5034390F313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1160203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BAF5C590-07A7-7C28-F6C6-92B81E66B439}"/>
            </a:ext>
          </a:extLst>
        </p:cNvPr>
        <p:cNvGrpSpPr/>
        <p:nvPr/>
      </p:nvGrpSpPr>
      <p:grpSpPr>
        <a:xfrm>
          <a:off x="0" y="0"/>
          <a:ext cx="0" cy="0"/>
          <a:chOff x="0" y="0"/>
          <a:chExt cx="0" cy="0"/>
        </a:xfrm>
      </p:grpSpPr>
      <p:sp>
        <p:nvSpPr>
          <p:cNvPr id="228" name="Google Shape;228;p20:notes">
            <a:extLst>
              <a:ext uri="{FF2B5EF4-FFF2-40B4-BE49-F238E27FC236}">
                <a16:creationId xmlns:a16="http://schemas.microsoft.com/office/drawing/2014/main" id="{EB5C7215-3C86-0A56-75A4-5EC3E79179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0:notes">
            <a:extLst>
              <a:ext uri="{FF2B5EF4-FFF2-40B4-BE49-F238E27FC236}">
                <a16:creationId xmlns:a16="http://schemas.microsoft.com/office/drawing/2014/main" id="{C40724AF-128A-06FE-1036-606F95D5465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30" name="Google Shape;230;p20:notes">
            <a:extLst>
              <a:ext uri="{FF2B5EF4-FFF2-40B4-BE49-F238E27FC236}">
                <a16:creationId xmlns:a16="http://schemas.microsoft.com/office/drawing/2014/main" id="{BD7A6658-83ED-A0AA-9229-39EB2788032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242159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21F081D9-20D4-6F5A-E7FD-2F072BE4178B}"/>
            </a:ext>
          </a:extLst>
        </p:cNvPr>
        <p:cNvGrpSpPr/>
        <p:nvPr/>
      </p:nvGrpSpPr>
      <p:grpSpPr>
        <a:xfrm>
          <a:off x="0" y="0"/>
          <a:ext cx="0" cy="0"/>
          <a:chOff x="0" y="0"/>
          <a:chExt cx="0" cy="0"/>
        </a:xfrm>
      </p:grpSpPr>
      <p:sp>
        <p:nvSpPr>
          <p:cNvPr id="571" name="Google Shape;571;p4:notes">
            <a:extLst>
              <a:ext uri="{FF2B5EF4-FFF2-40B4-BE49-F238E27FC236}">
                <a16:creationId xmlns:a16="http://schemas.microsoft.com/office/drawing/2014/main" id="{D5038B7D-357E-8106-F4DE-BC6DAE8FB4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notes">
            <a:extLst>
              <a:ext uri="{FF2B5EF4-FFF2-40B4-BE49-F238E27FC236}">
                <a16:creationId xmlns:a16="http://schemas.microsoft.com/office/drawing/2014/main" id="{E9D90BDA-584C-CD87-2F6E-6E93991CAA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077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F2E3C602-6ADD-8DF8-0B93-00F048D859C7}"/>
            </a:ext>
          </a:extLst>
        </p:cNvPr>
        <p:cNvGrpSpPr/>
        <p:nvPr/>
      </p:nvGrpSpPr>
      <p:grpSpPr>
        <a:xfrm>
          <a:off x="0" y="0"/>
          <a:ext cx="0" cy="0"/>
          <a:chOff x="0" y="0"/>
          <a:chExt cx="0" cy="0"/>
        </a:xfrm>
      </p:grpSpPr>
      <p:sp>
        <p:nvSpPr>
          <p:cNvPr id="228" name="Google Shape;228;p20:notes">
            <a:extLst>
              <a:ext uri="{FF2B5EF4-FFF2-40B4-BE49-F238E27FC236}">
                <a16:creationId xmlns:a16="http://schemas.microsoft.com/office/drawing/2014/main" id="{A2E5DAC0-206D-6A39-DC91-A0AE76BE4D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0:notes">
            <a:extLst>
              <a:ext uri="{FF2B5EF4-FFF2-40B4-BE49-F238E27FC236}">
                <a16:creationId xmlns:a16="http://schemas.microsoft.com/office/drawing/2014/main" id="{AB72261E-0ECB-8FC2-CAC3-72385A0A4E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30" name="Google Shape;230;p20:notes">
            <a:extLst>
              <a:ext uri="{FF2B5EF4-FFF2-40B4-BE49-F238E27FC236}">
                <a16:creationId xmlns:a16="http://schemas.microsoft.com/office/drawing/2014/main" id="{14F8D47A-A21A-1255-E7D7-E9AB150C696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301911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D9031BE9-AEF6-DEEB-22A9-277D3CAE746C}"/>
            </a:ext>
          </a:extLst>
        </p:cNvPr>
        <p:cNvGrpSpPr/>
        <p:nvPr/>
      </p:nvGrpSpPr>
      <p:grpSpPr>
        <a:xfrm>
          <a:off x="0" y="0"/>
          <a:ext cx="0" cy="0"/>
          <a:chOff x="0" y="0"/>
          <a:chExt cx="0" cy="0"/>
        </a:xfrm>
      </p:grpSpPr>
      <p:sp>
        <p:nvSpPr>
          <p:cNvPr id="228" name="Google Shape;228;p20:notes">
            <a:extLst>
              <a:ext uri="{FF2B5EF4-FFF2-40B4-BE49-F238E27FC236}">
                <a16:creationId xmlns:a16="http://schemas.microsoft.com/office/drawing/2014/main" id="{5FC924A1-511D-9CFA-C370-6640F4DE2CE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0:notes">
            <a:extLst>
              <a:ext uri="{FF2B5EF4-FFF2-40B4-BE49-F238E27FC236}">
                <a16:creationId xmlns:a16="http://schemas.microsoft.com/office/drawing/2014/main" id="{562F59BF-E1A2-F245-9139-18961DD13CA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30" name="Google Shape;230;p20:notes">
            <a:extLst>
              <a:ext uri="{FF2B5EF4-FFF2-40B4-BE49-F238E27FC236}">
                <a16:creationId xmlns:a16="http://schemas.microsoft.com/office/drawing/2014/main" id="{BDA08F83-0DCE-CC0B-1DF9-4C5F1FD5C50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2660290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DDB41D24-50E7-99BC-55AA-2731021D35B8}"/>
            </a:ext>
          </a:extLst>
        </p:cNvPr>
        <p:cNvGrpSpPr/>
        <p:nvPr/>
      </p:nvGrpSpPr>
      <p:grpSpPr>
        <a:xfrm>
          <a:off x="0" y="0"/>
          <a:ext cx="0" cy="0"/>
          <a:chOff x="0" y="0"/>
          <a:chExt cx="0" cy="0"/>
        </a:xfrm>
      </p:grpSpPr>
      <p:sp>
        <p:nvSpPr>
          <p:cNvPr id="228" name="Google Shape;228;p20:notes">
            <a:extLst>
              <a:ext uri="{FF2B5EF4-FFF2-40B4-BE49-F238E27FC236}">
                <a16:creationId xmlns:a16="http://schemas.microsoft.com/office/drawing/2014/main" id="{6251EE2D-F52A-1794-0334-45E0495BE0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0:notes">
            <a:extLst>
              <a:ext uri="{FF2B5EF4-FFF2-40B4-BE49-F238E27FC236}">
                <a16:creationId xmlns:a16="http://schemas.microsoft.com/office/drawing/2014/main" id="{41F9D728-2AA1-B8FF-F0A5-1BBFC1DE811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30" name="Google Shape;230;p20:notes">
            <a:extLst>
              <a:ext uri="{FF2B5EF4-FFF2-40B4-BE49-F238E27FC236}">
                <a16:creationId xmlns:a16="http://schemas.microsoft.com/office/drawing/2014/main" id="{6C523EA2-548E-3925-BEB5-6E31FFF0A88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82618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30" name="Google Shape;23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6875D988-2EAB-233A-D7FB-D147B6AA2BF8}"/>
            </a:ext>
          </a:extLst>
        </p:cNvPr>
        <p:cNvGrpSpPr/>
        <p:nvPr/>
      </p:nvGrpSpPr>
      <p:grpSpPr>
        <a:xfrm>
          <a:off x="0" y="0"/>
          <a:ext cx="0" cy="0"/>
          <a:chOff x="0" y="0"/>
          <a:chExt cx="0" cy="0"/>
        </a:xfrm>
      </p:grpSpPr>
      <p:sp>
        <p:nvSpPr>
          <p:cNvPr id="228" name="Google Shape;228;p20:notes">
            <a:extLst>
              <a:ext uri="{FF2B5EF4-FFF2-40B4-BE49-F238E27FC236}">
                <a16:creationId xmlns:a16="http://schemas.microsoft.com/office/drawing/2014/main" id="{B51A52C1-F928-DB73-5406-4BDEC8C551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0:notes">
            <a:extLst>
              <a:ext uri="{FF2B5EF4-FFF2-40B4-BE49-F238E27FC236}">
                <a16:creationId xmlns:a16="http://schemas.microsoft.com/office/drawing/2014/main" id="{24B1CDC4-EA7C-1269-C3CE-794306FDA9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30" name="Google Shape;230;p20:notes">
            <a:extLst>
              <a:ext uri="{FF2B5EF4-FFF2-40B4-BE49-F238E27FC236}">
                <a16:creationId xmlns:a16="http://schemas.microsoft.com/office/drawing/2014/main" id="{587DDC56-4972-C917-3F11-1E8656EC6EF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2284810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E13CE080-8667-035A-3CF3-61491646F735}"/>
            </a:ext>
          </a:extLst>
        </p:cNvPr>
        <p:cNvGrpSpPr/>
        <p:nvPr/>
      </p:nvGrpSpPr>
      <p:grpSpPr>
        <a:xfrm>
          <a:off x="0" y="0"/>
          <a:ext cx="0" cy="0"/>
          <a:chOff x="0" y="0"/>
          <a:chExt cx="0" cy="0"/>
        </a:xfrm>
      </p:grpSpPr>
      <p:sp>
        <p:nvSpPr>
          <p:cNvPr id="228" name="Google Shape;228;p20:notes">
            <a:extLst>
              <a:ext uri="{FF2B5EF4-FFF2-40B4-BE49-F238E27FC236}">
                <a16:creationId xmlns:a16="http://schemas.microsoft.com/office/drawing/2014/main" id="{9EB47368-8976-B152-76D3-8A634132A4B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0:notes">
            <a:extLst>
              <a:ext uri="{FF2B5EF4-FFF2-40B4-BE49-F238E27FC236}">
                <a16:creationId xmlns:a16="http://schemas.microsoft.com/office/drawing/2014/main" id="{7011817E-D26A-B2C2-8B48-DB057999CD2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30" name="Google Shape;230;p20:notes">
            <a:extLst>
              <a:ext uri="{FF2B5EF4-FFF2-40B4-BE49-F238E27FC236}">
                <a16:creationId xmlns:a16="http://schemas.microsoft.com/office/drawing/2014/main" id="{FF57B5BF-5D90-C56C-8778-B001B33910E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1635628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40E40F37-3899-55E2-0936-5F949892AF07}"/>
            </a:ext>
          </a:extLst>
        </p:cNvPr>
        <p:cNvGrpSpPr/>
        <p:nvPr/>
      </p:nvGrpSpPr>
      <p:grpSpPr>
        <a:xfrm>
          <a:off x="0" y="0"/>
          <a:ext cx="0" cy="0"/>
          <a:chOff x="0" y="0"/>
          <a:chExt cx="0" cy="0"/>
        </a:xfrm>
      </p:grpSpPr>
      <p:sp>
        <p:nvSpPr>
          <p:cNvPr id="228" name="Google Shape;228;p20:notes">
            <a:extLst>
              <a:ext uri="{FF2B5EF4-FFF2-40B4-BE49-F238E27FC236}">
                <a16:creationId xmlns:a16="http://schemas.microsoft.com/office/drawing/2014/main" id="{60224018-3E1F-9163-D6A4-7912A48F6C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0:notes">
            <a:extLst>
              <a:ext uri="{FF2B5EF4-FFF2-40B4-BE49-F238E27FC236}">
                <a16:creationId xmlns:a16="http://schemas.microsoft.com/office/drawing/2014/main" id="{992B8C65-6051-8230-8ADD-A528C01CC04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30" name="Google Shape;230;p20:notes">
            <a:extLst>
              <a:ext uri="{FF2B5EF4-FFF2-40B4-BE49-F238E27FC236}">
                <a16:creationId xmlns:a16="http://schemas.microsoft.com/office/drawing/2014/main" id="{E57639C2-C07E-A4EE-DD11-11F1648049A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3418803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50" name="Google Shape;25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a:extLst>
            <a:ext uri="{FF2B5EF4-FFF2-40B4-BE49-F238E27FC236}">
              <a16:creationId xmlns:a16="http://schemas.microsoft.com/office/drawing/2014/main" id="{0AC446B5-A9AC-8DC2-5C80-F5DF7B3F110D}"/>
            </a:ext>
          </a:extLst>
        </p:cNvPr>
        <p:cNvGrpSpPr/>
        <p:nvPr/>
      </p:nvGrpSpPr>
      <p:grpSpPr>
        <a:xfrm>
          <a:off x="0" y="0"/>
          <a:ext cx="0" cy="0"/>
          <a:chOff x="0" y="0"/>
          <a:chExt cx="0" cy="0"/>
        </a:xfrm>
      </p:grpSpPr>
      <p:sp>
        <p:nvSpPr>
          <p:cNvPr id="626" name="Google Shape;626;p12:notes">
            <a:extLst>
              <a:ext uri="{FF2B5EF4-FFF2-40B4-BE49-F238E27FC236}">
                <a16:creationId xmlns:a16="http://schemas.microsoft.com/office/drawing/2014/main" id="{7EF701BA-5B73-E463-24F3-4639D48395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7" name="Google Shape;627;p12:notes">
            <a:extLst>
              <a:ext uri="{FF2B5EF4-FFF2-40B4-BE49-F238E27FC236}">
                <a16:creationId xmlns:a16="http://schemas.microsoft.com/office/drawing/2014/main" id="{CFE63882-BD31-A12A-3D0F-023F0DBB46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554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IE">
                <a:latin typeface="Arial"/>
                <a:ea typeface="Arial"/>
                <a:cs typeface="Arial"/>
                <a:sym typeface="Arial"/>
              </a:rPr>
              <a:t>High correlations (e.g. &gt;0.7) may indicate multicollinearity/singularity (this may be true of certain predictors – e.g. self-efficacy and perceived behavioural control towards a task are constructs that are quite theoretically similar so we might find high correlations between these variables, suggesting that it might be more beneficial to drop one.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919EF616-8CC3-33F6-F7BD-DD1EBDB0806C}"/>
            </a:ext>
          </a:extLst>
        </p:cNvPr>
        <p:cNvGrpSpPr/>
        <p:nvPr/>
      </p:nvGrpSpPr>
      <p:grpSpPr>
        <a:xfrm>
          <a:off x="0" y="0"/>
          <a:ext cx="0" cy="0"/>
          <a:chOff x="0" y="0"/>
          <a:chExt cx="0" cy="0"/>
        </a:xfrm>
      </p:grpSpPr>
      <p:sp>
        <p:nvSpPr>
          <p:cNvPr id="571" name="Google Shape;571;p4:notes">
            <a:extLst>
              <a:ext uri="{FF2B5EF4-FFF2-40B4-BE49-F238E27FC236}">
                <a16:creationId xmlns:a16="http://schemas.microsoft.com/office/drawing/2014/main" id="{5B7FFA2D-5518-B650-EA0A-A610344FA3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notes">
            <a:extLst>
              <a:ext uri="{FF2B5EF4-FFF2-40B4-BE49-F238E27FC236}">
                <a16:creationId xmlns:a16="http://schemas.microsoft.com/office/drawing/2014/main" id="{A21D6970-0C22-9059-C120-DC14CD8330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41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27" name="Google Shape;1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401E32C4-D50F-56A1-8AC4-B7BE92BE79F9}"/>
            </a:ext>
          </a:extLst>
        </p:cNvPr>
        <p:cNvGrpSpPr/>
        <p:nvPr/>
      </p:nvGrpSpPr>
      <p:grpSpPr>
        <a:xfrm>
          <a:off x="0" y="0"/>
          <a:ext cx="0" cy="0"/>
          <a:chOff x="0" y="0"/>
          <a:chExt cx="0" cy="0"/>
        </a:xfrm>
      </p:grpSpPr>
      <p:sp>
        <p:nvSpPr>
          <p:cNvPr id="125" name="Google Shape;125;p8:notes">
            <a:extLst>
              <a:ext uri="{FF2B5EF4-FFF2-40B4-BE49-F238E27FC236}">
                <a16:creationId xmlns:a16="http://schemas.microsoft.com/office/drawing/2014/main" id="{34AFB140-ECEF-FF62-56EC-2460C6E9FA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8:notes">
            <a:extLst>
              <a:ext uri="{FF2B5EF4-FFF2-40B4-BE49-F238E27FC236}">
                <a16:creationId xmlns:a16="http://schemas.microsoft.com/office/drawing/2014/main" id="{953B65E8-7BC8-CDCA-BDB5-2F5E0762CAB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27" name="Google Shape;127;p8:notes">
            <a:extLst>
              <a:ext uri="{FF2B5EF4-FFF2-40B4-BE49-F238E27FC236}">
                <a16:creationId xmlns:a16="http://schemas.microsoft.com/office/drawing/2014/main" id="{F5317DDA-5C59-6A7B-4501-037F93F6D55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2735123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409CC-CF07-DF88-9653-C0B467F3D257}"/>
            </a:ext>
          </a:extLst>
        </p:cNvPr>
        <p:cNvGrpSpPr/>
        <p:nvPr/>
      </p:nvGrpSpPr>
      <p:grpSpPr>
        <a:xfrm>
          <a:off x="0" y="0"/>
          <a:ext cx="0" cy="0"/>
          <a:chOff x="0" y="0"/>
          <a:chExt cx="0" cy="0"/>
        </a:xfrm>
      </p:grpSpPr>
      <p:sp>
        <p:nvSpPr>
          <p:cNvPr id="67586" name="Rectangle 7">
            <a:extLst>
              <a:ext uri="{FF2B5EF4-FFF2-40B4-BE49-F238E27FC236}">
                <a16:creationId xmlns:a16="http://schemas.microsoft.com/office/drawing/2014/main" id="{977B208E-9524-A772-C1D3-26E1CCF20B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ea typeface="ヒラギノ角ゴ Pro W3" charset="-128"/>
              </a:defRPr>
            </a:lvl1pPr>
            <a:lvl2pPr marL="742950" indent="-285750" eaLnBrk="0" hangingPunct="0">
              <a:defRPr sz="3600">
                <a:solidFill>
                  <a:schemeClr val="tx1"/>
                </a:solidFill>
                <a:latin typeface="Times New Roman" panose="02020603050405020304" pitchFamily="18" charset="0"/>
                <a:ea typeface="ヒラギノ角ゴ Pro W3" charset="-128"/>
              </a:defRPr>
            </a:lvl2pPr>
            <a:lvl3pPr marL="1143000" indent="-228600" eaLnBrk="0" hangingPunct="0">
              <a:defRPr sz="3600">
                <a:solidFill>
                  <a:schemeClr val="tx1"/>
                </a:solidFill>
                <a:latin typeface="Times New Roman" panose="02020603050405020304" pitchFamily="18" charset="0"/>
                <a:ea typeface="ヒラギノ角ゴ Pro W3" charset="-128"/>
              </a:defRPr>
            </a:lvl3pPr>
            <a:lvl4pPr marL="1600200" indent="-228600" eaLnBrk="0" hangingPunct="0">
              <a:defRPr sz="3600">
                <a:solidFill>
                  <a:schemeClr val="tx1"/>
                </a:solidFill>
                <a:latin typeface="Times New Roman" panose="02020603050405020304" pitchFamily="18" charset="0"/>
                <a:ea typeface="ヒラギノ角ゴ Pro W3" charset="-128"/>
              </a:defRPr>
            </a:lvl4pPr>
            <a:lvl5pPr marL="2057400" indent="-228600" eaLnBrk="0" hangingPunct="0">
              <a:defRPr sz="36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ヒラギノ角ゴ Pro W3" charset="-128"/>
              </a:defRPr>
            </a:lvl9pPr>
          </a:lstStyle>
          <a:p>
            <a:pPr eaLnBrk="1" hangingPunct="1"/>
            <a:fld id="{03872AEA-DC1C-4EE5-875D-6BCED77ED0D1}" type="slidenum">
              <a:rPr lang="en-GB" altLang="en-US" sz="1200"/>
              <a:pPr eaLnBrk="1" hangingPunct="1"/>
              <a:t>38</a:t>
            </a:fld>
            <a:endParaRPr lang="en-GB" altLang="en-US" sz="1200"/>
          </a:p>
        </p:txBody>
      </p:sp>
      <p:sp>
        <p:nvSpPr>
          <p:cNvPr id="67587" name="Rectangle 2">
            <a:extLst>
              <a:ext uri="{FF2B5EF4-FFF2-40B4-BE49-F238E27FC236}">
                <a16:creationId xmlns:a16="http://schemas.microsoft.com/office/drawing/2014/main" id="{53D099D9-18DA-C477-9B1C-58F65B278BA9}"/>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29E6AC28-2670-1715-7B0C-45F17257BC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err="1">
                <a:latin typeface="Times New Roman" panose="02020603050405020304" pitchFamily="18" charset="0"/>
              </a:rPr>
              <a:t>Covariability</a:t>
            </a:r>
            <a:r>
              <a:rPr lang="en-GB" altLang="en-US" dirty="0">
                <a:latin typeface="Times New Roman" panose="02020603050405020304" pitchFamily="18" charset="0"/>
              </a:rPr>
              <a:t> of X and Y / separately</a:t>
            </a:r>
          </a:p>
          <a:p>
            <a:pPr eaLnBrk="1" hangingPunct="1"/>
            <a:r>
              <a:rPr lang="en-GB" altLang="en-US" dirty="0">
                <a:latin typeface="Times New Roman" panose="02020603050405020304" pitchFamily="18" charset="0"/>
              </a:rPr>
              <a:t>High</a:t>
            </a:r>
            <a:r>
              <a:rPr lang="en-GB" altLang="en-US" baseline="0" dirty="0">
                <a:latin typeface="Times New Roman" panose="02020603050405020304" pitchFamily="18" charset="0"/>
              </a:rPr>
              <a:t> Correlations are more of a problem in Regression than they are in MANOVAs</a:t>
            </a:r>
          </a:p>
          <a:p>
            <a:pPr eaLnBrk="1" hangingPunct="1"/>
            <a:endParaRPr lang="en-GB" altLang="en-US" baseline="0" dirty="0">
              <a:latin typeface="Times New Roman" panose="02020603050405020304" pitchFamily="18" charset="0"/>
            </a:endParaRPr>
          </a:p>
          <a:p>
            <a:pPr eaLnBrk="1" hangingPunct="1"/>
            <a:r>
              <a:rPr lang="en-US" b="0" i="0" dirty="0">
                <a:solidFill>
                  <a:srgbClr val="000000"/>
                </a:solidFill>
                <a:effectLst/>
                <a:latin typeface="proxima-nova"/>
              </a:rPr>
              <a:t>two or more independent variables that are highly correlated with each other. This leads to problems with understanding which independent variable contributes to the variance explained in the dependent variable, as well as technical issues in calculating a multiple regression model.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89585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35" name="Google Shape;13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CDC8F82B-1A1D-A0C4-777D-195401853046}"/>
            </a:ext>
          </a:extLst>
        </p:cNvPr>
        <p:cNvGrpSpPr/>
        <p:nvPr/>
      </p:nvGrpSpPr>
      <p:grpSpPr>
        <a:xfrm>
          <a:off x="0" y="0"/>
          <a:ext cx="0" cy="0"/>
          <a:chOff x="0" y="0"/>
          <a:chExt cx="0" cy="0"/>
        </a:xfrm>
      </p:grpSpPr>
      <p:sp>
        <p:nvSpPr>
          <p:cNvPr id="133" name="Google Shape;133;p9:notes">
            <a:extLst>
              <a:ext uri="{FF2B5EF4-FFF2-40B4-BE49-F238E27FC236}">
                <a16:creationId xmlns:a16="http://schemas.microsoft.com/office/drawing/2014/main" id="{CAE9C649-C2D3-8DEA-94E8-D66126A876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9:notes">
            <a:extLst>
              <a:ext uri="{FF2B5EF4-FFF2-40B4-BE49-F238E27FC236}">
                <a16:creationId xmlns:a16="http://schemas.microsoft.com/office/drawing/2014/main" id="{1C059F95-EE33-C375-D070-CFFCD9FC87A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35" name="Google Shape;135;p9:notes">
            <a:extLst>
              <a:ext uri="{FF2B5EF4-FFF2-40B4-BE49-F238E27FC236}">
                <a16:creationId xmlns:a16="http://schemas.microsoft.com/office/drawing/2014/main" id="{3956AE68-13D7-7C75-1B31-31357BADB98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2014735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IE" altLang="en-US">
                <a:latin typeface="Arial" panose="020B0604020202020204" pitchFamily="34" charset="0"/>
                <a:cs typeface="Arial" panose="020B0604020202020204" pitchFamily="34" charset="0"/>
              </a:rPr>
              <a:t>Scatterplot relates to residuals – we want this to be heteroscedastic</a:t>
            </a:r>
          </a:p>
          <a:p>
            <a:r>
              <a:rPr lang="en-IE" altLang="en-US">
                <a:latin typeface="Arial" panose="020B0604020202020204" pitchFamily="34" charset="0"/>
                <a:cs typeface="Arial" panose="020B0604020202020204" pitchFamily="34" charset="0"/>
              </a:rPr>
              <a:t>As we saw last week, we can also observe other problems with our data from the scatterplot – what was this last week? Outliers</a:t>
            </a:r>
            <a:endParaRPr lang="en-US" altLang="en-US">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071B31F-BD0D-4891-89D4-E3D6255DAE6A}"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3321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7D9E12DB-DF53-1718-33C5-CC247C9BBA5B}"/>
            </a:ext>
          </a:extLst>
        </p:cNvPr>
        <p:cNvGrpSpPr/>
        <p:nvPr/>
      </p:nvGrpSpPr>
      <p:grpSpPr>
        <a:xfrm>
          <a:off x="0" y="0"/>
          <a:ext cx="0" cy="0"/>
          <a:chOff x="0" y="0"/>
          <a:chExt cx="0" cy="0"/>
        </a:xfrm>
      </p:grpSpPr>
      <p:sp>
        <p:nvSpPr>
          <p:cNvPr id="149" name="Google Shape;149;p11:notes">
            <a:extLst>
              <a:ext uri="{FF2B5EF4-FFF2-40B4-BE49-F238E27FC236}">
                <a16:creationId xmlns:a16="http://schemas.microsoft.com/office/drawing/2014/main" id="{D2584754-B06D-4329-D9D2-9D3C51C06B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11:notes">
            <a:extLst>
              <a:ext uri="{FF2B5EF4-FFF2-40B4-BE49-F238E27FC236}">
                <a16:creationId xmlns:a16="http://schemas.microsoft.com/office/drawing/2014/main" id="{B2A54D24-4978-C0DB-F361-F25AA30E858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51" name="Google Shape;151;p11:notes">
            <a:extLst>
              <a:ext uri="{FF2B5EF4-FFF2-40B4-BE49-F238E27FC236}">
                <a16:creationId xmlns:a16="http://schemas.microsoft.com/office/drawing/2014/main" id="{5119C95E-D3E7-1BCE-6713-7FB58173746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3273646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51" name="Google Shape;15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90EFBACC-9393-8BE7-0B2F-53BCC8B13B2E}"/>
            </a:ext>
          </a:extLst>
        </p:cNvPr>
        <p:cNvGrpSpPr/>
        <p:nvPr/>
      </p:nvGrpSpPr>
      <p:grpSpPr>
        <a:xfrm>
          <a:off x="0" y="0"/>
          <a:ext cx="0" cy="0"/>
          <a:chOff x="0" y="0"/>
          <a:chExt cx="0" cy="0"/>
        </a:xfrm>
      </p:grpSpPr>
      <p:sp>
        <p:nvSpPr>
          <p:cNvPr id="149" name="Google Shape;149;p11:notes">
            <a:extLst>
              <a:ext uri="{FF2B5EF4-FFF2-40B4-BE49-F238E27FC236}">
                <a16:creationId xmlns:a16="http://schemas.microsoft.com/office/drawing/2014/main" id="{1C1BB36A-45D6-DB64-ADDC-274F9A5163E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11:notes">
            <a:extLst>
              <a:ext uri="{FF2B5EF4-FFF2-40B4-BE49-F238E27FC236}">
                <a16:creationId xmlns:a16="http://schemas.microsoft.com/office/drawing/2014/main" id="{DAC4F6D7-3D27-4DDF-BE3D-32806EFBECF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51" name="Google Shape;151;p11:notes">
            <a:extLst>
              <a:ext uri="{FF2B5EF4-FFF2-40B4-BE49-F238E27FC236}">
                <a16:creationId xmlns:a16="http://schemas.microsoft.com/office/drawing/2014/main" id="{929B8F91-1A65-7291-855B-8D1677CEAE5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1779274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7: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642FAB92-7D16-CF78-D4CC-1C2159210EB4}"/>
            </a:ext>
          </a:extLst>
        </p:cNvPr>
        <p:cNvGrpSpPr/>
        <p:nvPr/>
      </p:nvGrpSpPr>
      <p:grpSpPr>
        <a:xfrm>
          <a:off x="0" y="0"/>
          <a:ext cx="0" cy="0"/>
          <a:chOff x="0" y="0"/>
          <a:chExt cx="0" cy="0"/>
        </a:xfrm>
      </p:grpSpPr>
      <p:sp>
        <p:nvSpPr>
          <p:cNvPr id="68" name="Google Shape;68;p1:notes">
            <a:extLst>
              <a:ext uri="{FF2B5EF4-FFF2-40B4-BE49-F238E27FC236}">
                <a16:creationId xmlns:a16="http://schemas.microsoft.com/office/drawing/2014/main" id="{B4CD1305-3691-94EC-F546-19F4BA9E03F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1:notes">
            <a:extLst>
              <a:ext uri="{FF2B5EF4-FFF2-40B4-BE49-F238E27FC236}">
                <a16:creationId xmlns:a16="http://schemas.microsoft.com/office/drawing/2014/main" id="{FE6B76F5-ACA6-7CEB-A0BC-AEF8BD1471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626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63" name="Google Shape;16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39419FD2-06D6-5066-D527-C492D028F071}"/>
            </a:ext>
          </a:extLst>
        </p:cNvPr>
        <p:cNvGrpSpPr/>
        <p:nvPr/>
      </p:nvGrpSpPr>
      <p:grpSpPr>
        <a:xfrm>
          <a:off x="0" y="0"/>
          <a:ext cx="0" cy="0"/>
          <a:chOff x="0" y="0"/>
          <a:chExt cx="0" cy="0"/>
        </a:xfrm>
      </p:grpSpPr>
      <p:sp>
        <p:nvSpPr>
          <p:cNvPr id="169" name="Google Shape;169;p13:notes">
            <a:extLst>
              <a:ext uri="{FF2B5EF4-FFF2-40B4-BE49-F238E27FC236}">
                <a16:creationId xmlns:a16="http://schemas.microsoft.com/office/drawing/2014/main" id="{A1018276-0EF8-94F1-3A78-5EE66DA24D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13:notes">
            <a:extLst>
              <a:ext uri="{FF2B5EF4-FFF2-40B4-BE49-F238E27FC236}">
                <a16:creationId xmlns:a16="http://schemas.microsoft.com/office/drawing/2014/main" id="{7CFD26C3-31B0-1578-6EED-DCFC69092A3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71" name="Google Shape;171;p13:notes">
            <a:extLst>
              <a:ext uri="{FF2B5EF4-FFF2-40B4-BE49-F238E27FC236}">
                <a16:creationId xmlns:a16="http://schemas.microsoft.com/office/drawing/2014/main" id="{9B69F98B-E920-CDE3-D4A2-FE78029B129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4027456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992906C8-4486-F85B-6447-B3F4D339F9BD}"/>
            </a:ext>
          </a:extLst>
        </p:cNvPr>
        <p:cNvGrpSpPr/>
        <p:nvPr/>
      </p:nvGrpSpPr>
      <p:grpSpPr>
        <a:xfrm>
          <a:off x="0" y="0"/>
          <a:ext cx="0" cy="0"/>
          <a:chOff x="0" y="0"/>
          <a:chExt cx="0" cy="0"/>
        </a:xfrm>
      </p:grpSpPr>
      <p:sp>
        <p:nvSpPr>
          <p:cNvPr id="169" name="Google Shape;169;p13:notes">
            <a:extLst>
              <a:ext uri="{FF2B5EF4-FFF2-40B4-BE49-F238E27FC236}">
                <a16:creationId xmlns:a16="http://schemas.microsoft.com/office/drawing/2014/main" id="{9A0A1568-04CF-8A2D-076E-3558508582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13:notes">
            <a:extLst>
              <a:ext uri="{FF2B5EF4-FFF2-40B4-BE49-F238E27FC236}">
                <a16:creationId xmlns:a16="http://schemas.microsoft.com/office/drawing/2014/main" id="{39CCD1D1-4A4A-D5F3-CB32-49163A65D9D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71" name="Google Shape;171;p13:notes">
            <a:extLst>
              <a:ext uri="{FF2B5EF4-FFF2-40B4-BE49-F238E27FC236}">
                <a16:creationId xmlns:a16="http://schemas.microsoft.com/office/drawing/2014/main" id="{422CCFBF-BDE6-A4B3-AC7E-70211F14E26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3667398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B7635059-E600-A0F1-37A8-352EC4A76B60}"/>
            </a:ext>
          </a:extLst>
        </p:cNvPr>
        <p:cNvGrpSpPr/>
        <p:nvPr/>
      </p:nvGrpSpPr>
      <p:grpSpPr>
        <a:xfrm>
          <a:off x="0" y="0"/>
          <a:ext cx="0" cy="0"/>
          <a:chOff x="0" y="0"/>
          <a:chExt cx="0" cy="0"/>
        </a:xfrm>
      </p:grpSpPr>
      <p:sp>
        <p:nvSpPr>
          <p:cNvPr id="169" name="Google Shape;169;p13:notes">
            <a:extLst>
              <a:ext uri="{FF2B5EF4-FFF2-40B4-BE49-F238E27FC236}">
                <a16:creationId xmlns:a16="http://schemas.microsoft.com/office/drawing/2014/main" id="{C42A830E-8752-6A78-C964-94BDBF6599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13:notes">
            <a:extLst>
              <a:ext uri="{FF2B5EF4-FFF2-40B4-BE49-F238E27FC236}">
                <a16:creationId xmlns:a16="http://schemas.microsoft.com/office/drawing/2014/main" id="{038AB85E-9C1E-051C-4AEE-29EF7365D7F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71" name="Google Shape;171;p13:notes">
            <a:extLst>
              <a:ext uri="{FF2B5EF4-FFF2-40B4-BE49-F238E27FC236}">
                <a16:creationId xmlns:a16="http://schemas.microsoft.com/office/drawing/2014/main" id="{3B36E448-AD4C-D0C8-77F7-7929ADC0FED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2649941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71" name="Google Shape;17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DF508878-A419-760D-7051-11BDD093E155}"/>
            </a:ext>
          </a:extLst>
        </p:cNvPr>
        <p:cNvGrpSpPr/>
        <p:nvPr/>
      </p:nvGrpSpPr>
      <p:grpSpPr>
        <a:xfrm>
          <a:off x="0" y="0"/>
          <a:ext cx="0" cy="0"/>
          <a:chOff x="0" y="0"/>
          <a:chExt cx="0" cy="0"/>
        </a:xfrm>
      </p:grpSpPr>
      <p:sp>
        <p:nvSpPr>
          <p:cNvPr id="169" name="Google Shape;169;p13:notes">
            <a:extLst>
              <a:ext uri="{FF2B5EF4-FFF2-40B4-BE49-F238E27FC236}">
                <a16:creationId xmlns:a16="http://schemas.microsoft.com/office/drawing/2014/main" id="{0C84C12F-86E3-27AF-D7D7-9C7BA4DFFD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13:notes">
            <a:extLst>
              <a:ext uri="{FF2B5EF4-FFF2-40B4-BE49-F238E27FC236}">
                <a16:creationId xmlns:a16="http://schemas.microsoft.com/office/drawing/2014/main" id="{D5686849-D2DF-9F26-1E91-7ADBDD7405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71" name="Google Shape;171;p13:notes">
            <a:extLst>
              <a:ext uri="{FF2B5EF4-FFF2-40B4-BE49-F238E27FC236}">
                <a16:creationId xmlns:a16="http://schemas.microsoft.com/office/drawing/2014/main" id="{CEF02A74-A5FD-19E4-F2D4-ADEB936D79C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3600566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latin typeface="Arial"/>
                <a:ea typeface="Arial"/>
                <a:cs typeface="Arial"/>
                <a:sym typeface="Arial"/>
              </a:rPr>
              <a:t>You can do this for influential cases too to check if a particular case is having too much of an influence on your data</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7AF9C600-0F70-E0F9-292E-DDB8619C6049}"/>
            </a:ext>
          </a:extLst>
        </p:cNvPr>
        <p:cNvGrpSpPr/>
        <p:nvPr/>
      </p:nvGrpSpPr>
      <p:grpSpPr>
        <a:xfrm>
          <a:off x="0" y="0"/>
          <a:ext cx="0" cy="0"/>
          <a:chOff x="0" y="0"/>
          <a:chExt cx="0" cy="0"/>
        </a:xfrm>
      </p:grpSpPr>
      <p:sp>
        <p:nvSpPr>
          <p:cNvPr id="178" name="Google Shape;178;p14:notes">
            <a:extLst>
              <a:ext uri="{FF2B5EF4-FFF2-40B4-BE49-F238E27FC236}">
                <a16:creationId xmlns:a16="http://schemas.microsoft.com/office/drawing/2014/main" id="{8C810EF3-90AB-E706-0C96-931B1BE95FB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79" name="Google Shape;179;p14:notes">
            <a:extLst>
              <a:ext uri="{FF2B5EF4-FFF2-40B4-BE49-F238E27FC236}">
                <a16:creationId xmlns:a16="http://schemas.microsoft.com/office/drawing/2014/main" id="{2EBC8304-7918-49C2-E501-CDB9554AED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14:notes">
            <a:extLst>
              <a:ext uri="{FF2B5EF4-FFF2-40B4-BE49-F238E27FC236}">
                <a16:creationId xmlns:a16="http://schemas.microsoft.com/office/drawing/2014/main" id="{C010CF12-CCD0-9C83-89F7-C71D7F11522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latin typeface="Arial"/>
                <a:ea typeface="Arial"/>
                <a:cs typeface="Arial"/>
                <a:sym typeface="Arial"/>
              </a:rPr>
              <a:t>You can do this for influential cases too to check if a particular case is having too much of an influence on your data</a:t>
            </a:r>
            <a:endParaRPr/>
          </a:p>
        </p:txBody>
      </p:sp>
    </p:spTree>
    <p:extLst>
      <p:ext uri="{BB962C8B-B14F-4D97-AF65-F5344CB8AC3E}">
        <p14:creationId xmlns:p14="http://schemas.microsoft.com/office/powerpoint/2010/main" val="1022792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90" name="Google Shape;19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a:extLst>
            <a:ext uri="{FF2B5EF4-FFF2-40B4-BE49-F238E27FC236}">
              <a16:creationId xmlns:a16="http://schemas.microsoft.com/office/drawing/2014/main" id="{9B59238F-B056-40C9-CAE8-1036AF6F6322}"/>
            </a:ext>
          </a:extLst>
        </p:cNvPr>
        <p:cNvGrpSpPr/>
        <p:nvPr/>
      </p:nvGrpSpPr>
      <p:grpSpPr>
        <a:xfrm>
          <a:off x="0" y="0"/>
          <a:ext cx="0" cy="0"/>
          <a:chOff x="0" y="0"/>
          <a:chExt cx="0" cy="0"/>
        </a:xfrm>
      </p:grpSpPr>
      <p:sp>
        <p:nvSpPr>
          <p:cNvPr id="626" name="Google Shape;626;p12:notes">
            <a:extLst>
              <a:ext uri="{FF2B5EF4-FFF2-40B4-BE49-F238E27FC236}">
                <a16:creationId xmlns:a16="http://schemas.microsoft.com/office/drawing/2014/main" id="{D2268ECB-33AB-148F-0760-A41758A52A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7" name="Google Shape;627;p12:notes">
            <a:extLst>
              <a:ext uri="{FF2B5EF4-FFF2-40B4-BE49-F238E27FC236}">
                <a16:creationId xmlns:a16="http://schemas.microsoft.com/office/drawing/2014/main" id="{54A1CE2E-A44D-2ADD-E9F3-CB03AB498D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01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3312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72" name="Google Shape;27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a:extLst>
            <a:ext uri="{FF2B5EF4-FFF2-40B4-BE49-F238E27FC236}">
              <a16:creationId xmlns:a16="http://schemas.microsoft.com/office/drawing/2014/main" id="{79BDA454-318B-8263-7AC4-FB7043C731EC}"/>
            </a:ext>
          </a:extLst>
        </p:cNvPr>
        <p:cNvGrpSpPr/>
        <p:nvPr/>
      </p:nvGrpSpPr>
      <p:grpSpPr>
        <a:xfrm>
          <a:off x="0" y="0"/>
          <a:ext cx="0" cy="0"/>
          <a:chOff x="0" y="0"/>
          <a:chExt cx="0" cy="0"/>
        </a:xfrm>
      </p:grpSpPr>
      <p:sp>
        <p:nvSpPr>
          <p:cNvPr id="571" name="Google Shape;571;p4:notes">
            <a:extLst>
              <a:ext uri="{FF2B5EF4-FFF2-40B4-BE49-F238E27FC236}">
                <a16:creationId xmlns:a16="http://schemas.microsoft.com/office/drawing/2014/main" id="{94942503-825E-B717-0CE2-A88E6E3C1A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4:notes">
            <a:extLst>
              <a:ext uri="{FF2B5EF4-FFF2-40B4-BE49-F238E27FC236}">
                <a16:creationId xmlns:a16="http://schemas.microsoft.com/office/drawing/2014/main" id="{46CD0A60-7879-BD87-2F20-728BE45AB7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525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a:extLst>
            <a:ext uri="{FF2B5EF4-FFF2-40B4-BE49-F238E27FC236}">
              <a16:creationId xmlns:a16="http://schemas.microsoft.com/office/drawing/2014/main" id="{9413103D-B630-32C6-81B0-547ED85FF599}"/>
            </a:ext>
          </a:extLst>
        </p:cNvPr>
        <p:cNvGrpSpPr/>
        <p:nvPr/>
      </p:nvGrpSpPr>
      <p:grpSpPr>
        <a:xfrm>
          <a:off x="0" y="0"/>
          <a:ext cx="0" cy="0"/>
          <a:chOff x="0" y="0"/>
          <a:chExt cx="0" cy="0"/>
        </a:xfrm>
      </p:grpSpPr>
      <p:sp>
        <p:nvSpPr>
          <p:cNvPr id="705" name="Google Shape;705;p24:notes">
            <a:extLst>
              <a:ext uri="{FF2B5EF4-FFF2-40B4-BE49-F238E27FC236}">
                <a16:creationId xmlns:a16="http://schemas.microsoft.com/office/drawing/2014/main" id="{B5E4CF03-407F-029B-065A-96D35EC25A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6" name="Google Shape;706;p24:notes">
            <a:extLst>
              <a:ext uri="{FF2B5EF4-FFF2-40B4-BE49-F238E27FC236}">
                <a16:creationId xmlns:a16="http://schemas.microsoft.com/office/drawing/2014/main" id="{E9FDC283-6655-C71B-34B1-34C9BC4CFA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93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a:extLst>
            <a:ext uri="{FF2B5EF4-FFF2-40B4-BE49-F238E27FC236}">
              <a16:creationId xmlns:a16="http://schemas.microsoft.com/office/drawing/2014/main" id="{69DA2258-C69D-222B-538F-7D2022A09DC0}"/>
            </a:ext>
          </a:extLst>
        </p:cNvPr>
        <p:cNvGrpSpPr/>
        <p:nvPr/>
      </p:nvGrpSpPr>
      <p:grpSpPr>
        <a:xfrm>
          <a:off x="0" y="0"/>
          <a:ext cx="0" cy="0"/>
          <a:chOff x="0" y="0"/>
          <a:chExt cx="0" cy="0"/>
        </a:xfrm>
      </p:grpSpPr>
      <p:sp>
        <p:nvSpPr>
          <p:cNvPr id="626" name="Google Shape;626;p12:notes">
            <a:extLst>
              <a:ext uri="{FF2B5EF4-FFF2-40B4-BE49-F238E27FC236}">
                <a16:creationId xmlns:a16="http://schemas.microsoft.com/office/drawing/2014/main" id="{4ED34BC4-0FEE-5163-1310-E7730F086F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7" name="Google Shape;627;p12:notes">
            <a:extLst>
              <a:ext uri="{FF2B5EF4-FFF2-40B4-BE49-F238E27FC236}">
                <a16:creationId xmlns:a16="http://schemas.microsoft.com/office/drawing/2014/main" id="{B57D9BAC-028D-B00A-D7CA-5EF30790AB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43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BE06498C-1E95-D5F9-1FFF-655A72BBAD70}"/>
            </a:ext>
          </a:extLst>
        </p:cNvPr>
        <p:cNvGrpSpPr/>
        <p:nvPr/>
      </p:nvGrpSpPr>
      <p:grpSpPr>
        <a:xfrm>
          <a:off x="0" y="0"/>
          <a:ext cx="0" cy="0"/>
          <a:chOff x="0" y="0"/>
          <a:chExt cx="0" cy="0"/>
        </a:xfrm>
      </p:grpSpPr>
      <p:sp>
        <p:nvSpPr>
          <p:cNvPr id="82" name="Google Shape;82;p3:notes">
            <a:extLst>
              <a:ext uri="{FF2B5EF4-FFF2-40B4-BE49-F238E27FC236}">
                <a16:creationId xmlns:a16="http://schemas.microsoft.com/office/drawing/2014/main" id="{C27D0D65-16C6-0616-B942-61BBBD658FA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83" name="Google Shape;83;p3:notes">
            <a:extLst>
              <a:ext uri="{FF2B5EF4-FFF2-40B4-BE49-F238E27FC236}">
                <a16:creationId xmlns:a16="http://schemas.microsoft.com/office/drawing/2014/main" id="{529ADEBB-12EA-F01E-08E4-0C13D6EACC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3:notes">
            <a:extLst>
              <a:ext uri="{FF2B5EF4-FFF2-40B4-BE49-F238E27FC236}">
                <a16:creationId xmlns:a16="http://schemas.microsoft.com/office/drawing/2014/main" id="{8433E62B-4A9A-8737-82B7-5608A75CDF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b="1">
                <a:latin typeface="Arial"/>
                <a:ea typeface="Arial"/>
                <a:cs typeface="Arial"/>
                <a:sym typeface="Arial"/>
              </a:rPr>
              <a:t>Collinearity diagnostics </a:t>
            </a:r>
            <a:r>
              <a:rPr lang="en-IE">
                <a:latin typeface="Arial"/>
                <a:ea typeface="Arial"/>
                <a:cs typeface="Arial"/>
                <a:sym typeface="Arial"/>
              </a:rPr>
              <a:t>gives us tests that the predictors and outcome variables do not violate the assumption of absence of multicollinearity</a:t>
            </a:r>
            <a:endParaRPr>
              <a:latin typeface="Arial"/>
              <a:ea typeface="Arial"/>
              <a:cs typeface="Arial"/>
              <a:sym typeface="Arial"/>
            </a:endParaRPr>
          </a:p>
          <a:p>
            <a:pPr marL="0" lvl="0" indent="0" algn="l" rtl="0">
              <a:spcBef>
                <a:spcPts val="0"/>
              </a:spcBef>
              <a:spcAft>
                <a:spcPts val="0"/>
              </a:spcAft>
              <a:buNone/>
            </a:pPr>
            <a:r>
              <a:rPr lang="en-IE">
                <a:latin typeface="Arial"/>
                <a:ea typeface="Arial"/>
                <a:cs typeface="Arial"/>
                <a:sym typeface="Arial"/>
              </a:rPr>
              <a:t>Residuals information – this lets us be happy that there are no influential error cases that may be having too much of an effect on our slope</a:t>
            </a:r>
            <a:endParaRPr/>
          </a:p>
          <a:p>
            <a:pPr marL="0" lvl="0" indent="0" algn="l" rtl="0">
              <a:spcBef>
                <a:spcPts val="0"/>
              </a:spcBef>
              <a:spcAft>
                <a:spcPts val="0"/>
              </a:spcAft>
              <a:buNone/>
            </a:pPr>
            <a:r>
              <a:rPr lang="en-IE" b="1">
                <a:latin typeface="Arial"/>
                <a:ea typeface="Arial"/>
                <a:cs typeface="Arial"/>
                <a:sym typeface="Arial"/>
              </a:rPr>
              <a:t>Durbin-Watson</a:t>
            </a:r>
            <a:r>
              <a:rPr lang="en-IE">
                <a:latin typeface="Arial"/>
                <a:ea typeface="Arial"/>
                <a:cs typeface="Arial"/>
                <a:sym typeface="Arial"/>
              </a:rPr>
              <a:t> tests our assumption of independence of residuals</a:t>
            </a:r>
            <a:endParaRPr/>
          </a:p>
          <a:p>
            <a:pPr marL="0" lvl="0" indent="0" algn="l"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236588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83" name="Google Shape;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b="1">
                <a:latin typeface="Arial"/>
                <a:ea typeface="Arial"/>
                <a:cs typeface="Arial"/>
                <a:sym typeface="Arial"/>
              </a:rPr>
              <a:t>Collinearity diagnostics </a:t>
            </a:r>
            <a:r>
              <a:rPr lang="en-IE">
                <a:latin typeface="Arial"/>
                <a:ea typeface="Arial"/>
                <a:cs typeface="Arial"/>
                <a:sym typeface="Arial"/>
              </a:rPr>
              <a:t>gives us tests that the predictors and outcome variables do not violate the assumption of absence of multicollinearity</a:t>
            </a:r>
            <a:endParaRPr>
              <a:latin typeface="Arial"/>
              <a:ea typeface="Arial"/>
              <a:cs typeface="Arial"/>
              <a:sym typeface="Arial"/>
            </a:endParaRPr>
          </a:p>
          <a:p>
            <a:pPr marL="0" lvl="0" indent="0" algn="l" rtl="0">
              <a:spcBef>
                <a:spcPts val="0"/>
              </a:spcBef>
              <a:spcAft>
                <a:spcPts val="0"/>
              </a:spcAft>
              <a:buNone/>
            </a:pPr>
            <a:r>
              <a:rPr lang="en-IE">
                <a:latin typeface="Arial"/>
                <a:ea typeface="Arial"/>
                <a:cs typeface="Arial"/>
                <a:sym typeface="Arial"/>
              </a:rPr>
              <a:t>Residuals information – this lets us be happy that there are no influential error cases that may be having too much of an effect on our slope</a:t>
            </a:r>
            <a:endParaRPr/>
          </a:p>
          <a:p>
            <a:pPr marL="0" lvl="0" indent="0" algn="l" rtl="0">
              <a:spcBef>
                <a:spcPts val="0"/>
              </a:spcBef>
              <a:spcAft>
                <a:spcPts val="0"/>
              </a:spcAft>
              <a:buNone/>
            </a:pPr>
            <a:r>
              <a:rPr lang="en-IE" b="1">
                <a:latin typeface="Arial"/>
                <a:ea typeface="Arial"/>
                <a:cs typeface="Arial"/>
                <a:sym typeface="Arial"/>
              </a:rPr>
              <a:t>Durbin-Watson</a:t>
            </a:r>
            <a:r>
              <a:rPr lang="en-IE">
                <a:latin typeface="Arial"/>
                <a:ea typeface="Arial"/>
                <a:cs typeface="Arial"/>
                <a:sym typeface="Arial"/>
              </a:rPr>
              <a:t> tests our assumption of independence of residuals</a:t>
            </a:r>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889D7B7C-014C-76F7-604E-3AD787824E29}"/>
            </a:ext>
          </a:extLst>
        </p:cNvPr>
        <p:cNvGrpSpPr/>
        <p:nvPr/>
      </p:nvGrpSpPr>
      <p:grpSpPr>
        <a:xfrm>
          <a:off x="0" y="0"/>
          <a:ext cx="0" cy="0"/>
          <a:chOff x="0" y="0"/>
          <a:chExt cx="0" cy="0"/>
        </a:xfrm>
      </p:grpSpPr>
      <p:sp>
        <p:nvSpPr>
          <p:cNvPr id="82" name="Google Shape;82;p3:notes">
            <a:extLst>
              <a:ext uri="{FF2B5EF4-FFF2-40B4-BE49-F238E27FC236}">
                <a16:creationId xmlns:a16="http://schemas.microsoft.com/office/drawing/2014/main" id="{BE25B45D-1D85-4135-52DE-32583CEB7D5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IE"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83" name="Google Shape;83;p3:notes">
            <a:extLst>
              <a:ext uri="{FF2B5EF4-FFF2-40B4-BE49-F238E27FC236}">
                <a16:creationId xmlns:a16="http://schemas.microsoft.com/office/drawing/2014/main" id="{AF447DF3-40A0-B213-CC93-A6CA1CBB1F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3:notes">
            <a:extLst>
              <a:ext uri="{FF2B5EF4-FFF2-40B4-BE49-F238E27FC236}">
                <a16:creationId xmlns:a16="http://schemas.microsoft.com/office/drawing/2014/main" id="{3216C9FD-9517-1294-4C4F-B61EBC35393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b="1">
                <a:latin typeface="Arial"/>
                <a:ea typeface="Arial"/>
                <a:cs typeface="Arial"/>
                <a:sym typeface="Arial"/>
              </a:rPr>
              <a:t>Collinearity diagnostics </a:t>
            </a:r>
            <a:r>
              <a:rPr lang="en-IE">
                <a:latin typeface="Arial"/>
                <a:ea typeface="Arial"/>
                <a:cs typeface="Arial"/>
                <a:sym typeface="Arial"/>
              </a:rPr>
              <a:t>gives us tests that the predictors and outcome variables do not violate the assumption of absence of multicollinearity</a:t>
            </a:r>
            <a:endParaRPr>
              <a:latin typeface="Arial"/>
              <a:ea typeface="Arial"/>
              <a:cs typeface="Arial"/>
              <a:sym typeface="Arial"/>
            </a:endParaRPr>
          </a:p>
          <a:p>
            <a:pPr marL="0" lvl="0" indent="0" algn="l" rtl="0">
              <a:spcBef>
                <a:spcPts val="0"/>
              </a:spcBef>
              <a:spcAft>
                <a:spcPts val="0"/>
              </a:spcAft>
              <a:buNone/>
            </a:pPr>
            <a:r>
              <a:rPr lang="en-IE">
                <a:latin typeface="Arial"/>
                <a:ea typeface="Arial"/>
                <a:cs typeface="Arial"/>
                <a:sym typeface="Arial"/>
              </a:rPr>
              <a:t>Residuals information – this lets us be happy that there are no influential error cases that may be having too much of an effect on our slope</a:t>
            </a:r>
            <a:endParaRPr/>
          </a:p>
          <a:p>
            <a:pPr marL="0" lvl="0" indent="0" algn="l" rtl="0">
              <a:spcBef>
                <a:spcPts val="0"/>
              </a:spcBef>
              <a:spcAft>
                <a:spcPts val="0"/>
              </a:spcAft>
              <a:buNone/>
            </a:pPr>
            <a:r>
              <a:rPr lang="en-IE" b="1">
                <a:latin typeface="Arial"/>
                <a:ea typeface="Arial"/>
                <a:cs typeface="Arial"/>
                <a:sym typeface="Arial"/>
              </a:rPr>
              <a:t>Durbin-Watson</a:t>
            </a:r>
            <a:r>
              <a:rPr lang="en-IE">
                <a:latin typeface="Arial"/>
                <a:ea typeface="Arial"/>
                <a:cs typeface="Arial"/>
                <a:sym typeface="Arial"/>
              </a:rPr>
              <a:t> tests our assumption of independence of residuals</a:t>
            </a:r>
            <a:endParaRPr/>
          </a:p>
          <a:p>
            <a:pPr marL="0" lvl="0" indent="0" algn="l"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271264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7"/>
          <p:cNvSpPr txBox="1">
            <a:spLocks noGrp="1"/>
          </p:cNvSpPr>
          <p:nvPr>
            <p:ph type="ctrTitle"/>
          </p:nvPr>
        </p:nvSpPr>
        <p:spPr>
          <a:xfrm>
            <a:off x="362465" y="875229"/>
            <a:ext cx="7904205" cy="12933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7"/>
          <p:cNvSpPr txBox="1">
            <a:spLocks noGrp="1"/>
          </p:cNvSpPr>
          <p:nvPr>
            <p:ph type="subTitle" idx="1"/>
          </p:nvPr>
        </p:nvSpPr>
        <p:spPr>
          <a:xfrm>
            <a:off x="362465" y="2426022"/>
            <a:ext cx="7904205" cy="129336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15360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428910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81"/>
        <p:cNvGrpSpPr/>
        <p:nvPr/>
      </p:nvGrpSpPr>
      <p:grpSpPr>
        <a:xfrm>
          <a:off x="0" y="0"/>
          <a:ext cx="0" cy="0"/>
          <a:chOff x="0" y="0"/>
          <a:chExt cx="0" cy="0"/>
        </a:xfrm>
      </p:grpSpPr>
      <p:sp>
        <p:nvSpPr>
          <p:cNvPr id="382" name="Google Shape;382;p61"/>
          <p:cNvSpPr txBox="1">
            <a:spLocks noGrp="1"/>
          </p:cNvSpPr>
          <p:nvPr>
            <p:ph type="title"/>
          </p:nvPr>
        </p:nvSpPr>
        <p:spPr>
          <a:xfrm>
            <a:off x="343930" y="1327306"/>
            <a:ext cx="10311878"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61"/>
          <p:cNvSpPr txBox="1">
            <a:spLocks noGrp="1"/>
          </p:cNvSpPr>
          <p:nvPr>
            <p:ph type="body" idx="1"/>
          </p:nvPr>
        </p:nvSpPr>
        <p:spPr>
          <a:xfrm>
            <a:off x="343930" y="2581728"/>
            <a:ext cx="10311878" cy="30631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575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0306" y="1772014"/>
            <a:ext cx="9144000" cy="954332"/>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2370306" y="281842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0383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0"/>
        <p:cNvGrpSpPr/>
        <p:nvPr/>
      </p:nvGrpSpPr>
      <p:grpSpPr>
        <a:xfrm>
          <a:off x="0" y="0"/>
          <a:ext cx="0" cy="0"/>
          <a:chOff x="0" y="0"/>
          <a:chExt cx="0" cy="0"/>
        </a:xfrm>
      </p:grpSpPr>
      <p:sp>
        <p:nvSpPr>
          <p:cNvPr id="401" name="Google Shape;401;p172"/>
          <p:cNvSpPr txBox="1">
            <a:spLocks noGrp="1"/>
          </p:cNvSpPr>
          <p:nvPr>
            <p:ph type="title"/>
          </p:nvPr>
        </p:nvSpPr>
        <p:spPr>
          <a:xfrm>
            <a:off x="490234" y="1241962"/>
            <a:ext cx="10311878"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99655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31"/>
        <p:cNvGrpSpPr/>
        <p:nvPr/>
      </p:nvGrpSpPr>
      <p:grpSpPr>
        <a:xfrm>
          <a:off x="0" y="0"/>
          <a:ext cx="0" cy="0"/>
          <a:chOff x="0" y="0"/>
          <a:chExt cx="0" cy="0"/>
        </a:xfrm>
      </p:grpSpPr>
      <p:sp>
        <p:nvSpPr>
          <p:cNvPr id="232" name="Google Shape;232;p49"/>
          <p:cNvSpPr txBox="1">
            <a:spLocks noGrp="1"/>
          </p:cNvSpPr>
          <p:nvPr>
            <p:ph type="title"/>
          </p:nvPr>
        </p:nvSpPr>
        <p:spPr>
          <a:xfrm>
            <a:off x="449644" y="355600"/>
            <a:ext cx="897477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49"/>
          <p:cNvSpPr txBox="1">
            <a:spLocks noGrp="1"/>
          </p:cNvSpPr>
          <p:nvPr>
            <p:ph type="body" idx="1"/>
          </p:nvPr>
        </p:nvSpPr>
        <p:spPr>
          <a:xfrm>
            <a:off x="449644" y="1993900"/>
            <a:ext cx="43160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4" name="Google Shape;234;p49"/>
          <p:cNvSpPr txBox="1">
            <a:spLocks noGrp="1"/>
          </p:cNvSpPr>
          <p:nvPr>
            <p:ph type="body" idx="2"/>
          </p:nvPr>
        </p:nvSpPr>
        <p:spPr>
          <a:xfrm>
            <a:off x="449644" y="2817812"/>
            <a:ext cx="431604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49"/>
          <p:cNvSpPr txBox="1">
            <a:spLocks noGrp="1"/>
          </p:cNvSpPr>
          <p:nvPr>
            <p:ph type="body" idx="3"/>
          </p:nvPr>
        </p:nvSpPr>
        <p:spPr>
          <a:xfrm>
            <a:off x="5087111" y="2033524"/>
            <a:ext cx="433730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6" name="Google Shape;236;p49"/>
          <p:cNvSpPr txBox="1">
            <a:spLocks noGrp="1"/>
          </p:cNvSpPr>
          <p:nvPr>
            <p:ph type="body" idx="4"/>
          </p:nvPr>
        </p:nvSpPr>
        <p:spPr>
          <a:xfrm>
            <a:off x="5087111" y="2857436"/>
            <a:ext cx="4337304"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8312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37"/>
        <p:cNvGrpSpPr/>
        <p:nvPr/>
      </p:nvGrpSpPr>
      <p:grpSpPr>
        <a:xfrm>
          <a:off x="0" y="0"/>
          <a:ext cx="0" cy="0"/>
          <a:chOff x="0" y="0"/>
          <a:chExt cx="0" cy="0"/>
        </a:xfrm>
      </p:grpSpPr>
      <p:sp>
        <p:nvSpPr>
          <p:cNvPr id="238" name="Google Shape;238;p132"/>
          <p:cNvSpPr txBox="1">
            <a:spLocks noGrp="1"/>
          </p:cNvSpPr>
          <p:nvPr>
            <p:ph type="ctrTitle"/>
          </p:nvPr>
        </p:nvSpPr>
        <p:spPr>
          <a:xfrm>
            <a:off x="362465" y="1322152"/>
            <a:ext cx="7904205" cy="188032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132"/>
          <p:cNvSpPr txBox="1">
            <a:spLocks noGrp="1"/>
          </p:cNvSpPr>
          <p:nvPr>
            <p:ph type="subTitle" idx="1"/>
          </p:nvPr>
        </p:nvSpPr>
        <p:spPr>
          <a:xfrm>
            <a:off x="362465" y="3429000"/>
            <a:ext cx="7904205" cy="129336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62819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0"/>
        <p:cNvGrpSpPr/>
        <p:nvPr/>
      </p:nvGrpSpPr>
      <p:grpSpPr>
        <a:xfrm>
          <a:off x="0" y="0"/>
          <a:ext cx="0" cy="0"/>
          <a:chOff x="0" y="0"/>
          <a:chExt cx="0" cy="0"/>
        </a:xfrm>
      </p:grpSpPr>
      <p:sp>
        <p:nvSpPr>
          <p:cNvPr id="241" name="Google Shape;241;p133"/>
          <p:cNvSpPr txBox="1">
            <a:spLocks noGrp="1"/>
          </p:cNvSpPr>
          <p:nvPr>
            <p:ph type="title"/>
          </p:nvPr>
        </p:nvSpPr>
        <p:spPr>
          <a:xfrm>
            <a:off x="343928" y="510442"/>
            <a:ext cx="8483079"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33"/>
          <p:cNvSpPr txBox="1">
            <a:spLocks noGrp="1"/>
          </p:cNvSpPr>
          <p:nvPr>
            <p:ph type="body" idx="1"/>
          </p:nvPr>
        </p:nvSpPr>
        <p:spPr>
          <a:xfrm>
            <a:off x="343930" y="1545409"/>
            <a:ext cx="8483077" cy="21038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9274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134"/>
          <p:cNvSpPr txBox="1">
            <a:spLocks noGrp="1"/>
          </p:cNvSpPr>
          <p:nvPr>
            <p:ph type="title"/>
          </p:nvPr>
        </p:nvSpPr>
        <p:spPr>
          <a:xfrm>
            <a:off x="473504" y="1179387"/>
            <a:ext cx="7657242" cy="21455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134"/>
          <p:cNvSpPr txBox="1">
            <a:spLocks noGrp="1"/>
          </p:cNvSpPr>
          <p:nvPr>
            <p:ph type="body" idx="1"/>
          </p:nvPr>
        </p:nvSpPr>
        <p:spPr>
          <a:xfrm>
            <a:off x="473504" y="3715354"/>
            <a:ext cx="7657242"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99362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46"/>
        <p:cNvGrpSpPr/>
        <p:nvPr/>
      </p:nvGrpSpPr>
      <p:grpSpPr>
        <a:xfrm>
          <a:off x="0" y="0"/>
          <a:ext cx="0" cy="0"/>
          <a:chOff x="0" y="0"/>
          <a:chExt cx="0" cy="0"/>
        </a:xfrm>
      </p:grpSpPr>
      <p:sp>
        <p:nvSpPr>
          <p:cNvPr id="247" name="Google Shape;247;p135"/>
          <p:cNvSpPr txBox="1">
            <a:spLocks noGrp="1"/>
          </p:cNvSpPr>
          <p:nvPr>
            <p:ph type="title"/>
          </p:nvPr>
        </p:nvSpPr>
        <p:spPr>
          <a:xfrm>
            <a:off x="343930" y="510442"/>
            <a:ext cx="8800072"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135"/>
          <p:cNvSpPr txBox="1">
            <a:spLocks noGrp="1"/>
          </p:cNvSpPr>
          <p:nvPr>
            <p:ph type="body" idx="1"/>
          </p:nvPr>
        </p:nvSpPr>
        <p:spPr>
          <a:xfrm>
            <a:off x="343930" y="1996220"/>
            <a:ext cx="427634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135"/>
          <p:cNvSpPr txBox="1">
            <a:spLocks noGrp="1"/>
          </p:cNvSpPr>
          <p:nvPr>
            <p:ph type="body" idx="2"/>
          </p:nvPr>
        </p:nvSpPr>
        <p:spPr>
          <a:xfrm>
            <a:off x="4867656" y="1996220"/>
            <a:ext cx="427634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9662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0"/>
        <p:cNvGrpSpPr/>
        <p:nvPr/>
      </p:nvGrpSpPr>
      <p:grpSpPr>
        <a:xfrm>
          <a:off x="0" y="0"/>
          <a:ext cx="0" cy="0"/>
          <a:chOff x="0" y="0"/>
          <a:chExt cx="0" cy="0"/>
        </a:xfrm>
      </p:grpSpPr>
      <p:sp>
        <p:nvSpPr>
          <p:cNvPr id="251" name="Google Shape;251;p136"/>
          <p:cNvSpPr txBox="1">
            <a:spLocks noGrp="1"/>
          </p:cNvSpPr>
          <p:nvPr>
            <p:ph type="title"/>
          </p:nvPr>
        </p:nvSpPr>
        <p:spPr>
          <a:xfrm>
            <a:off x="343928" y="510442"/>
            <a:ext cx="8483079"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0607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76"/>
          <p:cNvSpPr txBox="1">
            <a:spLocks noGrp="1"/>
          </p:cNvSpPr>
          <p:nvPr>
            <p:ph type="title"/>
          </p:nvPr>
        </p:nvSpPr>
        <p:spPr>
          <a:xfrm>
            <a:off x="343930" y="513412"/>
            <a:ext cx="7737389"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6"/>
          <p:cNvSpPr txBox="1">
            <a:spLocks noGrp="1"/>
          </p:cNvSpPr>
          <p:nvPr>
            <p:ph type="body" idx="1"/>
          </p:nvPr>
        </p:nvSpPr>
        <p:spPr>
          <a:xfrm>
            <a:off x="343930" y="1545409"/>
            <a:ext cx="7737389" cy="21038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6412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Tree>
    <p:extLst>
      <p:ext uri="{BB962C8B-B14F-4D97-AF65-F5344CB8AC3E}">
        <p14:creationId xmlns:p14="http://schemas.microsoft.com/office/powerpoint/2010/main" val="1854528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31"/>
        <p:cNvGrpSpPr/>
        <p:nvPr/>
      </p:nvGrpSpPr>
      <p:grpSpPr>
        <a:xfrm>
          <a:off x="0" y="0"/>
          <a:ext cx="0" cy="0"/>
          <a:chOff x="0" y="0"/>
          <a:chExt cx="0" cy="0"/>
        </a:xfrm>
      </p:grpSpPr>
      <p:sp>
        <p:nvSpPr>
          <p:cNvPr id="532" name="Google Shape;532;p73"/>
          <p:cNvSpPr txBox="1">
            <a:spLocks noGrp="1"/>
          </p:cNvSpPr>
          <p:nvPr>
            <p:ph type="ctrTitle"/>
          </p:nvPr>
        </p:nvSpPr>
        <p:spPr>
          <a:xfrm>
            <a:off x="508769" y="2160166"/>
            <a:ext cx="5062975" cy="188032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3" name="Google Shape;533;p73"/>
          <p:cNvSpPr txBox="1">
            <a:spLocks noGrp="1"/>
          </p:cNvSpPr>
          <p:nvPr>
            <p:ph type="subTitle" idx="1"/>
          </p:nvPr>
        </p:nvSpPr>
        <p:spPr>
          <a:xfrm>
            <a:off x="508769" y="4267014"/>
            <a:ext cx="5148319" cy="129336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27317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7"/>
        <p:cNvGrpSpPr/>
        <p:nvPr/>
      </p:nvGrpSpPr>
      <p:grpSpPr>
        <a:xfrm>
          <a:off x="0" y="0"/>
          <a:ext cx="0" cy="0"/>
          <a:chOff x="0" y="0"/>
          <a:chExt cx="0" cy="0"/>
        </a:xfrm>
      </p:grpSpPr>
      <p:sp>
        <p:nvSpPr>
          <p:cNvPr id="538" name="Google Shape;538;p205"/>
          <p:cNvSpPr txBox="1">
            <a:spLocks noGrp="1"/>
          </p:cNvSpPr>
          <p:nvPr>
            <p:ph type="title"/>
          </p:nvPr>
        </p:nvSpPr>
        <p:spPr>
          <a:xfrm>
            <a:off x="807226" y="3429000"/>
            <a:ext cx="5166854"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15910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406379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77"/>
          <p:cNvSpPr txBox="1">
            <a:spLocks noGrp="1"/>
          </p:cNvSpPr>
          <p:nvPr>
            <p:ph type="title"/>
          </p:nvPr>
        </p:nvSpPr>
        <p:spPr>
          <a:xfrm>
            <a:off x="473504" y="387567"/>
            <a:ext cx="7657242" cy="21455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77"/>
          <p:cNvSpPr txBox="1">
            <a:spLocks noGrp="1"/>
          </p:cNvSpPr>
          <p:nvPr>
            <p:ph type="body" idx="1"/>
          </p:nvPr>
        </p:nvSpPr>
        <p:spPr>
          <a:xfrm>
            <a:off x="473504" y="2874106"/>
            <a:ext cx="7657242"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63981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
        <p:cNvGrpSpPr/>
        <p:nvPr/>
      </p:nvGrpSpPr>
      <p:grpSpPr>
        <a:xfrm>
          <a:off x="0" y="0"/>
          <a:ext cx="0" cy="0"/>
          <a:chOff x="0" y="0"/>
          <a:chExt cx="0" cy="0"/>
        </a:xfrm>
      </p:grpSpPr>
      <p:sp>
        <p:nvSpPr>
          <p:cNvPr id="18" name="Google Shape;18;p78"/>
          <p:cNvSpPr txBox="1">
            <a:spLocks noGrp="1"/>
          </p:cNvSpPr>
          <p:nvPr>
            <p:ph type="title"/>
          </p:nvPr>
        </p:nvSpPr>
        <p:spPr>
          <a:xfrm>
            <a:off x="356286" y="1514304"/>
            <a:ext cx="7737390" cy="19146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8582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202951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343930" y="1501953"/>
            <a:ext cx="5537886" cy="9323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343931" y="2719301"/>
            <a:ext cx="5562600" cy="21038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1521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88"/>
          <p:cNvSpPr txBox="1">
            <a:spLocks noGrp="1"/>
          </p:cNvSpPr>
          <p:nvPr>
            <p:ph type="ctrTitle"/>
          </p:nvPr>
        </p:nvSpPr>
        <p:spPr>
          <a:xfrm>
            <a:off x="362465" y="875229"/>
            <a:ext cx="5383427" cy="12933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8"/>
          <p:cNvSpPr txBox="1">
            <a:spLocks noGrp="1"/>
          </p:cNvSpPr>
          <p:nvPr>
            <p:ph type="subTitle" idx="1"/>
          </p:nvPr>
        </p:nvSpPr>
        <p:spPr>
          <a:xfrm>
            <a:off x="362465" y="2426022"/>
            <a:ext cx="5383427" cy="129336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45066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9"/>
        <p:cNvGrpSpPr/>
        <p:nvPr/>
      </p:nvGrpSpPr>
      <p:grpSpPr>
        <a:xfrm>
          <a:off x="0" y="0"/>
          <a:ext cx="0" cy="0"/>
          <a:chOff x="0" y="0"/>
          <a:chExt cx="0" cy="0"/>
        </a:xfrm>
      </p:grpSpPr>
      <p:sp>
        <p:nvSpPr>
          <p:cNvPr id="60" name="Google Shape;60;p89"/>
          <p:cNvSpPr txBox="1">
            <a:spLocks noGrp="1"/>
          </p:cNvSpPr>
          <p:nvPr>
            <p:ph type="title"/>
          </p:nvPr>
        </p:nvSpPr>
        <p:spPr>
          <a:xfrm>
            <a:off x="436434" y="1166042"/>
            <a:ext cx="5284745" cy="21455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9"/>
          <p:cNvSpPr txBox="1">
            <a:spLocks noGrp="1"/>
          </p:cNvSpPr>
          <p:nvPr>
            <p:ph type="body" idx="1"/>
          </p:nvPr>
        </p:nvSpPr>
        <p:spPr>
          <a:xfrm>
            <a:off x="436434" y="3566083"/>
            <a:ext cx="5284745" cy="1067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57302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2"/>
        <p:cNvGrpSpPr/>
        <p:nvPr/>
      </p:nvGrpSpPr>
      <p:grpSpPr>
        <a:xfrm>
          <a:off x="0" y="0"/>
          <a:ext cx="0" cy="0"/>
          <a:chOff x="0" y="0"/>
          <a:chExt cx="0" cy="0"/>
        </a:xfrm>
      </p:grpSpPr>
      <p:sp>
        <p:nvSpPr>
          <p:cNvPr id="63" name="Google Shape;63;p90"/>
          <p:cNvSpPr txBox="1">
            <a:spLocks noGrp="1"/>
          </p:cNvSpPr>
          <p:nvPr>
            <p:ph type="title"/>
          </p:nvPr>
        </p:nvSpPr>
        <p:spPr>
          <a:xfrm>
            <a:off x="356286" y="1514304"/>
            <a:ext cx="5389606" cy="19146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90143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43930" y="513412"/>
            <a:ext cx="7737389" cy="932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343930" y="1706047"/>
            <a:ext cx="7737389" cy="210382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098600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0"/>
        <p:cNvGrpSpPr/>
        <p:nvPr/>
      </p:nvGrpSpPr>
      <p:grpSpPr>
        <a:xfrm>
          <a:off x="0" y="0"/>
          <a:ext cx="0" cy="0"/>
          <a:chOff x="0" y="0"/>
          <a:chExt cx="0" cy="0"/>
        </a:xfrm>
      </p:grpSpPr>
      <p:sp>
        <p:nvSpPr>
          <p:cNvPr id="51" name="Google Shape;51;p32"/>
          <p:cNvSpPr txBox="1">
            <a:spLocks noGrp="1"/>
          </p:cNvSpPr>
          <p:nvPr>
            <p:ph type="title"/>
          </p:nvPr>
        </p:nvSpPr>
        <p:spPr>
          <a:xfrm>
            <a:off x="343930" y="1501953"/>
            <a:ext cx="5537886" cy="932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32"/>
          <p:cNvSpPr txBox="1">
            <a:spLocks noGrp="1"/>
          </p:cNvSpPr>
          <p:nvPr>
            <p:ph type="body" idx="1"/>
          </p:nvPr>
        </p:nvSpPr>
        <p:spPr>
          <a:xfrm>
            <a:off x="343930" y="2768728"/>
            <a:ext cx="5537887" cy="210382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84570990"/>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378"/>
        <p:cNvGrpSpPr/>
        <p:nvPr/>
      </p:nvGrpSpPr>
      <p:grpSpPr>
        <a:xfrm>
          <a:off x="0" y="0"/>
          <a:ext cx="0" cy="0"/>
          <a:chOff x="0" y="0"/>
          <a:chExt cx="0" cy="0"/>
        </a:xfrm>
      </p:grpSpPr>
      <p:sp>
        <p:nvSpPr>
          <p:cNvPr id="379" name="Google Shape;379;p60"/>
          <p:cNvSpPr txBox="1">
            <a:spLocks noGrp="1"/>
          </p:cNvSpPr>
          <p:nvPr>
            <p:ph type="title"/>
          </p:nvPr>
        </p:nvSpPr>
        <p:spPr>
          <a:xfrm>
            <a:off x="563386" y="620170"/>
            <a:ext cx="10311878" cy="932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0" name="Google Shape;380;p60"/>
          <p:cNvSpPr txBox="1">
            <a:spLocks noGrp="1"/>
          </p:cNvSpPr>
          <p:nvPr>
            <p:ph type="body" idx="1"/>
          </p:nvPr>
        </p:nvSpPr>
        <p:spPr>
          <a:xfrm>
            <a:off x="563386" y="1840158"/>
            <a:ext cx="10311878" cy="46337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07783113"/>
      </p:ext>
    </p:extLst>
  </p:cSld>
  <p:clrMap bg1="lt1" tx1="dk1" bg2="dk2" tx2="lt2" accent1="accent1" accent2="accent2" accent3="accent3" accent4="accent4" accent5="accent5" accent6="accent6" hlink="hlink" folHlink="folHlink"/>
  <p:sldLayoutIdLst>
    <p:sldLayoutId id="2147483673" r:id="rId1"/>
    <p:sldLayoutId id="2147483675"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228"/>
        <p:cNvGrpSpPr/>
        <p:nvPr/>
      </p:nvGrpSpPr>
      <p:grpSpPr>
        <a:xfrm>
          <a:off x="0" y="0"/>
          <a:ext cx="0" cy="0"/>
          <a:chOff x="0" y="0"/>
          <a:chExt cx="0" cy="0"/>
        </a:xfrm>
      </p:grpSpPr>
      <p:sp>
        <p:nvSpPr>
          <p:cNvPr id="229" name="Google Shape;229;p48"/>
          <p:cNvSpPr txBox="1">
            <a:spLocks noGrp="1"/>
          </p:cNvSpPr>
          <p:nvPr>
            <p:ph type="title"/>
          </p:nvPr>
        </p:nvSpPr>
        <p:spPr>
          <a:xfrm>
            <a:off x="343928" y="510442"/>
            <a:ext cx="8483079" cy="932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0" name="Google Shape;230;p48"/>
          <p:cNvSpPr txBox="1">
            <a:spLocks noGrp="1"/>
          </p:cNvSpPr>
          <p:nvPr>
            <p:ph type="body" idx="1"/>
          </p:nvPr>
        </p:nvSpPr>
        <p:spPr>
          <a:xfrm>
            <a:off x="343930" y="1706046"/>
            <a:ext cx="8483078" cy="292691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61593404"/>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28"/>
        <p:cNvGrpSpPr/>
        <p:nvPr/>
      </p:nvGrpSpPr>
      <p:grpSpPr>
        <a:xfrm>
          <a:off x="0" y="0"/>
          <a:ext cx="0" cy="0"/>
          <a:chOff x="0" y="0"/>
          <a:chExt cx="0" cy="0"/>
        </a:xfrm>
      </p:grpSpPr>
      <p:sp>
        <p:nvSpPr>
          <p:cNvPr id="529" name="Google Shape;529;p72"/>
          <p:cNvSpPr txBox="1">
            <a:spLocks noGrp="1"/>
          </p:cNvSpPr>
          <p:nvPr>
            <p:ph type="title"/>
          </p:nvPr>
        </p:nvSpPr>
        <p:spPr>
          <a:xfrm>
            <a:off x="587770" y="1379793"/>
            <a:ext cx="5300966" cy="9323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0" name="Google Shape;530;p72"/>
          <p:cNvSpPr txBox="1">
            <a:spLocks noGrp="1"/>
          </p:cNvSpPr>
          <p:nvPr>
            <p:ph type="body" idx="1"/>
          </p:nvPr>
        </p:nvSpPr>
        <p:spPr>
          <a:xfrm>
            <a:off x="587770" y="2794854"/>
            <a:ext cx="5300966" cy="210382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15754423"/>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
          <a:extLst>
            <a:ext uri="{FF2B5EF4-FFF2-40B4-BE49-F238E27FC236}">
              <a16:creationId xmlns:a16="http://schemas.microsoft.com/office/drawing/2014/main" id="{0077D411-F097-89EB-7C61-9315B7A93A35}"/>
            </a:ext>
          </a:extLst>
        </p:cNvPr>
        <p:cNvGrpSpPr/>
        <p:nvPr/>
      </p:nvGrpSpPr>
      <p:grpSpPr>
        <a:xfrm>
          <a:off x="0" y="0"/>
          <a:ext cx="0" cy="0"/>
          <a:chOff x="0" y="0"/>
          <a:chExt cx="0" cy="0"/>
        </a:xfrm>
      </p:grpSpPr>
      <p:sp>
        <p:nvSpPr>
          <p:cNvPr id="556" name="Google Shape;556;p1">
            <a:extLst>
              <a:ext uri="{FF2B5EF4-FFF2-40B4-BE49-F238E27FC236}">
                <a16:creationId xmlns:a16="http://schemas.microsoft.com/office/drawing/2014/main" id="{FBDE5F1A-96CE-AC8B-E63B-BFD27728FAB2}"/>
              </a:ext>
            </a:extLst>
          </p:cNvPr>
          <p:cNvSpPr txBox="1">
            <a:spLocks noGrp="1"/>
          </p:cNvSpPr>
          <p:nvPr>
            <p:ph type="ctrTitle"/>
          </p:nvPr>
        </p:nvSpPr>
        <p:spPr>
          <a:xfrm>
            <a:off x="362465" y="875229"/>
            <a:ext cx="7904205" cy="129336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ts val="4400"/>
              <a:buFont typeface="Arial"/>
              <a:buNone/>
            </a:pPr>
            <a:r>
              <a:rPr lang="en-US" b="1" dirty="0"/>
              <a:t>PSY1055 Advanced Psychology Research Skills</a:t>
            </a:r>
            <a:endParaRPr dirty="0"/>
          </a:p>
        </p:txBody>
      </p:sp>
      <p:sp>
        <p:nvSpPr>
          <p:cNvPr id="557" name="Google Shape;557;p1">
            <a:extLst>
              <a:ext uri="{FF2B5EF4-FFF2-40B4-BE49-F238E27FC236}">
                <a16:creationId xmlns:a16="http://schemas.microsoft.com/office/drawing/2014/main" id="{462926BD-5E74-60FA-1D6D-4DC042C8AC14}"/>
              </a:ext>
            </a:extLst>
          </p:cNvPr>
          <p:cNvSpPr txBox="1">
            <a:spLocks noGrp="1"/>
          </p:cNvSpPr>
          <p:nvPr>
            <p:ph type="subTitle" idx="1"/>
          </p:nvPr>
        </p:nvSpPr>
        <p:spPr>
          <a:xfrm>
            <a:off x="362465" y="2168591"/>
            <a:ext cx="8063078" cy="20138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IE" dirty="0"/>
              <a:t>SEMESTER 2, WEEK 3</a:t>
            </a:r>
          </a:p>
          <a:p>
            <a:pPr marL="0" lvl="0" indent="0" algn="l" rtl="0">
              <a:lnSpc>
                <a:spcPct val="90000"/>
              </a:lnSpc>
              <a:spcBef>
                <a:spcPts val="0"/>
              </a:spcBef>
              <a:spcAft>
                <a:spcPts val="0"/>
              </a:spcAft>
              <a:buClr>
                <a:schemeClr val="lt1"/>
              </a:buClr>
              <a:buSzPts val="2400"/>
              <a:buNone/>
            </a:pPr>
            <a:r>
              <a:rPr lang="en-IE" dirty="0"/>
              <a:t>Practical</a:t>
            </a:r>
          </a:p>
          <a:p>
            <a:pPr marL="0" lvl="0" indent="0" algn="l" rtl="0">
              <a:lnSpc>
                <a:spcPct val="90000"/>
              </a:lnSpc>
              <a:spcBef>
                <a:spcPts val="0"/>
              </a:spcBef>
              <a:spcAft>
                <a:spcPts val="0"/>
              </a:spcAft>
              <a:buClr>
                <a:schemeClr val="lt1"/>
              </a:buClr>
              <a:buSzPts val="2400"/>
              <a:buNone/>
            </a:pPr>
            <a:endParaRPr lang="en-IE" dirty="0"/>
          </a:p>
          <a:p>
            <a:pPr marL="0" lvl="0" indent="0" algn="l" rtl="0">
              <a:lnSpc>
                <a:spcPct val="90000"/>
              </a:lnSpc>
              <a:spcBef>
                <a:spcPts val="0"/>
              </a:spcBef>
              <a:spcAft>
                <a:spcPts val="0"/>
              </a:spcAft>
              <a:buClr>
                <a:schemeClr val="lt1"/>
              </a:buClr>
              <a:buSzPts val="2400"/>
              <a:buNone/>
            </a:pPr>
            <a:r>
              <a:rPr lang="en-IE" dirty="0"/>
              <a:t>Multiple Linear Regression</a:t>
            </a:r>
          </a:p>
        </p:txBody>
      </p:sp>
    </p:spTree>
    <p:extLst>
      <p:ext uri="{BB962C8B-B14F-4D97-AF65-F5344CB8AC3E}">
        <p14:creationId xmlns:p14="http://schemas.microsoft.com/office/powerpoint/2010/main" val="151506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524470" y="318843"/>
            <a:ext cx="902888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3400"/>
              <a:buFont typeface="Arial"/>
              <a:buNone/>
            </a:pPr>
            <a:r>
              <a:rPr lang="en-IE" sz="3400" dirty="0"/>
              <a:t>Procedure for running Standard Multiple Regression in SPSS (4)</a:t>
            </a:r>
            <a:endParaRPr sz="3400" dirty="0"/>
          </a:p>
        </p:txBody>
      </p:sp>
      <p:sp>
        <p:nvSpPr>
          <p:cNvPr id="96" name="Google Shape;96;p4"/>
          <p:cNvSpPr txBox="1">
            <a:spLocks noGrp="1"/>
          </p:cNvSpPr>
          <p:nvPr>
            <p:ph type="body" idx="1"/>
          </p:nvPr>
        </p:nvSpPr>
        <p:spPr>
          <a:xfrm>
            <a:off x="524470" y="2051403"/>
            <a:ext cx="5691723" cy="4515213"/>
          </a:xfrm>
          <a:prstGeom prst="rect">
            <a:avLst/>
          </a:prstGeom>
          <a:solidFill>
            <a:schemeClr val="tx2">
              <a:lumMod val="90000"/>
            </a:schemeClr>
          </a:solid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400"/>
              <a:buChar char="－"/>
            </a:pPr>
            <a:r>
              <a:rPr lang="en-IE" sz="2400" dirty="0">
                <a:solidFill>
                  <a:schemeClr val="tx1"/>
                </a:solidFill>
              </a:rPr>
              <a:t>Click Statistics</a:t>
            </a:r>
            <a:endParaRPr dirty="0">
              <a:solidFill>
                <a:schemeClr val="tx1"/>
              </a:solidFill>
            </a:endParaRPr>
          </a:p>
          <a:p>
            <a:pPr marL="685800" lvl="1" indent="-228600" algn="l" rtl="0">
              <a:lnSpc>
                <a:spcPct val="90000"/>
              </a:lnSpc>
              <a:spcBef>
                <a:spcPts val="500"/>
              </a:spcBef>
              <a:spcAft>
                <a:spcPts val="0"/>
              </a:spcAft>
              <a:buClr>
                <a:schemeClr val="dk1"/>
              </a:buClr>
              <a:buSzPts val="2400"/>
              <a:buChar char="－"/>
            </a:pPr>
            <a:r>
              <a:rPr lang="en-IE" dirty="0">
                <a:solidFill>
                  <a:schemeClr val="tx1"/>
                </a:solidFill>
              </a:rPr>
              <a:t>Select the following: </a:t>
            </a:r>
          </a:p>
          <a:p>
            <a:pPr marL="1143000" lvl="2" indent="-228600">
              <a:buSzPts val="2400"/>
              <a:buChar char="－"/>
            </a:pPr>
            <a:r>
              <a:rPr lang="en-IE" dirty="0">
                <a:solidFill>
                  <a:schemeClr val="tx1"/>
                </a:solidFill>
              </a:rPr>
              <a:t>Estimates</a:t>
            </a:r>
          </a:p>
          <a:p>
            <a:pPr marL="1143000" lvl="2" indent="-228600">
              <a:buSzPts val="2400"/>
              <a:buChar char="－"/>
            </a:pPr>
            <a:r>
              <a:rPr lang="en-IE" dirty="0">
                <a:solidFill>
                  <a:schemeClr val="tx1"/>
                </a:solidFill>
              </a:rPr>
              <a:t>Confidence Intervals</a:t>
            </a:r>
          </a:p>
          <a:p>
            <a:pPr marL="1143000" lvl="2" indent="-228600">
              <a:buSzPts val="2400"/>
              <a:buChar char="－"/>
            </a:pPr>
            <a:r>
              <a:rPr lang="en-IE" dirty="0">
                <a:solidFill>
                  <a:schemeClr val="tx1"/>
                </a:solidFill>
              </a:rPr>
              <a:t>Model fit</a:t>
            </a:r>
          </a:p>
          <a:p>
            <a:pPr marL="1143000" lvl="2" indent="-228600">
              <a:buSzPts val="2400"/>
              <a:buChar char="－"/>
            </a:pPr>
            <a:r>
              <a:rPr lang="en-IE" dirty="0">
                <a:solidFill>
                  <a:schemeClr val="tx1"/>
                </a:solidFill>
              </a:rPr>
              <a:t>R squared change</a:t>
            </a:r>
          </a:p>
          <a:p>
            <a:pPr marL="1143000" lvl="2" indent="-228600">
              <a:buSzPts val="2400"/>
              <a:buChar char="－"/>
            </a:pPr>
            <a:r>
              <a:rPr lang="en-IE" dirty="0">
                <a:solidFill>
                  <a:schemeClr val="tx1"/>
                </a:solidFill>
              </a:rPr>
              <a:t>Descriptives, </a:t>
            </a:r>
          </a:p>
          <a:p>
            <a:pPr marL="1143000" lvl="2" indent="-228600">
              <a:buSzPts val="2400"/>
              <a:buChar char="－"/>
            </a:pPr>
            <a:r>
              <a:rPr lang="en-IE" dirty="0">
                <a:solidFill>
                  <a:schemeClr val="tx1"/>
                </a:solidFill>
              </a:rPr>
              <a:t>Part and partial correlations</a:t>
            </a:r>
          </a:p>
          <a:p>
            <a:pPr marL="1143000" lvl="2" indent="-228600">
              <a:buSzPts val="2400"/>
              <a:buChar char="－"/>
            </a:pPr>
            <a:r>
              <a:rPr lang="en-IE" dirty="0">
                <a:solidFill>
                  <a:schemeClr val="tx1"/>
                </a:solidFill>
              </a:rPr>
              <a:t>Collinearity diagnostics.</a:t>
            </a:r>
          </a:p>
          <a:p>
            <a:pPr marL="1143000" lvl="2" indent="-228600">
              <a:buSzPts val="2400"/>
              <a:buChar char="－"/>
            </a:pPr>
            <a:endParaRPr dirty="0">
              <a:solidFill>
                <a:schemeClr val="tx1"/>
              </a:solidFill>
            </a:endParaRPr>
          </a:p>
          <a:p>
            <a:pPr marL="685800" lvl="1" indent="-228600" algn="l" rtl="0">
              <a:lnSpc>
                <a:spcPct val="90000"/>
              </a:lnSpc>
              <a:spcBef>
                <a:spcPts val="500"/>
              </a:spcBef>
              <a:spcAft>
                <a:spcPts val="0"/>
              </a:spcAft>
              <a:buClr>
                <a:schemeClr val="dk1"/>
              </a:buClr>
              <a:buSzPts val="2400"/>
              <a:buChar char="－"/>
            </a:pPr>
            <a:r>
              <a:rPr lang="en-IE" dirty="0">
                <a:solidFill>
                  <a:schemeClr val="tx1"/>
                </a:solidFill>
              </a:rPr>
              <a:t>In Residuals section, select</a:t>
            </a:r>
          </a:p>
          <a:p>
            <a:pPr marL="1143000" lvl="2" indent="-228600">
              <a:buSzPts val="2400"/>
              <a:buChar char="－"/>
            </a:pPr>
            <a:r>
              <a:rPr lang="en-IE" dirty="0">
                <a:solidFill>
                  <a:schemeClr val="tx1"/>
                </a:solidFill>
              </a:rPr>
              <a:t>Durbin-Watson</a:t>
            </a:r>
          </a:p>
          <a:p>
            <a:pPr marL="1143000" lvl="2" indent="-228600">
              <a:buSzPts val="2400"/>
              <a:buChar char="－"/>
            </a:pPr>
            <a:r>
              <a:rPr lang="en-IE" dirty="0" err="1">
                <a:solidFill>
                  <a:schemeClr val="tx1"/>
                </a:solidFill>
              </a:rPr>
              <a:t>Casewise</a:t>
            </a:r>
            <a:r>
              <a:rPr lang="en-IE" dirty="0">
                <a:solidFill>
                  <a:schemeClr val="tx1"/>
                </a:solidFill>
              </a:rPr>
              <a:t> diagnostics</a:t>
            </a:r>
          </a:p>
          <a:p>
            <a:pPr marL="1143000" lvl="2" indent="-228600">
              <a:buSzPts val="2400"/>
              <a:buChar char="－"/>
            </a:pPr>
            <a:r>
              <a:rPr lang="en-IE" dirty="0">
                <a:solidFill>
                  <a:schemeClr val="tx1"/>
                </a:solidFill>
              </a:rPr>
              <a:t>Outliers outside 3 SDs.</a:t>
            </a:r>
            <a:endParaRPr dirty="0">
              <a:solidFill>
                <a:schemeClr val="tx1"/>
              </a:solidFill>
            </a:endParaRPr>
          </a:p>
          <a:p>
            <a:pPr marL="685800" lvl="1" indent="-228600" algn="l" rtl="0">
              <a:lnSpc>
                <a:spcPct val="90000"/>
              </a:lnSpc>
              <a:spcBef>
                <a:spcPts val="500"/>
              </a:spcBef>
              <a:spcAft>
                <a:spcPts val="0"/>
              </a:spcAft>
              <a:buClr>
                <a:schemeClr val="dk1"/>
              </a:buClr>
              <a:buSzPts val="2400"/>
              <a:buChar char="－"/>
            </a:pPr>
            <a:r>
              <a:rPr lang="en-IE" dirty="0">
                <a:solidFill>
                  <a:schemeClr val="tx1"/>
                </a:solidFill>
              </a:rPr>
              <a:t>Click Continue</a:t>
            </a:r>
            <a:r>
              <a:rPr lang="en-IE" dirty="0"/>
              <a:t>.</a:t>
            </a:r>
            <a:endParaRPr dirty="0"/>
          </a:p>
        </p:txBody>
      </p:sp>
      <p:pic>
        <p:nvPicPr>
          <p:cNvPr id="3" name="Picture 2">
            <a:extLst>
              <a:ext uri="{FF2B5EF4-FFF2-40B4-BE49-F238E27FC236}">
                <a16:creationId xmlns:a16="http://schemas.microsoft.com/office/drawing/2014/main" id="{867F7A98-9C63-69C4-C069-9449EF839578}"/>
              </a:ext>
            </a:extLst>
          </p:cNvPr>
          <p:cNvPicPr>
            <a:picLocks noChangeAspect="1"/>
          </p:cNvPicPr>
          <p:nvPr/>
        </p:nvPicPr>
        <p:blipFill>
          <a:blip r:embed="rId3"/>
          <a:stretch>
            <a:fillRect/>
          </a:stretch>
        </p:blipFill>
        <p:spPr>
          <a:xfrm>
            <a:off x="6365080" y="1644406"/>
            <a:ext cx="4246475" cy="4450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5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500"/>
                                        <p:tgtEl>
                                          <p:spTgt spid="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2" end="2"/>
                                            </p:txEl>
                                          </p:spTgt>
                                        </p:tgtEl>
                                        <p:attrNameLst>
                                          <p:attrName>style.visibility</p:attrName>
                                        </p:attrNameLst>
                                      </p:cBhvr>
                                      <p:to>
                                        <p:strVal val="visible"/>
                                      </p:to>
                                    </p:set>
                                    <p:animEffect transition="in" filter="fade">
                                      <p:cBhvr>
                                        <p:cTn id="17" dur="500"/>
                                        <p:tgtEl>
                                          <p:spTgt spid="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xEl>
                                              <p:pRg st="3" end="3"/>
                                            </p:txEl>
                                          </p:spTgt>
                                        </p:tgtEl>
                                        <p:attrNameLst>
                                          <p:attrName>style.visibility</p:attrName>
                                        </p:attrNameLst>
                                      </p:cBhvr>
                                      <p:to>
                                        <p:strVal val="visible"/>
                                      </p:to>
                                    </p:set>
                                    <p:animEffect transition="in" filter="fade">
                                      <p:cBhvr>
                                        <p:cTn id="22" dur="500"/>
                                        <p:tgtEl>
                                          <p:spTgt spid="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xEl>
                                              <p:pRg st="4" end="4"/>
                                            </p:txEl>
                                          </p:spTgt>
                                        </p:tgtEl>
                                        <p:attrNameLst>
                                          <p:attrName>style.visibility</p:attrName>
                                        </p:attrNameLst>
                                      </p:cBhvr>
                                      <p:to>
                                        <p:strVal val="visible"/>
                                      </p:to>
                                    </p:set>
                                    <p:animEffect transition="in" filter="fade">
                                      <p:cBhvr>
                                        <p:cTn id="27" dur="500"/>
                                        <p:tgtEl>
                                          <p:spTgt spid="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
                                            <p:txEl>
                                              <p:pRg st="5" end="5"/>
                                            </p:txEl>
                                          </p:spTgt>
                                        </p:tgtEl>
                                        <p:attrNameLst>
                                          <p:attrName>style.visibility</p:attrName>
                                        </p:attrNameLst>
                                      </p:cBhvr>
                                      <p:to>
                                        <p:strVal val="visible"/>
                                      </p:to>
                                    </p:set>
                                    <p:animEffect transition="in" filter="fade">
                                      <p:cBhvr>
                                        <p:cTn id="32" dur="500"/>
                                        <p:tgtEl>
                                          <p:spTgt spid="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
                                            <p:txEl>
                                              <p:pRg st="6" end="6"/>
                                            </p:txEl>
                                          </p:spTgt>
                                        </p:tgtEl>
                                        <p:attrNameLst>
                                          <p:attrName>style.visibility</p:attrName>
                                        </p:attrNameLst>
                                      </p:cBhvr>
                                      <p:to>
                                        <p:strVal val="visible"/>
                                      </p:to>
                                    </p:set>
                                    <p:animEffect transition="in" filter="fade">
                                      <p:cBhvr>
                                        <p:cTn id="37" dur="500"/>
                                        <p:tgtEl>
                                          <p:spTgt spid="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6">
                                            <p:txEl>
                                              <p:pRg st="7" end="7"/>
                                            </p:txEl>
                                          </p:spTgt>
                                        </p:tgtEl>
                                        <p:attrNameLst>
                                          <p:attrName>style.visibility</p:attrName>
                                        </p:attrNameLst>
                                      </p:cBhvr>
                                      <p:to>
                                        <p:strVal val="visible"/>
                                      </p:to>
                                    </p:set>
                                    <p:animEffect transition="in" filter="fade">
                                      <p:cBhvr>
                                        <p:cTn id="42" dur="500"/>
                                        <p:tgtEl>
                                          <p:spTgt spid="9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6">
                                            <p:txEl>
                                              <p:pRg st="8" end="8"/>
                                            </p:txEl>
                                          </p:spTgt>
                                        </p:tgtEl>
                                        <p:attrNameLst>
                                          <p:attrName>style.visibility</p:attrName>
                                        </p:attrNameLst>
                                      </p:cBhvr>
                                      <p:to>
                                        <p:strVal val="visible"/>
                                      </p:to>
                                    </p:set>
                                    <p:animEffect transition="in" filter="fade">
                                      <p:cBhvr>
                                        <p:cTn id="47" dur="500"/>
                                        <p:tgtEl>
                                          <p:spTgt spid="9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6">
                                            <p:txEl>
                                              <p:pRg st="10" end="10"/>
                                            </p:txEl>
                                          </p:spTgt>
                                        </p:tgtEl>
                                        <p:attrNameLst>
                                          <p:attrName>style.visibility</p:attrName>
                                        </p:attrNameLst>
                                      </p:cBhvr>
                                      <p:to>
                                        <p:strVal val="visible"/>
                                      </p:to>
                                    </p:set>
                                    <p:animEffect transition="in" filter="fade">
                                      <p:cBhvr>
                                        <p:cTn id="52" dur="500"/>
                                        <p:tgtEl>
                                          <p:spTgt spid="9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6">
                                            <p:txEl>
                                              <p:pRg st="11" end="11"/>
                                            </p:txEl>
                                          </p:spTgt>
                                        </p:tgtEl>
                                        <p:attrNameLst>
                                          <p:attrName>style.visibility</p:attrName>
                                        </p:attrNameLst>
                                      </p:cBhvr>
                                      <p:to>
                                        <p:strVal val="visible"/>
                                      </p:to>
                                    </p:set>
                                    <p:animEffect transition="in" filter="fade">
                                      <p:cBhvr>
                                        <p:cTn id="57" dur="500"/>
                                        <p:tgtEl>
                                          <p:spTgt spid="9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6">
                                            <p:txEl>
                                              <p:pRg st="12" end="12"/>
                                            </p:txEl>
                                          </p:spTgt>
                                        </p:tgtEl>
                                        <p:attrNameLst>
                                          <p:attrName>style.visibility</p:attrName>
                                        </p:attrNameLst>
                                      </p:cBhvr>
                                      <p:to>
                                        <p:strVal val="visible"/>
                                      </p:to>
                                    </p:set>
                                    <p:animEffect transition="in" filter="fade">
                                      <p:cBhvr>
                                        <p:cTn id="62" dur="500"/>
                                        <p:tgtEl>
                                          <p:spTgt spid="96">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6">
                                            <p:txEl>
                                              <p:pRg st="13" end="13"/>
                                            </p:txEl>
                                          </p:spTgt>
                                        </p:tgtEl>
                                        <p:attrNameLst>
                                          <p:attrName>style.visibility</p:attrName>
                                        </p:attrNameLst>
                                      </p:cBhvr>
                                      <p:to>
                                        <p:strVal val="visible"/>
                                      </p:to>
                                    </p:set>
                                    <p:animEffect transition="in" filter="fade">
                                      <p:cBhvr>
                                        <p:cTn id="67" dur="500"/>
                                        <p:tgtEl>
                                          <p:spTgt spid="96">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6">
                                            <p:txEl>
                                              <p:pRg st="14" end="14"/>
                                            </p:txEl>
                                          </p:spTgt>
                                        </p:tgtEl>
                                        <p:attrNameLst>
                                          <p:attrName>style.visibility</p:attrName>
                                        </p:attrNameLst>
                                      </p:cBhvr>
                                      <p:to>
                                        <p:strVal val="visible"/>
                                      </p:to>
                                    </p:set>
                                    <p:animEffect transition="in" filter="fade">
                                      <p:cBhvr>
                                        <p:cTn id="72" dur="500"/>
                                        <p:tgtEl>
                                          <p:spTgt spid="9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366426" y="376414"/>
            <a:ext cx="902888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3400"/>
              <a:buFont typeface="Arial"/>
              <a:buNone/>
            </a:pPr>
            <a:r>
              <a:rPr lang="en-IE" sz="3400" dirty="0"/>
              <a:t>Procedure for running Standard Multiple Regression in SPSS 3 (5)</a:t>
            </a:r>
            <a:endParaRPr sz="3400" dirty="0"/>
          </a:p>
        </p:txBody>
      </p:sp>
      <p:sp>
        <p:nvSpPr>
          <p:cNvPr id="104" name="Google Shape;104;p5"/>
          <p:cNvSpPr txBox="1">
            <a:spLocks noGrp="1"/>
          </p:cNvSpPr>
          <p:nvPr>
            <p:ph type="body" idx="1"/>
          </p:nvPr>
        </p:nvSpPr>
        <p:spPr>
          <a:xfrm>
            <a:off x="475994" y="2096558"/>
            <a:ext cx="5620006" cy="3779741"/>
          </a:xfrm>
          <a:prstGeom prst="rect">
            <a:avLst/>
          </a:prstGeom>
          <a:solidFill>
            <a:schemeClr val="tx2">
              <a:lumMod val="90000"/>
            </a:schemeClr>
          </a:solidFill>
          <a:ln>
            <a:noFill/>
          </a:ln>
        </p:spPr>
        <p:txBody>
          <a:bodyPr spcFirstLastPara="1" wrap="square" lIns="91425" tIns="45700" rIns="91425" bIns="45700" anchor="t" anchorCtr="0">
            <a:normAutofit lnSpcReduction="10000"/>
          </a:bodyPr>
          <a:lstStyle/>
          <a:p>
            <a:pPr indent="-457200">
              <a:lnSpc>
                <a:spcPct val="80000"/>
              </a:lnSpc>
              <a:spcBef>
                <a:spcPts val="0"/>
              </a:spcBef>
              <a:buSzPts val="3200"/>
            </a:pPr>
            <a:r>
              <a:rPr lang="en-IE" sz="3200" dirty="0">
                <a:solidFill>
                  <a:schemeClr val="tx1"/>
                </a:solidFill>
              </a:rPr>
              <a:t>Click Plots Button.</a:t>
            </a:r>
            <a:endParaRPr dirty="0">
              <a:solidFill>
                <a:schemeClr val="tx1"/>
              </a:solidFill>
            </a:endParaRPr>
          </a:p>
          <a:p>
            <a:pPr marL="800100" lvl="1">
              <a:lnSpc>
                <a:spcPct val="80000"/>
              </a:lnSpc>
              <a:buSzPts val="2400"/>
            </a:pPr>
            <a:r>
              <a:rPr lang="en-IE" dirty="0">
                <a:solidFill>
                  <a:schemeClr val="tx1"/>
                </a:solidFill>
              </a:rPr>
              <a:t>Click on *ZRESID and move it into the Y Box.</a:t>
            </a:r>
            <a:endParaRPr dirty="0">
              <a:solidFill>
                <a:schemeClr val="tx1"/>
              </a:solidFill>
            </a:endParaRPr>
          </a:p>
          <a:p>
            <a:pPr marL="800100" lvl="1">
              <a:lnSpc>
                <a:spcPct val="80000"/>
              </a:lnSpc>
              <a:buSzPts val="2400"/>
            </a:pPr>
            <a:r>
              <a:rPr lang="en-IE" dirty="0">
                <a:solidFill>
                  <a:schemeClr val="tx1"/>
                </a:solidFill>
              </a:rPr>
              <a:t>Click on *ZPRED and move it into the X Box.</a:t>
            </a:r>
          </a:p>
          <a:p>
            <a:pPr marL="457200" lvl="1" indent="0">
              <a:lnSpc>
                <a:spcPct val="80000"/>
              </a:lnSpc>
              <a:buSzPts val="2400"/>
              <a:buNone/>
            </a:pPr>
            <a:endParaRPr dirty="0">
              <a:solidFill>
                <a:schemeClr val="tx1"/>
              </a:solidFill>
            </a:endParaRPr>
          </a:p>
          <a:p>
            <a:pPr marL="800100" lvl="1">
              <a:lnSpc>
                <a:spcPct val="80000"/>
              </a:lnSpc>
              <a:buSzPts val="2400"/>
            </a:pPr>
            <a:r>
              <a:rPr lang="en-IE" dirty="0">
                <a:solidFill>
                  <a:schemeClr val="tx1"/>
                </a:solidFill>
              </a:rPr>
              <a:t>In the Standardized Residual Plots Section, tick Normal probability plots.</a:t>
            </a:r>
          </a:p>
          <a:p>
            <a:pPr marL="457200" lvl="1" indent="0">
              <a:lnSpc>
                <a:spcPct val="80000"/>
              </a:lnSpc>
              <a:buSzPts val="2400"/>
              <a:buNone/>
            </a:pPr>
            <a:endParaRPr dirty="0">
              <a:solidFill>
                <a:schemeClr val="tx1"/>
              </a:solidFill>
            </a:endParaRPr>
          </a:p>
          <a:p>
            <a:pPr marL="800100" lvl="1">
              <a:lnSpc>
                <a:spcPct val="80000"/>
              </a:lnSpc>
              <a:buSzPts val="2400"/>
            </a:pPr>
            <a:r>
              <a:rPr lang="en-IE" dirty="0">
                <a:solidFill>
                  <a:schemeClr val="tx1"/>
                </a:solidFill>
              </a:rPr>
              <a:t>Click Continue.</a:t>
            </a:r>
            <a:endParaRPr dirty="0">
              <a:solidFill>
                <a:schemeClr val="tx1"/>
              </a:solidFill>
            </a:endParaRPr>
          </a:p>
        </p:txBody>
      </p:sp>
      <p:pic>
        <p:nvPicPr>
          <p:cNvPr id="3" name="Picture 2">
            <a:extLst>
              <a:ext uri="{FF2B5EF4-FFF2-40B4-BE49-F238E27FC236}">
                <a16:creationId xmlns:a16="http://schemas.microsoft.com/office/drawing/2014/main" id="{1474DEAE-0110-71C9-5C20-633B88F3C97D}"/>
              </a:ext>
            </a:extLst>
          </p:cNvPr>
          <p:cNvPicPr>
            <a:picLocks noChangeAspect="1"/>
          </p:cNvPicPr>
          <p:nvPr/>
        </p:nvPicPr>
        <p:blipFill>
          <a:blip r:embed="rId3"/>
          <a:stretch>
            <a:fillRect/>
          </a:stretch>
        </p:blipFill>
        <p:spPr>
          <a:xfrm>
            <a:off x="6366837" y="1815927"/>
            <a:ext cx="4470495" cy="3779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5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fade">
                                      <p:cBhvr>
                                        <p:cTn id="12" dur="500"/>
                                        <p:tgtEl>
                                          <p:spTgt spid="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Effect transition="in" filter="fade">
                                      <p:cBhvr>
                                        <p:cTn id="17" dur="500"/>
                                        <p:tgtEl>
                                          <p:spTgt spid="1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xEl>
                                              <p:pRg st="4" end="4"/>
                                            </p:txEl>
                                          </p:spTgt>
                                        </p:tgtEl>
                                        <p:attrNameLst>
                                          <p:attrName>style.visibility</p:attrName>
                                        </p:attrNameLst>
                                      </p:cBhvr>
                                      <p:to>
                                        <p:strVal val="visible"/>
                                      </p:to>
                                    </p:set>
                                    <p:animEffect transition="in" filter="fade">
                                      <p:cBhvr>
                                        <p:cTn id="22" dur="500"/>
                                        <p:tgtEl>
                                          <p:spTgt spid="10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xEl>
                                              <p:pRg st="6" end="6"/>
                                            </p:txEl>
                                          </p:spTgt>
                                        </p:tgtEl>
                                        <p:attrNameLst>
                                          <p:attrName>style.visibility</p:attrName>
                                        </p:attrNameLst>
                                      </p:cBhvr>
                                      <p:to>
                                        <p:strVal val="visible"/>
                                      </p:to>
                                    </p:set>
                                    <p:animEffect transition="in" filter="fade">
                                      <p:cBhvr>
                                        <p:cTn id="27" dur="500"/>
                                        <p:tgtEl>
                                          <p:spTgt spid="1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400293" y="410280"/>
            <a:ext cx="902888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3400"/>
              <a:buFont typeface="Arial"/>
              <a:buNone/>
            </a:pPr>
            <a:r>
              <a:rPr lang="en-IE" sz="3400" dirty="0"/>
              <a:t>Procedure for running Standard Multiple Regression in SPSS (6)</a:t>
            </a:r>
            <a:endParaRPr sz="3400" dirty="0"/>
          </a:p>
        </p:txBody>
      </p:sp>
      <p:sp>
        <p:nvSpPr>
          <p:cNvPr id="112" name="Google Shape;112;p6"/>
          <p:cNvSpPr txBox="1">
            <a:spLocks noGrp="1"/>
          </p:cNvSpPr>
          <p:nvPr>
            <p:ph type="body" idx="1"/>
          </p:nvPr>
        </p:nvSpPr>
        <p:spPr>
          <a:xfrm>
            <a:off x="550609" y="2702279"/>
            <a:ext cx="5910196" cy="1453442"/>
          </a:xfrm>
          <a:prstGeom prst="rect">
            <a:avLst/>
          </a:prstGeom>
          <a:solidFill>
            <a:schemeClr val="tx2">
              <a:lumMod val="90000"/>
            </a:schemeClr>
          </a:solidFill>
          <a:ln>
            <a:noFill/>
          </a:ln>
        </p:spPr>
        <p:txBody>
          <a:bodyPr spcFirstLastPara="1" wrap="square" lIns="91425" tIns="45700" rIns="91425" bIns="45700" anchor="t" anchorCtr="0">
            <a:normAutofit/>
          </a:bodyPr>
          <a:lstStyle/>
          <a:p>
            <a:pPr indent="-457200">
              <a:lnSpc>
                <a:spcPct val="80000"/>
              </a:lnSpc>
              <a:spcBef>
                <a:spcPts val="0"/>
              </a:spcBef>
              <a:buSzPts val="3200"/>
            </a:pPr>
            <a:r>
              <a:rPr lang="en-IE" sz="2400" dirty="0">
                <a:solidFill>
                  <a:schemeClr val="tx1"/>
                </a:solidFill>
              </a:rPr>
              <a:t>Click Save Button.</a:t>
            </a:r>
            <a:endParaRPr sz="2000" dirty="0">
              <a:solidFill>
                <a:schemeClr val="tx1"/>
              </a:solidFill>
            </a:endParaRPr>
          </a:p>
          <a:p>
            <a:pPr marL="800100" lvl="1">
              <a:lnSpc>
                <a:spcPct val="80000"/>
              </a:lnSpc>
              <a:buSzPts val="2400"/>
            </a:pPr>
            <a:r>
              <a:rPr lang="en-IE" dirty="0">
                <a:solidFill>
                  <a:schemeClr val="tx1"/>
                </a:solidFill>
              </a:rPr>
              <a:t>In the Distances section select </a:t>
            </a:r>
            <a:r>
              <a:rPr lang="en-IE" dirty="0" err="1">
                <a:solidFill>
                  <a:schemeClr val="tx1"/>
                </a:solidFill>
              </a:rPr>
              <a:t>Mahalanobis</a:t>
            </a:r>
            <a:r>
              <a:rPr lang="en-IE" dirty="0">
                <a:solidFill>
                  <a:schemeClr val="tx1"/>
                </a:solidFill>
              </a:rPr>
              <a:t> and Cook’s.</a:t>
            </a:r>
            <a:endParaRPr dirty="0">
              <a:solidFill>
                <a:schemeClr val="tx1"/>
              </a:solidFill>
            </a:endParaRPr>
          </a:p>
          <a:p>
            <a:pPr marL="800100" lvl="1">
              <a:lnSpc>
                <a:spcPct val="80000"/>
              </a:lnSpc>
              <a:buSzPts val="2400"/>
            </a:pPr>
            <a:r>
              <a:rPr lang="en-IE" dirty="0">
                <a:solidFill>
                  <a:schemeClr val="tx1"/>
                </a:solidFill>
              </a:rPr>
              <a:t>Click Continue.</a:t>
            </a:r>
            <a:endParaRPr dirty="0">
              <a:solidFill>
                <a:schemeClr val="tx1"/>
              </a:solidFill>
            </a:endParaRPr>
          </a:p>
        </p:txBody>
      </p:sp>
      <p:pic>
        <p:nvPicPr>
          <p:cNvPr id="3" name="Picture 2">
            <a:extLst>
              <a:ext uri="{FF2B5EF4-FFF2-40B4-BE49-F238E27FC236}">
                <a16:creationId xmlns:a16="http://schemas.microsoft.com/office/drawing/2014/main" id="{3AF55EAC-AD7C-1495-C7B2-C881E7836B86}"/>
              </a:ext>
            </a:extLst>
          </p:cNvPr>
          <p:cNvPicPr>
            <a:picLocks noChangeAspect="1"/>
          </p:cNvPicPr>
          <p:nvPr/>
        </p:nvPicPr>
        <p:blipFill>
          <a:blip r:embed="rId3"/>
          <a:stretch>
            <a:fillRect/>
          </a:stretch>
        </p:blipFill>
        <p:spPr>
          <a:xfrm>
            <a:off x="6611121" y="1209067"/>
            <a:ext cx="3574416" cy="52386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5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5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500"/>
                                        <p:tgtEl>
                                          <p:spTgt spid="1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01C1529B-BAF1-A22B-5FE6-99BFC6147621}"/>
            </a:ext>
          </a:extLst>
        </p:cNvPr>
        <p:cNvGrpSpPr/>
        <p:nvPr/>
      </p:nvGrpSpPr>
      <p:grpSpPr>
        <a:xfrm>
          <a:off x="0" y="0"/>
          <a:ext cx="0" cy="0"/>
          <a:chOff x="0" y="0"/>
          <a:chExt cx="0" cy="0"/>
        </a:xfrm>
      </p:grpSpPr>
      <p:sp>
        <p:nvSpPr>
          <p:cNvPr id="111" name="Google Shape;111;p6">
            <a:extLst>
              <a:ext uri="{FF2B5EF4-FFF2-40B4-BE49-F238E27FC236}">
                <a16:creationId xmlns:a16="http://schemas.microsoft.com/office/drawing/2014/main" id="{7CF2A492-49E7-5006-DFC8-CA15E3A0005E}"/>
              </a:ext>
            </a:extLst>
          </p:cNvPr>
          <p:cNvSpPr txBox="1">
            <a:spLocks noGrp="1"/>
          </p:cNvSpPr>
          <p:nvPr>
            <p:ph type="title"/>
          </p:nvPr>
        </p:nvSpPr>
        <p:spPr>
          <a:xfrm>
            <a:off x="400293" y="410280"/>
            <a:ext cx="902888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3400"/>
              <a:buFont typeface="Arial"/>
              <a:buNone/>
            </a:pPr>
            <a:r>
              <a:rPr lang="en-IE" sz="3400" dirty="0"/>
              <a:t>Procedure for running Standard Multiple Regression in SPSS (7)</a:t>
            </a:r>
            <a:endParaRPr sz="3400" dirty="0"/>
          </a:p>
        </p:txBody>
      </p:sp>
      <p:sp>
        <p:nvSpPr>
          <p:cNvPr id="112" name="Google Shape;112;p6">
            <a:extLst>
              <a:ext uri="{FF2B5EF4-FFF2-40B4-BE49-F238E27FC236}">
                <a16:creationId xmlns:a16="http://schemas.microsoft.com/office/drawing/2014/main" id="{E8BFFF8A-5565-4C17-8CF0-BE5BED357187}"/>
              </a:ext>
            </a:extLst>
          </p:cNvPr>
          <p:cNvSpPr txBox="1">
            <a:spLocks noGrp="1"/>
          </p:cNvSpPr>
          <p:nvPr>
            <p:ph type="body" idx="1"/>
          </p:nvPr>
        </p:nvSpPr>
        <p:spPr>
          <a:xfrm>
            <a:off x="550609" y="2702279"/>
            <a:ext cx="5138991" cy="1135943"/>
          </a:xfrm>
          <a:prstGeom prst="rect">
            <a:avLst/>
          </a:prstGeom>
          <a:solidFill>
            <a:schemeClr val="tx2">
              <a:lumMod val="90000"/>
            </a:schemeClr>
          </a:solidFill>
          <a:ln>
            <a:noFill/>
          </a:ln>
        </p:spPr>
        <p:txBody>
          <a:bodyPr spcFirstLastPara="1" wrap="square" lIns="91425" tIns="45700" rIns="91425" bIns="45700" anchor="t" anchorCtr="0">
            <a:normAutofit fontScale="92500" lnSpcReduction="10000"/>
          </a:bodyPr>
          <a:lstStyle/>
          <a:p>
            <a:pPr indent="-457200">
              <a:lnSpc>
                <a:spcPct val="80000"/>
              </a:lnSpc>
              <a:buSzPts val="3200"/>
            </a:pPr>
            <a:r>
              <a:rPr lang="en-US" sz="2600" dirty="0">
                <a:solidFill>
                  <a:schemeClr val="tx1"/>
                </a:solidFill>
              </a:rPr>
              <a:t>Click Options Button</a:t>
            </a:r>
            <a:r>
              <a:rPr lang="en-US" sz="3200" dirty="0">
                <a:solidFill>
                  <a:schemeClr val="tx1"/>
                </a:solidFill>
              </a:rPr>
              <a:t>.</a:t>
            </a:r>
            <a:endParaRPr lang="en-US" dirty="0">
              <a:solidFill>
                <a:schemeClr val="tx1"/>
              </a:solidFill>
            </a:endParaRPr>
          </a:p>
          <a:p>
            <a:pPr marL="800100" lvl="1">
              <a:lnSpc>
                <a:spcPct val="80000"/>
              </a:lnSpc>
              <a:buSzPts val="2400"/>
            </a:pPr>
            <a:r>
              <a:rPr lang="en-US" dirty="0">
                <a:solidFill>
                  <a:schemeClr val="tx1"/>
                </a:solidFill>
              </a:rPr>
              <a:t>Tick Exclude Cases Pairwise.</a:t>
            </a:r>
          </a:p>
          <a:p>
            <a:pPr marL="800100" lvl="1">
              <a:lnSpc>
                <a:spcPct val="80000"/>
              </a:lnSpc>
              <a:buSzPts val="2400"/>
            </a:pPr>
            <a:r>
              <a:rPr lang="en-US" dirty="0">
                <a:solidFill>
                  <a:schemeClr val="tx1"/>
                </a:solidFill>
              </a:rPr>
              <a:t>Click Continue and Ok.</a:t>
            </a:r>
          </a:p>
        </p:txBody>
      </p:sp>
      <p:pic>
        <p:nvPicPr>
          <p:cNvPr id="4" name="Picture 3">
            <a:extLst>
              <a:ext uri="{FF2B5EF4-FFF2-40B4-BE49-F238E27FC236}">
                <a16:creationId xmlns:a16="http://schemas.microsoft.com/office/drawing/2014/main" id="{24C2A6B2-37EE-9470-F0AF-9A2C057670C2}"/>
              </a:ext>
            </a:extLst>
          </p:cNvPr>
          <p:cNvPicPr>
            <a:picLocks noChangeAspect="1"/>
          </p:cNvPicPr>
          <p:nvPr/>
        </p:nvPicPr>
        <p:blipFill>
          <a:blip r:embed="rId3"/>
          <a:stretch>
            <a:fillRect/>
          </a:stretch>
        </p:blipFill>
        <p:spPr>
          <a:xfrm>
            <a:off x="6901072" y="1474053"/>
            <a:ext cx="3410685" cy="4883887"/>
          </a:xfrm>
          <a:prstGeom prst="rect">
            <a:avLst/>
          </a:prstGeom>
        </p:spPr>
      </p:pic>
    </p:spTree>
    <p:extLst>
      <p:ext uri="{BB962C8B-B14F-4D97-AF65-F5344CB8AC3E}">
        <p14:creationId xmlns:p14="http://schemas.microsoft.com/office/powerpoint/2010/main" val="34277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5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5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500"/>
                                        <p:tgtEl>
                                          <p:spTgt spid="1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0EF847AF-AB7B-E2A4-528A-B81BDAB294A4}"/>
            </a:ext>
          </a:extLst>
        </p:cNvPr>
        <p:cNvGrpSpPr/>
        <p:nvPr/>
      </p:nvGrpSpPr>
      <p:grpSpPr>
        <a:xfrm>
          <a:off x="0" y="0"/>
          <a:ext cx="0" cy="0"/>
          <a:chOff x="0" y="0"/>
          <a:chExt cx="0" cy="0"/>
        </a:xfrm>
      </p:grpSpPr>
      <p:sp>
        <p:nvSpPr>
          <p:cNvPr id="574" name="Google Shape;574;p4">
            <a:extLst>
              <a:ext uri="{FF2B5EF4-FFF2-40B4-BE49-F238E27FC236}">
                <a16:creationId xmlns:a16="http://schemas.microsoft.com/office/drawing/2014/main" id="{A458E733-4577-F00D-DCEF-A5B418EF6D46}"/>
              </a:ext>
            </a:extLst>
          </p:cNvPr>
          <p:cNvSpPr txBox="1">
            <a:spLocks noGrp="1"/>
          </p:cNvSpPr>
          <p:nvPr>
            <p:ph type="title"/>
          </p:nvPr>
        </p:nvSpPr>
        <p:spPr>
          <a:xfrm>
            <a:off x="365061" y="356800"/>
            <a:ext cx="5537886" cy="9323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IE" dirty="0"/>
              <a:t>LECTURE OUTLINE</a:t>
            </a:r>
            <a:endParaRPr dirty="0"/>
          </a:p>
        </p:txBody>
      </p:sp>
      <p:sp>
        <p:nvSpPr>
          <p:cNvPr id="575" name="Google Shape;575;p4">
            <a:extLst>
              <a:ext uri="{FF2B5EF4-FFF2-40B4-BE49-F238E27FC236}">
                <a16:creationId xmlns:a16="http://schemas.microsoft.com/office/drawing/2014/main" id="{3636403B-1DE6-A6BB-7990-13A4CAA1B096}"/>
              </a:ext>
            </a:extLst>
          </p:cNvPr>
          <p:cNvSpPr txBox="1">
            <a:spLocks noGrp="1"/>
          </p:cNvSpPr>
          <p:nvPr>
            <p:ph type="body" idx="1"/>
          </p:nvPr>
        </p:nvSpPr>
        <p:spPr>
          <a:xfrm>
            <a:off x="183179" y="1289134"/>
            <a:ext cx="6268009" cy="3614861"/>
          </a:xfrm>
          <a:prstGeom prst="rect">
            <a:avLst/>
          </a:prstGeom>
          <a:noFill/>
          <a:ln>
            <a:noFill/>
          </a:ln>
        </p:spPr>
        <p:txBody>
          <a:bodyPr spcFirstLastPara="1" wrap="square" lIns="91425" tIns="45700" rIns="91425" bIns="45700" anchor="t" anchorCtr="0">
            <a:normAutofit/>
          </a:bodyPr>
          <a:lstStyle/>
          <a:p>
            <a:r>
              <a:rPr lang="en-IE" sz="2400" dirty="0"/>
              <a:t>Conducting a multiple regression in SPSS</a:t>
            </a:r>
          </a:p>
          <a:p>
            <a:endParaRPr lang="en-IE" sz="2400" dirty="0"/>
          </a:p>
          <a:p>
            <a:r>
              <a:rPr lang="en-IE" sz="2400" b="1" dirty="0"/>
              <a:t>Interpreting output from multiple regression</a:t>
            </a:r>
          </a:p>
          <a:p>
            <a:pPr lvl="1"/>
            <a:r>
              <a:rPr lang="en-IE" sz="2000" b="1" dirty="0"/>
              <a:t>Interpret output</a:t>
            </a:r>
          </a:p>
          <a:p>
            <a:pPr lvl="1"/>
            <a:r>
              <a:rPr lang="en-IE" sz="2000" dirty="0"/>
              <a:t>Assumptions</a:t>
            </a:r>
          </a:p>
          <a:p>
            <a:pPr marL="571500" lvl="1" indent="0">
              <a:buNone/>
            </a:pPr>
            <a:endParaRPr lang="en-IE" sz="2000" dirty="0"/>
          </a:p>
          <a:p>
            <a:r>
              <a:rPr lang="en-IE" sz="2400" dirty="0"/>
              <a:t>Reporting multiple regression </a:t>
            </a:r>
          </a:p>
          <a:p>
            <a:pPr marL="0" lvl="0" indent="0" algn="l" rtl="0">
              <a:lnSpc>
                <a:spcPct val="100000"/>
              </a:lnSpc>
              <a:spcBef>
                <a:spcPts val="1000"/>
              </a:spcBef>
              <a:spcAft>
                <a:spcPts val="0"/>
              </a:spcAft>
              <a:buClr>
                <a:schemeClr val="dk1"/>
              </a:buClr>
              <a:buSzPts val="2800"/>
              <a:buNone/>
            </a:pPr>
            <a:endParaRPr lang="en-US" sz="2800" dirty="0"/>
          </a:p>
        </p:txBody>
      </p:sp>
    </p:spTree>
    <p:extLst>
      <p:ext uri="{BB962C8B-B14F-4D97-AF65-F5344CB8AC3E}">
        <p14:creationId xmlns:p14="http://schemas.microsoft.com/office/powerpoint/2010/main" val="149135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604DB-75AF-8D9E-8FAE-26D8F3CAA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2F451-1103-5669-226A-D1BCCD4190E4}"/>
              </a:ext>
            </a:extLst>
          </p:cNvPr>
          <p:cNvSpPr>
            <a:spLocks noGrp="1"/>
          </p:cNvSpPr>
          <p:nvPr>
            <p:ph type="title"/>
          </p:nvPr>
        </p:nvSpPr>
        <p:spPr>
          <a:xfrm>
            <a:off x="601957" y="740386"/>
            <a:ext cx="10311878" cy="932334"/>
          </a:xfrm>
        </p:spPr>
        <p:txBody>
          <a:bodyPr>
            <a:noAutofit/>
          </a:bodyPr>
          <a:lstStyle/>
          <a:p>
            <a:r>
              <a:rPr lang="en-GB" sz="2800" dirty="0"/>
              <a:t>In a </a:t>
            </a:r>
            <a:r>
              <a:rPr lang="en-GB" sz="3200" dirty="0"/>
              <a:t>Standard Multiple Linear Regression </a:t>
            </a:r>
            <a:r>
              <a:rPr lang="en-GB" sz="2800" dirty="0"/>
              <a:t>you are trying to find out…</a:t>
            </a:r>
            <a:endParaRPr lang="en-IE" sz="2800" dirty="0"/>
          </a:p>
        </p:txBody>
      </p:sp>
      <p:graphicFrame>
        <p:nvGraphicFramePr>
          <p:cNvPr id="4" name="Diagram 3">
            <a:extLst>
              <a:ext uri="{FF2B5EF4-FFF2-40B4-BE49-F238E27FC236}">
                <a16:creationId xmlns:a16="http://schemas.microsoft.com/office/drawing/2014/main" id="{85CAC733-39B4-D644-F3D1-AC80EE546CA1}"/>
              </a:ext>
            </a:extLst>
          </p:cNvPr>
          <p:cNvGraphicFramePr/>
          <p:nvPr/>
        </p:nvGraphicFramePr>
        <p:xfrm>
          <a:off x="601957" y="1928040"/>
          <a:ext cx="10311878" cy="3819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62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txBox="1">
            <a:spLocks noGrp="1"/>
          </p:cNvSpPr>
          <p:nvPr>
            <p:ph type="title"/>
          </p:nvPr>
        </p:nvSpPr>
        <p:spPr>
          <a:xfrm>
            <a:off x="259645" y="137781"/>
            <a:ext cx="1027584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IE" sz="3400" dirty="0"/>
              <a:t>Multiple Regression Output (1)</a:t>
            </a:r>
            <a:endParaRPr sz="3400" dirty="0"/>
          </a:p>
        </p:txBody>
      </p:sp>
      <p:sp>
        <p:nvSpPr>
          <p:cNvPr id="224" name="Google Shape;224;p19"/>
          <p:cNvSpPr txBox="1">
            <a:spLocks noGrp="1"/>
          </p:cNvSpPr>
          <p:nvPr>
            <p:ph type="body" idx="1"/>
          </p:nvPr>
        </p:nvSpPr>
        <p:spPr>
          <a:xfrm>
            <a:off x="6273025" y="2686280"/>
            <a:ext cx="4613218" cy="4515300"/>
          </a:xfrm>
          <a:prstGeom prst="rect">
            <a:avLst/>
          </a:prstGeom>
          <a:noFill/>
          <a:ln>
            <a:noFill/>
          </a:ln>
        </p:spPr>
        <p:txBody>
          <a:bodyPr spcFirstLastPara="1" wrap="square" lIns="91425" tIns="45700" rIns="91425" bIns="45700" anchor="t" anchorCtr="0">
            <a:normAutofit/>
          </a:bodyPr>
          <a:lstStyle/>
          <a:p>
            <a:pPr marL="342900">
              <a:spcBef>
                <a:spcPts val="0"/>
              </a:spcBef>
              <a:buSzPts val="2400"/>
            </a:pPr>
            <a:r>
              <a:rPr lang="en-IE" sz="2000" dirty="0">
                <a:solidFill>
                  <a:schemeClr val="tx1"/>
                </a:solidFill>
              </a:rPr>
              <a:t>Examine ANOVA Table</a:t>
            </a:r>
            <a:endParaRPr sz="2400" dirty="0">
              <a:solidFill>
                <a:schemeClr val="tx1"/>
              </a:solidFill>
            </a:endParaRPr>
          </a:p>
          <a:p>
            <a:pPr marL="800100" lvl="1">
              <a:buSzPts val="2400"/>
            </a:pPr>
            <a:r>
              <a:rPr lang="en-IE" sz="2000" dirty="0">
                <a:solidFill>
                  <a:schemeClr val="tx1"/>
                </a:solidFill>
              </a:rPr>
              <a:t>This provides a test for the fit of the model.</a:t>
            </a:r>
            <a:endParaRPr sz="2000" dirty="0">
              <a:solidFill>
                <a:schemeClr val="tx1"/>
              </a:solidFill>
            </a:endParaRPr>
          </a:p>
          <a:p>
            <a:pPr marL="800100" lvl="1">
              <a:buSzPts val="2400"/>
            </a:pPr>
            <a:r>
              <a:rPr lang="en-IE" sz="2000" dirty="0">
                <a:solidFill>
                  <a:schemeClr val="tx1"/>
                </a:solidFill>
              </a:rPr>
              <a:t>A significant p value (p&lt;.05) for the F test indicates the model is a significantly better fit of the outcome variable scores compared to the mean.</a:t>
            </a:r>
            <a:endParaRPr sz="2000" dirty="0">
              <a:solidFill>
                <a:schemeClr val="tx1"/>
              </a:solidFill>
            </a:endParaRPr>
          </a:p>
          <a:p>
            <a:pPr marL="685800" lvl="1" indent="-76200" algn="l" rtl="0">
              <a:lnSpc>
                <a:spcPct val="90000"/>
              </a:lnSpc>
              <a:spcBef>
                <a:spcPts val="500"/>
              </a:spcBef>
              <a:spcAft>
                <a:spcPts val="0"/>
              </a:spcAft>
              <a:buClr>
                <a:schemeClr val="dk1"/>
              </a:buClr>
              <a:buSzPts val="2400"/>
              <a:buNone/>
            </a:pPr>
            <a:endParaRPr dirty="0"/>
          </a:p>
        </p:txBody>
      </p:sp>
      <p:pic>
        <p:nvPicPr>
          <p:cNvPr id="3" name="Picture 2">
            <a:extLst>
              <a:ext uri="{FF2B5EF4-FFF2-40B4-BE49-F238E27FC236}">
                <a16:creationId xmlns:a16="http://schemas.microsoft.com/office/drawing/2014/main" id="{ADD0AE13-FA9C-B017-0EF7-66E1D69AA66B}"/>
              </a:ext>
            </a:extLst>
          </p:cNvPr>
          <p:cNvPicPr>
            <a:picLocks noChangeAspect="1"/>
          </p:cNvPicPr>
          <p:nvPr/>
        </p:nvPicPr>
        <p:blipFill>
          <a:blip r:embed="rId3"/>
          <a:stretch>
            <a:fillRect/>
          </a:stretch>
        </p:blipFill>
        <p:spPr>
          <a:xfrm>
            <a:off x="177026" y="2577423"/>
            <a:ext cx="6095999" cy="2185358"/>
          </a:xfrm>
          <a:prstGeom prst="rect">
            <a:avLst/>
          </a:prstGeom>
        </p:spPr>
      </p:pic>
      <p:grpSp>
        <p:nvGrpSpPr>
          <p:cNvPr id="5" name="Group 4">
            <a:extLst>
              <a:ext uri="{FF2B5EF4-FFF2-40B4-BE49-F238E27FC236}">
                <a16:creationId xmlns:a16="http://schemas.microsoft.com/office/drawing/2014/main" id="{0F52BA75-5D90-AAF1-1BB9-12A8A21A925F}"/>
              </a:ext>
            </a:extLst>
          </p:cNvPr>
          <p:cNvGrpSpPr/>
          <p:nvPr/>
        </p:nvGrpSpPr>
        <p:grpSpPr>
          <a:xfrm>
            <a:off x="5943600" y="1546855"/>
            <a:ext cx="5203371" cy="771802"/>
            <a:chOff x="0" y="10167"/>
            <a:chExt cx="10311878" cy="707681"/>
          </a:xfrm>
        </p:grpSpPr>
        <p:sp>
          <p:nvSpPr>
            <p:cNvPr id="6" name="Rectangle: Rounded Corners 5">
              <a:extLst>
                <a:ext uri="{FF2B5EF4-FFF2-40B4-BE49-F238E27FC236}">
                  <a16:creationId xmlns:a16="http://schemas.microsoft.com/office/drawing/2014/main" id="{BC37447D-80C8-CD63-D4A8-761F8A146C0D}"/>
                </a:ext>
              </a:extLst>
            </p:cNvPr>
            <p:cNvSpPr/>
            <p:nvPr/>
          </p:nvSpPr>
          <p:spPr>
            <a:xfrm>
              <a:off x="0" y="10167"/>
              <a:ext cx="10311878" cy="707681"/>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IE"/>
            </a:p>
          </p:txBody>
        </p:sp>
        <p:sp>
          <p:nvSpPr>
            <p:cNvPr id="7" name="Rectangle: Rounded Corners 4">
              <a:extLst>
                <a:ext uri="{FF2B5EF4-FFF2-40B4-BE49-F238E27FC236}">
                  <a16:creationId xmlns:a16="http://schemas.microsoft.com/office/drawing/2014/main" id="{BCCB42A6-1722-1937-5652-14DB182188CF}"/>
                </a:ext>
              </a:extLst>
            </p:cNvPr>
            <p:cNvSpPr txBox="1"/>
            <p:nvPr/>
          </p:nvSpPr>
          <p:spPr>
            <a:xfrm>
              <a:off x="34546" y="44713"/>
              <a:ext cx="10242786" cy="638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1. Is my regression model better than the mean for predicting outcomes?</a:t>
              </a:r>
              <a:endParaRPr lang="en-IE" sz="2000" kern="1200" dirty="0"/>
            </a:p>
          </p:txBody>
        </p:sp>
      </p:grpSp>
      <p:sp>
        <p:nvSpPr>
          <p:cNvPr id="10" name="TextBox 9">
            <a:extLst>
              <a:ext uri="{FF2B5EF4-FFF2-40B4-BE49-F238E27FC236}">
                <a16:creationId xmlns:a16="http://schemas.microsoft.com/office/drawing/2014/main" id="{0A0B6D0B-8D4A-B79B-4D6B-B95814C8F296}"/>
              </a:ext>
            </a:extLst>
          </p:cNvPr>
          <p:cNvSpPr txBox="1"/>
          <p:nvPr/>
        </p:nvSpPr>
        <p:spPr>
          <a:xfrm>
            <a:off x="2822254" y="3358242"/>
            <a:ext cx="805543" cy="489857"/>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endParaRPr lang="en-IE" dirty="0"/>
          </a:p>
        </p:txBody>
      </p:sp>
      <p:sp>
        <p:nvSpPr>
          <p:cNvPr id="11" name="TextBox 10">
            <a:extLst>
              <a:ext uri="{FF2B5EF4-FFF2-40B4-BE49-F238E27FC236}">
                <a16:creationId xmlns:a16="http://schemas.microsoft.com/office/drawing/2014/main" id="{C0078554-AE40-1F37-A1DC-D61CC06BE396}"/>
              </a:ext>
            </a:extLst>
          </p:cNvPr>
          <p:cNvSpPr txBox="1"/>
          <p:nvPr/>
        </p:nvSpPr>
        <p:spPr>
          <a:xfrm>
            <a:off x="4610365" y="3358241"/>
            <a:ext cx="1662660" cy="489857"/>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endParaRPr lang="en-IE" dirty="0"/>
          </a:p>
        </p:txBody>
      </p:sp>
      <p:sp>
        <p:nvSpPr>
          <p:cNvPr id="12" name="TextBox 11">
            <a:extLst>
              <a:ext uri="{FF2B5EF4-FFF2-40B4-BE49-F238E27FC236}">
                <a16:creationId xmlns:a16="http://schemas.microsoft.com/office/drawing/2014/main" id="{16F84B33-58BC-E20A-5E94-4033204B33A0}"/>
              </a:ext>
            </a:extLst>
          </p:cNvPr>
          <p:cNvSpPr txBox="1"/>
          <p:nvPr/>
        </p:nvSpPr>
        <p:spPr>
          <a:xfrm>
            <a:off x="6273025" y="5311145"/>
            <a:ext cx="6629400" cy="677108"/>
          </a:xfrm>
          <a:prstGeom prst="rect">
            <a:avLst/>
          </a:prstGeom>
          <a:noFill/>
        </p:spPr>
        <p:txBody>
          <a:bodyPr wrap="square" rtlCol="0">
            <a:spAutoFit/>
          </a:bodyPr>
          <a:lstStyle/>
          <a:p>
            <a:r>
              <a:rPr lang="en-US" sz="2000" b="1" dirty="0"/>
              <a:t>What does our ANOVA table tell us? </a:t>
            </a:r>
          </a:p>
          <a:p>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Effect transition="in" filter="fade">
                                      <p:cBhvr>
                                        <p:cTn id="7" dur="500"/>
                                        <p:tgtEl>
                                          <p:spTgt spid="2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xEl>
                                              <p:pRg st="1" end="1"/>
                                            </p:txEl>
                                          </p:spTgt>
                                        </p:tgtEl>
                                        <p:attrNameLst>
                                          <p:attrName>style.visibility</p:attrName>
                                        </p:attrNameLst>
                                      </p:cBhvr>
                                      <p:to>
                                        <p:strVal val="visible"/>
                                      </p:to>
                                    </p:set>
                                    <p:animEffect transition="in" filter="fade">
                                      <p:cBhvr>
                                        <p:cTn id="12" dur="500"/>
                                        <p:tgtEl>
                                          <p:spTgt spid="2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xEl>
                                              <p:pRg st="2" end="2"/>
                                            </p:txEl>
                                          </p:spTgt>
                                        </p:tgtEl>
                                        <p:attrNameLst>
                                          <p:attrName>style.visibility</p:attrName>
                                        </p:attrNameLst>
                                      </p:cBhvr>
                                      <p:to>
                                        <p:strVal val="visible"/>
                                      </p:to>
                                    </p:set>
                                    <p:animEffect transition="in" filter="fade">
                                      <p:cBhvr>
                                        <p:cTn id="17" dur="500"/>
                                        <p:tgtEl>
                                          <p:spTgt spid="2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046AFD8D-1A97-354C-4BE9-96201D7A817A}"/>
            </a:ext>
          </a:extLst>
        </p:cNvPr>
        <p:cNvGrpSpPr/>
        <p:nvPr/>
      </p:nvGrpSpPr>
      <p:grpSpPr>
        <a:xfrm>
          <a:off x="0" y="0"/>
          <a:ext cx="0" cy="0"/>
          <a:chOff x="0" y="0"/>
          <a:chExt cx="0" cy="0"/>
        </a:xfrm>
      </p:grpSpPr>
      <p:sp>
        <p:nvSpPr>
          <p:cNvPr id="223" name="Google Shape;223;p19">
            <a:extLst>
              <a:ext uri="{FF2B5EF4-FFF2-40B4-BE49-F238E27FC236}">
                <a16:creationId xmlns:a16="http://schemas.microsoft.com/office/drawing/2014/main" id="{0F674D22-66A9-9B9E-294E-DEA14E61EB9B}"/>
              </a:ext>
            </a:extLst>
          </p:cNvPr>
          <p:cNvSpPr txBox="1">
            <a:spLocks noGrp="1"/>
          </p:cNvSpPr>
          <p:nvPr>
            <p:ph type="title"/>
          </p:nvPr>
        </p:nvSpPr>
        <p:spPr>
          <a:xfrm>
            <a:off x="259645" y="137781"/>
            <a:ext cx="1027584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IE" sz="3400" dirty="0"/>
              <a:t>Multiple Regression Output (1 </a:t>
            </a:r>
            <a:r>
              <a:rPr lang="en-IE" sz="3400" dirty="0" err="1"/>
              <a:t>Contd</a:t>
            </a:r>
            <a:r>
              <a:rPr lang="en-IE" sz="3400" dirty="0"/>
              <a:t>)</a:t>
            </a:r>
            <a:endParaRPr sz="3400" dirty="0"/>
          </a:p>
        </p:txBody>
      </p:sp>
      <p:sp>
        <p:nvSpPr>
          <p:cNvPr id="224" name="Google Shape;224;p19">
            <a:extLst>
              <a:ext uri="{FF2B5EF4-FFF2-40B4-BE49-F238E27FC236}">
                <a16:creationId xmlns:a16="http://schemas.microsoft.com/office/drawing/2014/main" id="{0F44E527-95D5-BF53-690D-3DF93D660C9B}"/>
              </a:ext>
            </a:extLst>
          </p:cNvPr>
          <p:cNvSpPr txBox="1">
            <a:spLocks noGrp="1"/>
          </p:cNvSpPr>
          <p:nvPr>
            <p:ph type="body" idx="1"/>
          </p:nvPr>
        </p:nvSpPr>
        <p:spPr>
          <a:xfrm>
            <a:off x="5943600" y="2686280"/>
            <a:ext cx="4942643" cy="4515300"/>
          </a:xfrm>
          <a:prstGeom prst="rect">
            <a:avLst/>
          </a:prstGeom>
          <a:noFill/>
          <a:ln>
            <a:noFill/>
          </a:ln>
        </p:spPr>
        <p:txBody>
          <a:bodyPr spcFirstLastPara="1" wrap="square" lIns="91425" tIns="45700" rIns="91425" bIns="45700" anchor="t" anchorCtr="0">
            <a:normAutofit/>
          </a:bodyPr>
          <a:lstStyle/>
          <a:p>
            <a:pPr marL="685800" lvl="1" indent="-76200">
              <a:buSzPts val="2400"/>
              <a:buNone/>
            </a:pPr>
            <a:r>
              <a:rPr lang="en-US" sz="2000" dirty="0">
                <a:solidFill>
                  <a:srgbClr val="000000"/>
                </a:solidFill>
              </a:rPr>
              <a:t>A significant p value for F statistic indicates our model is a significantly better fit of the outcome variable scores compared to the mean,</a:t>
            </a:r>
          </a:p>
          <a:p>
            <a:pPr marL="685800" lvl="1" indent="-76200">
              <a:buSzPts val="2400"/>
              <a:buNone/>
            </a:pPr>
            <a:endParaRPr lang="en-US" sz="2000" dirty="0">
              <a:solidFill>
                <a:srgbClr val="000000"/>
              </a:solidFill>
            </a:endParaRPr>
          </a:p>
          <a:p>
            <a:pPr marL="685800" lvl="1" indent="-76200">
              <a:buSzPts val="2400"/>
              <a:buNone/>
            </a:pPr>
            <a:r>
              <a:rPr lang="en-US" sz="2000" dirty="0">
                <a:solidFill>
                  <a:srgbClr val="000000"/>
                </a:solidFill>
              </a:rPr>
              <a:t> </a:t>
            </a:r>
            <a:r>
              <a:rPr lang="en-US" sz="2000" i="1" dirty="0">
                <a:solidFill>
                  <a:srgbClr val="000000"/>
                </a:solidFill>
              </a:rPr>
              <a:t>F</a:t>
            </a:r>
            <a:r>
              <a:rPr lang="en-US" sz="2000" dirty="0">
                <a:solidFill>
                  <a:srgbClr val="000000"/>
                </a:solidFill>
              </a:rPr>
              <a:t>(3, 84)=30.00, </a:t>
            </a:r>
            <a:r>
              <a:rPr lang="en-US" sz="2000" i="1" dirty="0">
                <a:solidFill>
                  <a:srgbClr val="000000"/>
                </a:solidFill>
              </a:rPr>
              <a:t>p</a:t>
            </a:r>
            <a:r>
              <a:rPr lang="en-US" sz="2000" dirty="0">
                <a:solidFill>
                  <a:srgbClr val="000000"/>
                </a:solidFill>
              </a:rPr>
              <a:t>&lt;.001</a:t>
            </a:r>
            <a:endParaRPr sz="2000" dirty="0"/>
          </a:p>
        </p:txBody>
      </p:sp>
      <p:pic>
        <p:nvPicPr>
          <p:cNvPr id="3" name="Picture 2">
            <a:extLst>
              <a:ext uri="{FF2B5EF4-FFF2-40B4-BE49-F238E27FC236}">
                <a16:creationId xmlns:a16="http://schemas.microsoft.com/office/drawing/2014/main" id="{10DB2004-7447-E7BE-333D-6673486C7010}"/>
              </a:ext>
            </a:extLst>
          </p:cNvPr>
          <p:cNvPicPr>
            <a:picLocks noChangeAspect="1"/>
          </p:cNvPicPr>
          <p:nvPr/>
        </p:nvPicPr>
        <p:blipFill>
          <a:blip r:embed="rId3"/>
          <a:stretch>
            <a:fillRect/>
          </a:stretch>
        </p:blipFill>
        <p:spPr>
          <a:xfrm>
            <a:off x="177026" y="2577423"/>
            <a:ext cx="6095999" cy="2185358"/>
          </a:xfrm>
          <a:prstGeom prst="rect">
            <a:avLst/>
          </a:prstGeom>
        </p:spPr>
      </p:pic>
      <p:grpSp>
        <p:nvGrpSpPr>
          <p:cNvPr id="5" name="Group 4">
            <a:extLst>
              <a:ext uri="{FF2B5EF4-FFF2-40B4-BE49-F238E27FC236}">
                <a16:creationId xmlns:a16="http://schemas.microsoft.com/office/drawing/2014/main" id="{5403869A-7F25-B733-35B4-612AE7F3E56A}"/>
              </a:ext>
            </a:extLst>
          </p:cNvPr>
          <p:cNvGrpSpPr/>
          <p:nvPr/>
        </p:nvGrpSpPr>
        <p:grpSpPr>
          <a:xfrm>
            <a:off x="5943600" y="1546855"/>
            <a:ext cx="5203371" cy="771802"/>
            <a:chOff x="0" y="10167"/>
            <a:chExt cx="10311878" cy="707681"/>
          </a:xfrm>
        </p:grpSpPr>
        <p:sp>
          <p:nvSpPr>
            <p:cNvPr id="6" name="Rectangle: Rounded Corners 5">
              <a:extLst>
                <a:ext uri="{FF2B5EF4-FFF2-40B4-BE49-F238E27FC236}">
                  <a16:creationId xmlns:a16="http://schemas.microsoft.com/office/drawing/2014/main" id="{F5A3228F-7CA5-B5AC-C66F-9E76F85DE37C}"/>
                </a:ext>
              </a:extLst>
            </p:cNvPr>
            <p:cNvSpPr/>
            <p:nvPr/>
          </p:nvSpPr>
          <p:spPr>
            <a:xfrm>
              <a:off x="0" y="10167"/>
              <a:ext cx="10311878" cy="707681"/>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IE"/>
            </a:p>
          </p:txBody>
        </p:sp>
        <p:sp>
          <p:nvSpPr>
            <p:cNvPr id="7" name="Rectangle: Rounded Corners 4">
              <a:extLst>
                <a:ext uri="{FF2B5EF4-FFF2-40B4-BE49-F238E27FC236}">
                  <a16:creationId xmlns:a16="http://schemas.microsoft.com/office/drawing/2014/main" id="{6870FF08-3D61-64AF-04B3-30D82BB7F742}"/>
                </a:ext>
              </a:extLst>
            </p:cNvPr>
            <p:cNvSpPr txBox="1"/>
            <p:nvPr/>
          </p:nvSpPr>
          <p:spPr>
            <a:xfrm>
              <a:off x="34546" y="44713"/>
              <a:ext cx="10242786" cy="638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1. Is my regression model better than the mean for predicting outcomes?</a:t>
              </a:r>
              <a:endParaRPr lang="en-IE" sz="2000" kern="1200" dirty="0"/>
            </a:p>
          </p:txBody>
        </p:sp>
      </p:grpSp>
      <p:sp>
        <p:nvSpPr>
          <p:cNvPr id="10" name="TextBox 9">
            <a:extLst>
              <a:ext uri="{FF2B5EF4-FFF2-40B4-BE49-F238E27FC236}">
                <a16:creationId xmlns:a16="http://schemas.microsoft.com/office/drawing/2014/main" id="{5D38614A-A0C7-79BB-0565-A9B85AA21081}"/>
              </a:ext>
            </a:extLst>
          </p:cNvPr>
          <p:cNvSpPr txBox="1"/>
          <p:nvPr/>
        </p:nvSpPr>
        <p:spPr>
          <a:xfrm>
            <a:off x="2822254" y="3358242"/>
            <a:ext cx="805543" cy="489857"/>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endParaRPr lang="en-IE" dirty="0"/>
          </a:p>
        </p:txBody>
      </p:sp>
      <p:sp>
        <p:nvSpPr>
          <p:cNvPr id="11" name="TextBox 10">
            <a:extLst>
              <a:ext uri="{FF2B5EF4-FFF2-40B4-BE49-F238E27FC236}">
                <a16:creationId xmlns:a16="http://schemas.microsoft.com/office/drawing/2014/main" id="{190B8671-7F83-74FB-49CB-14E32935E54B}"/>
              </a:ext>
            </a:extLst>
          </p:cNvPr>
          <p:cNvSpPr txBox="1"/>
          <p:nvPr/>
        </p:nvSpPr>
        <p:spPr>
          <a:xfrm>
            <a:off x="4610365" y="3358241"/>
            <a:ext cx="1662660" cy="489857"/>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endParaRPr lang="en-IE" dirty="0"/>
          </a:p>
        </p:txBody>
      </p:sp>
      <p:sp>
        <p:nvSpPr>
          <p:cNvPr id="12" name="TextBox 11">
            <a:extLst>
              <a:ext uri="{FF2B5EF4-FFF2-40B4-BE49-F238E27FC236}">
                <a16:creationId xmlns:a16="http://schemas.microsoft.com/office/drawing/2014/main" id="{9CCBADE8-5862-CAFA-0361-6A5E6F68D913}"/>
              </a:ext>
            </a:extLst>
          </p:cNvPr>
          <p:cNvSpPr txBox="1"/>
          <p:nvPr/>
        </p:nvSpPr>
        <p:spPr>
          <a:xfrm>
            <a:off x="4500139" y="5273469"/>
            <a:ext cx="6629400" cy="677108"/>
          </a:xfrm>
          <a:prstGeom prst="rect">
            <a:avLst/>
          </a:prstGeom>
          <a:noFill/>
        </p:spPr>
        <p:txBody>
          <a:bodyPr wrap="square" rtlCol="0">
            <a:spAutoFit/>
          </a:bodyPr>
          <a:lstStyle/>
          <a:p>
            <a:pPr lvl="0">
              <a:defRPr/>
            </a:pPr>
            <a:r>
              <a:rPr lang="en-US" sz="2000" dirty="0">
                <a:solidFill>
                  <a:srgbClr val="000000"/>
                </a:solidFill>
              </a:rPr>
              <a:t>.</a:t>
            </a:r>
          </a:p>
          <a:p>
            <a:endParaRPr lang="en-IE" dirty="0"/>
          </a:p>
        </p:txBody>
      </p:sp>
    </p:spTree>
    <p:extLst>
      <p:ext uri="{BB962C8B-B14F-4D97-AF65-F5344CB8AC3E}">
        <p14:creationId xmlns:p14="http://schemas.microsoft.com/office/powerpoint/2010/main" val="22523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Effect transition="in" filter="fade">
                                      <p:cBhvr>
                                        <p:cTn id="7" dur="500"/>
                                        <p:tgtEl>
                                          <p:spTgt spid="2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xEl>
                                              <p:pRg st="2" end="2"/>
                                            </p:txEl>
                                          </p:spTgt>
                                        </p:tgtEl>
                                        <p:attrNameLst>
                                          <p:attrName>style.visibility</p:attrName>
                                        </p:attrNameLst>
                                      </p:cBhvr>
                                      <p:to>
                                        <p:strVal val="visible"/>
                                      </p:to>
                                    </p:set>
                                    <p:animEffect transition="in" filter="fade">
                                      <p:cBhvr>
                                        <p:cTn id="12" dur="500"/>
                                        <p:tgtEl>
                                          <p:spTgt spid="2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a:spLocks noGrp="1"/>
          </p:cNvSpPr>
          <p:nvPr>
            <p:ph type="title"/>
          </p:nvPr>
        </p:nvSpPr>
        <p:spPr>
          <a:xfrm>
            <a:off x="204216" y="189509"/>
            <a:ext cx="10008063" cy="1325563"/>
          </a:xfrm>
          <a:prstGeom prst="rect">
            <a:avLst/>
          </a:prstGeom>
          <a:noFill/>
          <a:ln>
            <a:noFill/>
          </a:ln>
        </p:spPr>
        <p:txBody>
          <a:bodyPr spcFirstLastPara="1" wrap="square" lIns="91425" tIns="45700" rIns="91425" bIns="45700" anchor="ctr" anchorCtr="0">
            <a:normAutofit/>
          </a:bodyPr>
          <a:lstStyle/>
          <a:p>
            <a:pPr lvl="0">
              <a:buSzPts val="3400"/>
            </a:pPr>
            <a:r>
              <a:rPr lang="en-IE" sz="3400" dirty="0"/>
              <a:t>Multiple Regression Output (2)</a:t>
            </a:r>
            <a:endParaRPr sz="3400" dirty="0"/>
          </a:p>
        </p:txBody>
      </p:sp>
      <p:sp>
        <p:nvSpPr>
          <p:cNvPr id="216" name="Google Shape;216;p18"/>
          <p:cNvSpPr txBox="1">
            <a:spLocks noGrp="1"/>
          </p:cNvSpPr>
          <p:nvPr>
            <p:ph type="body" idx="1"/>
          </p:nvPr>
        </p:nvSpPr>
        <p:spPr>
          <a:xfrm>
            <a:off x="566212" y="3964206"/>
            <a:ext cx="10115521" cy="4515213"/>
          </a:xfrm>
          <a:prstGeom prst="rect">
            <a:avLst/>
          </a:prstGeom>
          <a:noFill/>
          <a:ln>
            <a:noFill/>
          </a:ln>
        </p:spPr>
        <p:txBody>
          <a:bodyPr spcFirstLastPara="1" wrap="square" lIns="91425" tIns="45700" rIns="91425" bIns="45700" anchor="t" anchorCtr="0">
            <a:normAutofit/>
          </a:bodyPr>
          <a:lstStyle/>
          <a:p>
            <a:pPr marL="342900">
              <a:spcBef>
                <a:spcPts val="0"/>
              </a:spcBef>
              <a:buSzPts val="2400"/>
            </a:pPr>
            <a:r>
              <a:rPr lang="en-IE" sz="1800" dirty="0"/>
              <a:t>Examine </a:t>
            </a:r>
            <a:r>
              <a:rPr lang="en-IE" sz="1800" b="1" dirty="0">
                <a:solidFill>
                  <a:schemeClr val="tx1"/>
                </a:solidFill>
              </a:rPr>
              <a:t>Model Summary Box </a:t>
            </a:r>
            <a:r>
              <a:rPr lang="en-IE" sz="1800" dirty="0">
                <a:solidFill>
                  <a:schemeClr val="tx1"/>
                </a:solidFill>
              </a:rPr>
              <a:t>for</a:t>
            </a:r>
            <a:endParaRPr sz="1800" dirty="0">
              <a:solidFill>
                <a:schemeClr val="tx1"/>
              </a:solidFill>
            </a:endParaRPr>
          </a:p>
          <a:p>
            <a:pPr marL="800100" lvl="1">
              <a:buSzPts val="2400"/>
            </a:pPr>
            <a:r>
              <a:rPr lang="en-IE" sz="1800" b="1" dirty="0">
                <a:solidFill>
                  <a:schemeClr val="tx1"/>
                </a:solidFill>
              </a:rPr>
              <a:t>R</a:t>
            </a:r>
            <a:r>
              <a:rPr lang="en-IE" sz="1800" b="1" baseline="30000" dirty="0">
                <a:solidFill>
                  <a:schemeClr val="tx1"/>
                </a:solidFill>
              </a:rPr>
              <a:t>2</a:t>
            </a:r>
            <a:r>
              <a:rPr lang="en-IE" sz="1800" b="1" dirty="0">
                <a:solidFill>
                  <a:schemeClr val="tx1"/>
                </a:solidFill>
              </a:rPr>
              <a:t> Statistic (Coefficient of determination) </a:t>
            </a:r>
            <a:r>
              <a:rPr lang="en-IE" sz="1800" dirty="0">
                <a:solidFill>
                  <a:schemeClr val="tx1"/>
                </a:solidFill>
              </a:rPr>
              <a:t>indicates the Percentage Variance Explained by the Model </a:t>
            </a:r>
          </a:p>
          <a:p>
            <a:pPr marL="800100" lvl="1">
              <a:buSzPts val="2400"/>
            </a:pPr>
            <a:r>
              <a:rPr lang="en-IE" sz="1800" dirty="0">
                <a:solidFill>
                  <a:schemeClr val="tx1"/>
                </a:solidFill>
              </a:rPr>
              <a:t>R</a:t>
            </a:r>
            <a:r>
              <a:rPr lang="en-IE" sz="1800" baseline="30000" dirty="0">
                <a:solidFill>
                  <a:schemeClr val="tx1"/>
                </a:solidFill>
              </a:rPr>
              <a:t>2</a:t>
            </a:r>
            <a:r>
              <a:rPr lang="en-IE" sz="1800" dirty="0">
                <a:solidFill>
                  <a:schemeClr val="tx1"/>
                </a:solidFill>
              </a:rPr>
              <a:t> of 0.517 = 51.7% variance in outcome (i.e., behavioural intentions to cycle) is explained by predictors (perceived behavioural control, attitudes and perceived norms)</a:t>
            </a:r>
          </a:p>
          <a:p>
            <a:pPr marL="800100" lvl="1">
              <a:buSzPts val="2400"/>
            </a:pPr>
            <a:endParaRPr lang="en-IE" sz="1800" dirty="0">
              <a:solidFill>
                <a:schemeClr val="tx1"/>
              </a:solidFill>
            </a:endParaRPr>
          </a:p>
          <a:p>
            <a:pPr marL="800100" lvl="1">
              <a:buSzPts val="2400"/>
            </a:pPr>
            <a:r>
              <a:rPr lang="en-GB" sz="1800" b="1" dirty="0"/>
              <a:t>Note</a:t>
            </a:r>
            <a:r>
              <a:rPr lang="en-GB" sz="1800" dirty="0"/>
              <a:t> we also report </a:t>
            </a:r>
            <a:r>
              <a:rPr lang="en-GB" sz="1800" b="1" dirty="0"/>
              <a:t>Adjusted R</a:t>
            </a:r>
            <a:r>
              <a:rPr lang="en-IE" sz="1800" b="1" baseline="30000" dirty="0">
                <a:solidFill>
                  <a:schemeClr val="tx1"/>
                </a:solidFill>
              </a:rPr>
              <a:t>2</a:t>
            </a:r>
            <a:r>
              <a:rPr lang="en-IE" sz="1800" b="1" dirty="0">
                <a:solidFill>
                  <a:schemeClr val="tx1"/>
                </a:solidFill>
              </a:rPr>
              <a:t> </a:t>
            </a:r>
            <a:r>
              <a:rPr lang="en-GB" sz="1800" b="1" dirty="0"/>
              <a:t> </a:t>
            </a:r>
            <a:r>
              <a:rPr lang="en-GB" sz="1800" dirty="0"/>
              <a:t>a corrected version of R that penalises against addition of predictors (R</a:t>
            </a:r>
            <a:r>
              <a:rPr lang="en-IE" sz="1800" b="1" baseline="30000" dirty="0">
                <a:solidFill>
                  <a:schemeClr val="tx1"/>
                </a:solidFill>
              </a:rPr>
              <a:t>2</a:t>
            </a:r>
            <a:r>
              <a:rPr lang="en-IE" sz="1800" b="1" dirty="0">
                <a:solidFill>
                  <a:schemeClr val="tx1"/>
                </a:solidFill>
              </a:rPr>
              <a:t> </a:t>
            </a:r>
            <a:r>
              <a:rPr lang="en-GB" sz="1800" dirty="0"/>
              <a:t> will always increase when you add predictors even if they don’t help improve the model). </a:t>
            </a:r>
            <a:endParaRPr lang="en-IE" sz="1800" dirty="0"/>
          </a:p>
          <a:p>
            <a:pPr marL="800100" lvl="1">
              <a:buSzPts val="2400"/>
            </a:pPr>
            <a:endParaRPr lang="en-IE" sz="1800" dirty="0">
              <a:solidFill>
                <a:schemeClr val="tx1"/>
              </a:solidFill>
            </a:endParaRPr>
          </a:p>
        </p:txBody>
      </p:sp>
      <p:pic>
        <p:nvPicPr>
          <p:cNvPr id="3" name="Picture 2">
            <a:extLst>
              <a:ext uri="{FF2B5EF4-FFF2-40B4-BE49-F238E27FC236}">
                <a16:creationId xmlns:a16="http://schemas.microsoft.com/office/drawing/2014/main" id="{EABDCBFD-1CFE-452D-22EE-17EB2DAEC87D}"/>
              </a:ext>
            </a:extLst>
          </p:cNvPr>
          <p:cNvPicPr>
            <a:picLocks noChangeAspect="1"/>
          </p:cNvPicPr>
          <p:nvPr/>
        </p:nvPicPr>
        <p:blipFill>
          <a:blip r:embed="rId3"/>
          <a:stretch>
            <a:fillRect/>
          </a:stretch>
        </p:blipFill>
        <p:spPr>
          <a:xfrm>
            <a:off x="687704" y="2165139"/>
            <a:ext cx="9994029" cy="1767103"/>
          </a:xfrm>
          <a:prstGeom prst="rect">
            <a:avLst/>
          </a:prstGeom>
        </p:spPr>
      </p:pic>
      <p:grpSp>
        <p:nvGrpSpPr>
          <p:cNvPr id="2" name="Group 1">
            <a:extLst>
              <a:ext uri="{FF2B5EF4-FFF2-40B4-BE49-F238E27FC236}">
                <a16:creationId xmlns:a16="http://schemas.microsoft.com/office/drawing/2014/main" id="{196F3882-5C92-A438-72AF-8F9F5A8B35F0}"/>
              </a:ext>
            </a:extLst>
          </p:cNvPr>
          <p:cNvGrpSpPr/>
          <p:nvPr/>
        </p:nvGrpSpPr>
        <p:grpSpPr>
          <a:xfrm>
            <a:off x="687704" y="1398871"/>
            <a:ext cx="9667491" cy="773379"/>
            <a:chOff x="0" y="966249"/>
            <a:chExt cx="10311878" cy="784758"/>
          </a:xfrm>
        </p:grpSpPr>
        <p:sp>
          <p:nvSpPr>
            <p:cNvPr id="4" name="Rectangle: Rounded Corners 3">
              <a:extLst>
                <a:ext uri="{FF2B5EF4-FFF2-40B4-BE49-F238E27FC236}">
                  <a16:creationId xmlns:a16="http://schemas.microsoft.com/office/drawing/2014/main" id="{228E9BB0-C0EE-FA42-3A89-806DE111CE01}"/>
                </a:ext>
              </a:extLst>
            </p:cNvPr>
            <p:cNvSpPr/>
            <p:nvPr/>
          </p:nvSpPr>
          <p:spPr>
            <a:xfrm>
              <a:off x="0" y="966249"/>
              <a:ext cx="10311878" cy="784758"/>
            </a:xfrm>
            <a:prstGeom prst="roundRect">
              <a:avLst/>
            </a:prstGeom>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a:lstStyle/>
            <a:p>
              <a:endParaRPr lang="en-IE"/>
            </a:p>
          </p:txBody>
        </p:sp>
        <p:sp>
          <p:nvSpPr>
            <p:cNvPr id="5" name="Rectangle: Rounded Corners 4">
              <a:extLst>
                <a:ext uri="{FF2B5EF4-FFF2-40B4-BE49-F238E27FC236}">
                  <a16:creationId xmlns:a16="http://schemas.microsoft.com/office/drawing/2014/main" id="{2A07C147-B779-6E8F-55F0-2C63F53C5536}"/>
                </a:ext>
              </a:extLst>
            </p:cNvPr>
            <p:cNvSpPr txBox="1"/>
            <p:nvPr/>
          </p:nvSpPr>
          <p:spPr>
            <a:xfrm>
              <a:off x="38308" y="1004558"/>
              <a:ext cx="10235260" cy="708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2. How much of the variance in the Outcome is explained by the Predictors? </a:t>
              </a:r>
              <a:endParaRPr lang="en-IE" sz="2000" kern="1200" dirty="0"/>
            </a:p>
          </p:txBody>
        </p:sp>
      </p:grpSp>
      <p:sp>
        <p:nvSpPr>
          <p:cNvPr id="6" name="TextBox 5">
            <a:extLst>
              <a:ext uri="{FF2B5EF4-FFF2-40B4-BE49-F238E27FC236}">
                <a16:creationId xmlns:a16="http://schemas.microsoft.com/office/drawing/2014/main" id="{1FD48ED9-430F-0CF8-2BEF-C9CB3281F3C7}"/>
              </a:ext>
            </a:extLst>
          </p:cNvPr>
          <p:cNvSpPr txBox="1"/>
          <p:nvPr/>
        </p:nvSpPr>
        <p:spPr>
          <a:xfrm>
            <a:off x="2005825" y="2889111"/>
            <a:ext cx="737375" cy="489857"/>
          </a:xfrm>
          <a:prstGeom prst="rect">
            <a:avLst/>
          </a:prstGeom>
          <a:noFill/>
          <a:ln w="57150" cap="flat" cmpd="sng" algn="ctr">
            <a:solidFill>
              <a:srgbClr val="00CC9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endParaRPr lang="en-IE" dirty="0"/>
          </a:p>
        </p:txBody>
      </p:sp>
      <p:sp>
        <p:nvSpPr>
          <p:cNvPr id="7" name="TextBox 6">
            <a:extLst>
              <a:ext uri="{FF2B5EF4-FFF2-40B4-BE49-F238E27FC236}">
                <a16:creationId xmlns:a16="http://schemas.microsoft.com/office/drawing/2014/main" id="{AB968958-ACBD-B105-C27C-ECECECF61492}"/>
              </a:ext>
            </a:extLst>
          </p:cNvPr>
          <p:cNvSpPr txBox="1"/>
          <p:nvPr/>
        </p:nvSpPr>
        <p:spPr>
          <a:xfrm>
            <a:off x="2743200" y="2725524"/>
            <a:ext cx="998632" cy="646331"/>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endParaRPr lang="en-GB" dirty="0"/>
          </a:p>
          <a:p>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5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5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fade">
                                      <p:cBhvr>
                                        <p:cTn id="17" dur="500"/>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xEl>
                                              <p:pRg st="4" end="4"/>
                                            </p:txEl>
                                          </p:spTgt>
                                        </p:tgtEl>
                                        <p:attrNameLst>
                                          <p:attrName>style.visibility</p:attrName>
                                        </p:attrNameLst>
                                      </p:cBhvr>
                                      <p:to>
                                        <p:strVal val="visible"/>
                                      </p:to>
                                    </p:set>
                                    <p:animEffect transition="in" filter="fade">
                                      <p:cBhvr>
                                        <p:cTn id="22" dur="500"/>
                                        <p:tgtEl>
                                          <p:spTgt spid="2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7DED8110-429C-6E59-2E24-6481031E175C}"/>
            </a:ext>
          </a:extLst>
        </p:cNvPr>
        <p:cNvGrpSpPr/>
        <p:nvPr/>
      </p:nvGrpSpPr>
      <p:grpSpPr>
        <a:xfrm>
          <a:off x="0" y="0"/>
          <a:ext cx="0" cy="0"/>
          <a:chOff x="0" y="0"/>
          <a:chExt cx="0" cy="0"/>
        </a:xfrm>
      </p:grpSpPr>
      <p:sp>
        <p:nvSpPr>
          <p:cNvPr id="232" name="Google Shape;232;p20">
            <a:extLst>
              <a:ext uri="{FF2B5EF4-FFF2-40B4-BE49-F238E27FC236}">
                <a16:creationId xmlns:a16="http://schemas.microsoft.com/office/drawing/2014/main" id="{16EDCF28-0033-9EF3-9DFB-3954DB69AC64}"/>
              </a:ext>
            </a:extLst>
          </p:cNvPr>
          <p:cNvSpPr txBox="1">
            <a:spLocks noGrp="1"/>
          </p:cNvSpPr>
          <p:nvPr>
            <p:ph type="title"/>
          </p:nvPr>
        </p:nvSpPr>
        <p:spPr>
          <a:xfrm>
            <a:off x="329599" y="203200"/>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Multiple Regression Output (3)</a:t>
            </a:r>
            <a:endParaRPr dirty="0"/>
          </a:p>
        </p:txBody>
      </p:sp>
      <p:pic>
        <p:nvPicPr>
          <p:cNvPr id="3" name="Picture 2">
            <a:extLst>
              <a:ext uri="{FF2B5EF4-FFF2-40B4-BE49-F238E27FC236}">
                <a16:creationId xmlns:a16="http://schemas.microsoft.com/office/drawing/2014/main" id="{D353B0D2-75B8-AFDB-EA8D-BFA073379007}"/>
              </a:ext>
            </a:extLst>
          </p:cNvPr>
          <p:cNvPicPr>
            <a:picLocks noChangeAspect="1"/>
          </p:cNvPicPr>
          <p:nvPr/>
        </p:nvPicPr>
        <p:blipFill>
          <a:blip r:embed="rId3"/>
          <a:stretch>
            <a:fillRect/>
          </a:stretch>
        </p:blipFill>
        <p:spPr>
          <a:xfrm>
            <a:off x="91761" y="2566476"/>
            <a:ext cx="11058525" cy="1971675"/>
          </a:xfrm>
          <a:prstGeom prst="rect">
            <a:avLst/>
          </a:prstGeom>
        </p:spPr>
      </p:pic>
      <p:sp>
        <p:nvSpPr>
          <p:cNvPr id="5" name="Rectangle 4">
            <a:extLst>
              <a:ext uri="{FF2B5EF4-FFF2-40B4-BE49-F238E27FC236}">
                <a16:creationId xmlns:a16="http://schemas.microsoft.com/office/drawing/2014/main" id="{8178DC8C-CE99-18DF-7349-91F823DC10E7}"/>
              </a:ext>
            </a:extLst>
          </p:cNvPr>
          <p:cNvSpPr/>
          <p:nvPr/>
        </p:nvSpPr>
        <p:spPr>
          <a:xfrm>
            <a:off x="4694637" y="3040191"/>
            <a:ext cx="1401363" cy="1248781"/>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57CCD9F9-FE1D-E2C4-BC55-3C03254E914C}"/>
              </a:ext>
            </a:extLst>
          </p:cNvPr>
          <p:cNvGrpSpPr/>
          <p:nvPr/>
        </p:nvGrpSpPr>
        <p:grpSpPr>
          <a:xfrm>
            <a:off x="406661" y="1528763"/>
            <a:ext cx="10311878" cy="652760"/>
            <a:chOff x="0" y="1999407"/>
            <a:chExt cx="10311878" cy="652760"/>
          </a:xfrm>
        </p:grpSpPr>
        <p:sp>
          <p:nvSpPr>
            <p:cNvPr id="6" name="Rectangle: Rounded Corners 5">
              <a:extLst>
                <a:ext uri="{FF2B5EF4-FFF2-40B4-BE49-F238E27FC236}">
                  <a16:creationId xmlns:a16="http://schemas.microsoft.com/office/drawing/2014/main" id="{2064F01D-52A1-C1BD-06A8-D7D962703C19}"/>
                </a:ext>
              </a:extLst>
            </p:cNvPr>
            <p:cNvSpPr/>
            <p:nvPr/>
          </p:nvSpPr>
          <p:spPr>
            <a:xfrm>
              <a:off x="0" y="1999407"/>
              <a:ext cx="10311878" cy="652760"/>
            </a:xfrm>
            <a:prstGeom prst="roundRect">
              <a:avLst/>
            </a:pr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a:lstStyle/>
            <a:p>
              <a:endParaRPr lang="en-IE"/>
            </a:p>
          </p:txBody>
        </p:sp>
        <p:sp>
          <p:nvSpPr>
            <p:cNvPr id="7" name="Rectangle: Rounded Corners 4">
              <a:extLst>
                <a:ext uri="{FF2B5EF4-FFF2-40B4-BE49-F238E27FC236}">
                  <a16:creationId xmlns:a16="http://schemas.microsoft.com/office/drawing/2014/main" id="{5B9B930D-4446-80B8-03C7-60DA27100FBA}"/>
                </a:ext>
              </a:extLst>
            </p:cNvPr>
            <p:cNvSpPr txBox="1"/>
            <p:nvPr/>
          </p:nvSpPr>
          <p:spPr>
            <a:xfrm>
              <a:off x="31865" y="2031272"/>
              <a:ext cx="10248148" cy="589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3. </a:t>
              </a:r>
              <a:r>
                <a:rPr lang="en-GB" sz="2000" dirty="0"/>
                <a:t>Are</a:t>
              </a:r>
              <a:r>
                <a:rPr lang="en-GB" sz="2000" kern="1200" dirty="0"/>
                <a:t> the Predictors (IVs) significantly related to the Outcome (DV?)</a:t>
              </a:r>
              <a:endParaRPr lang="en-IE" sz="2000" kern="1200" dirty="0"/>
            </a:p>
          </p:txBody>
        </p:sp>
      </p:grpSp>
      <p:sp>
        <p:nvSpPr>
          <p:cNvPr id="9" name="Text Placeholder 8">
            <a:extLst>
              <a:ext uri="{FF2B5EF4-FFF2-40B4-BE49-F238E27FC236}">
                <a16:creationId xmlns:a16="http://schemas.microsoft.com/office/drawing/2014/main" id="{E4FB6951-D721-E8EF-58CC-BF3990E9888B}"/>
              </a:ext>
            </a:extLst>
          </p:cNvPr>
          <p:cNvSpPr>
            <a:spLocks noGrp="1"/>
          </p:cNvSpPr>
          <p:nvPr>
            <p:ph type="body" idx="1"/>
          </p:nvPr>
        </p:nvSpPr>
        <p:spPr>
          <a:xfrm>
            <a:off x="438526" y="4680607"/>
            <a:ext cx="10311878" cy="1790513"/>
          </a:xfrm>
        </p:spPr>
        <p:txBody>
          <a:bodyPr>
            <a:normAutofit/>
          </a:bodyPr>
          <a:lstStyle/>
          <a:p>
            <a:pPr marL="228600" lvl="0" indent="-228600">
              <a:spcBef>
                <a:spcPts val="0"/>
              </a:spcBef>
              <a:buSzPts val="2800"/>
              <a:buChar char="－"/>
            </a:pPr>
            <a:r>
              <a:rPr lang="en-GB" sz="2200" dirty="0"/>
              <a:t>The </a:t>
            </a:r>
            <a:r>
              <a:rPr lang="en-GB" sz="2200" dirty="0">
                <a:solidFill>
                  <a:schemeClr val="folHlink"/>
                </a:solidFill>
              </a:rPr>
              <a:t>t-test for each parameter</a:t>
            </a:r>
            <a:r>
              <a:rPr lang="en-GB" sz="2200" dirty="0"/>
              <a:t> in the </a:t>
            </a:r>
            <a:r>
              <a:rPr lang="en-GB" sz="2200" dirty="0">
                <a:solidFill>
                  <a:schemeClr val="folHlink"/>
                </a:solidFill>
              </a:rPr>
              <a:t>Coefficients</a:t>
            </a:r>
            <a:r>
              <a:rPr lang="en-GB" sz="2200" dirty="0"/>
              <a:t> table is a measure of it’s usefulness</a:t>
            </a:r>
          </a:p>
          <a:p>
            <a:pPr marL="685800" lvl="1" indent="-228600">
              <a:buClr>
                <a:schemeClr val="folHlink"/>
              </a:buClr>
              <a:buSzPts val="2300"/>
              <a:buChar char="－"/>
            </a:pPr>
            <a:r>
              <a:rPr lang="en-GB" sz="1900" dirty="0">
                <a:solidFill>
                  <a:schemeClr val="folHlink"/>
                </a:solidFill>
              </a:rPr>
              <a:t>b</a:t>
            </a:r>
            <a:r>
              <a:rPr lang="en-GB" sz="1900" baseline="-25000" dirty="0">
                <a:solidFill>
                  <a:schemeClr val="folHlink"/>
                </a:solidFill>
              </a:rPr>
              <a:t>0 </a:t>
            </a:r>
            <a:r>
              <a:rPr lang="en-GB" sz="1900" dirty="0"/>
              <a:t>– The height of the model or point of intersection with the y-axis as compared to 0</a:t>
            </a:r>
          </a:p>
          <a:p>
            <a:pPr marL="685800" lvl="1" indent="-228600">
              <a:buClr>
                <a:schemeClr val="folHlink"/>
              </a:buClr>
              <a:buSzPts val="2300"/>
              <a:buChar char="－"/>
            </a:pPr>
            <a:r>
              <a:rPr lang="en-GB" sz="1900" dirty="0">
                <a:solidFill>
                  <a:schemeClr val="folHlink"/>
                </a:solidFill>
              </a:rPr>
              <a:t>b</a:t>
            </a:r>
            <a:r>
              <a:rPr lang="en-GB" sz="1900" baseline="-25000" dirty="0">
                <a:solidFill>
                  <a:schemeClr val="folHlink"/>
                </a:solidFill>
              </a:rPr>
              <a:t>1 </a:t>
            </a:r>
            <a:r>
              <a:rPr lang="en-GB" sz="1900" dirty="0"/>
              <a:t>– The slope of the first parameter in our model as compared to 0</a:t>
            </a:r>
          </a:p>
          <a:p>
            <a:pPr marL="685800" lvl="1" indent="-228600">
              <a:buClr>
                <a:schemeClr val="folHlink"/>
              </a:buClr>
              <a:buSzPts val="2300"/>
              <a:buChar char="－"/>
            </a:pPr>
            <a:r>
              <a:rPr lang="en-GB" sz="1900" dirty="0">
                <a:solidFill>
                  <a:schemeClr val="folHlink"/>
                </a:solidFill>
              </a:rPr>
              <a:t>b</a:t>
            </a:r>
            <a:r>
              <a:rPr lang="en-GB" sz="1900" baseline="-25000" dirty="0">
                <a:solidFill>
                  <a:schemeClr val="folHlink"/>
                </a:solidFill>
              </a:rPr>
              <a:t>2 </a:t>
            </a:r>
            <a:r>
              <a:rPr lang="en-GB" sz="1900" dirty="0"/>
              <a:t>– The slope of the second parameter in our model as compared to 0</a:t>
            </a:r>
          </a:p>
          <a:p>
            <a:endParaRPr lang="en-IE" dirty="0"/>
          </a:p>
        </p:txBody>
      </p:sp>
    </p:spTree>
    <p:extLst>
      <p:ext uri="{BB962C8B-B14F-4D97-AF65-F5344CB8AC3E}">
        <p14:creationId xmlns:p14="http://schemas.microsoft.com/office/powerpoint/2010/main" val="52960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EC396FC1-D4CE-28E3-0641-E77F3ACB7F46}"/>
            </a:ext>
          </a:extLst>
        </p:cNvPr>
        <p:cNvGrpSpPr/>
        <p:nvPr/>
      </p:nvGrpSpPr>
      <p:grpSpPr>
        <a:xfrm>
          <a:off x="0" y="0"/>
          <a:ext cx="0" cy="0"/>
          <a:chOff x="0" y="0"/>
          <a:chExt cx="0" cy="0"/>
        </a:xfrm>
      </p:grpSpPr>
      <p:sp>
        <p:nvSpPr>
          <p:cNvPr id="574" name="Google Shape;574;p4">
            <a:extLst>
              <a:ext uri="{FF2B5EF4-FFF2-40B4-BE49-F238E27FC236}">
                <a16:creationId xmlns:a16="http://schemas.microsoft.com/office/drawing/2014/main" id="{7EDCDF9F-CA79-B18F-26D0-196D465E45FD}"/>
              </a:ext>
            </a:extLst>
          </p:cNvPr>
          <p:cNvSpPr txBox="1">
            <a:spLocks noGrp="1"/>
          </p:cNvSpPr>
          <p:nvPr>
            <p:ph type="title"/>
          </p:nvPr>
        </p:nvSpPr>
        <p:spPr>
          <a:xfrm>
            <a:off x="365061" y="356800"/>
            <a:ext cx="5537886" cy="9323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IE" dirty="0"/>
              <a:t>LECTURE OUTLINE</a:t>
            </a:r>
            <a:endParaRPr dirty="0"/>
          </a:p>
        </p:txBody>
      </p:sp>
      <p:sp>
        <p:nvSpPr>
          <p:cNvPr id="575" name="Google Shape;575;p4">
            <a:extLst>
              <a:ext uri="{FF2B5EF4-FFF2-40B4-BE49-F238E27FC236}">
                <a16:creationId xmlns:a16="http://schemas.microsoft.com/office/drawing/2014/main" id="{B954E038-CE36-40B1-9F93-90F63D1928F4}"/>
              </a:ext>
            </a:extLst>
          </p:cNvPr>
          <p:cNvSpPr txBox="1">
            <a:spLocks noGrp="1"/>
          </p:cNvSpPr>
          <p:nvPr>
            <p:ph type="body" idx="1"/>
          </p:nvPr>
        </p:nvSpPr>
        <p:spPr>
          <a:xfrm>
            <a:off x="183179" y="1289134"/>
            <a:ext cx="6268009" cy="3614861"/>
          </a:xfrm>
          <a:prstGeom prst="rect">
            <a:avLst/>
          </a:prstGeom>
          <a:noFill/>
          <a:ln>
            <a:noFill/>
          </a:ln>
        </p:spPr>
        <p:txBody>
          <a:bodyPr spcFirstLastPara="1" wrap="square" lIns="91425" tIns="45700" rIns="91425" bIns="45700" anchor="t" anchorCtr="0">
            <a:normAutofit/>
          </a:bodyPr>
          <a:lstStyle/>
          <a:p>
            <a:r>
              <a:rPr lang="en-IE" sz="2400" dirty="0"/>
              <a:t>Conducting a multiple regression in SPSS</a:t>
            </a:r>
          </a:p>
          <a:p>
            <a:endParaRPr lang="en-IE" sz="2400" dirty="0"/>
          </a:p>
          <a:p>
            <a:r>
              <a:rPr lang="en-IE" sz="2400" dirty="0"/>
              <a:t>Interpreting output from multiple regression</a:t>
            </a:r>
          </a:p>
          <a:p>
            <a:pPr lvl="1"/>
            <a:r>
              <a:rPr lang="en-IE" sz="2000" dirty="0"/>
              <a:t>Assumptions first</a:t>
            </a:r>
          </a:p>
          <a:p>
            <a:pPr lvl="1"/>
            <a:r>
              <a:rPr lang="en-IE" sz="2000" dirty="0"/>
              <a:t>Interpret output</a:t>
            </a:r>
          </a:p>
          <a:p>
            <a:pPr marL="571500" lvl="1" indent="0">
              <a:buNone/>
            </a:pPr>
            <a:endParaRPr lang="en-IE" sz="2000" dirty="0"/>
          </a:p>
          <a:p>
            <a:r>
              <a:rPr lang="en-IE" sz="2400" dirty="0"/>
              <a:t>Reporting multiple regression </a:t>
            </a:r>
          </a:p>
          <a:p>
            <a:pPr marL="0" lvl="0" indent="0" algn="l" rtl="0">
              <a:lnSpc>
                <a:spcPct val="100000"/>
              </a:lnSpc>
              <a:spcBef>
                <a:spcPts val="1000"/>
              </a:spcBef>
              <a:spcAft>
                <a:spcPts val="0"/>
              </a:spcAft>
              <a:buClr>
                <a:schemeClr val="dk1"/>
              </a:buClr>
              <a:buSzPts val="2800"/>
              <a:buNone/>
            </a:pPr>
            <a:endParaRPr lang="en-US" sz="2800" dirty="0"/>
          </a:p>
        </p:txBody>
      </p:sp>
    </p:spTree>
    <p:extLst>
      <p:ext uri="{BB962C8B-B14F-4D97-AF65-F5344CB8AC3E}">
        <p14:creationId xmlns:p14="http://schemas.microsoft.com/office/powerpoint/2010/main" val="282621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2FF67F50-BC90-BB40-007E-04B8A55251C7}"/>
            </a:ext>
          </a:extLst>
        </p:cNvPr>
        <p:cNvGrpSpPr/>
        <p:nvPr/>
      </p:nvGrpSpPr>
      <p:grpSpPr>
        <a:xfrm>
          <a:off x="0" y="0"/>
          <a:ext cx="0" cy="0"/>
          <a:chOff x="0" y="0"/>
          <a:chExt cx="0" cy="0"/>
        </a:xfrm>
      </p:grpSpPr>
      <p:sp>
        <p:nvSpPr>
          <p:cNvPr id="232" name="Google Shape;232;p20">
            <a:extLst>
              <a:ext uri="{FF2B5EF4-FFF2-40B4-BE49-F238E27FC236}">
                <a16:creationId xmlns:a16="http://schemas.microsoft.com/office/drawing/2014/main" id="{D287A893-430C-F08E-90A7-89287DC0971D}"/>
              </a:ext>
            </a:extLst>
          </p:cNvPr>
          <p:cNvSpPr txBox="1">
            <a:spLocks noGrp="1"/>
          </p:cNvSpPr>
          <p:nvPr>
            <p:ph type="title"/>
          </p:nvPr>
        </p:nvSpPr>
        <p:spPr>
          <a:xfrm>
            <a:off x="329599" y="203200"/>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Multiple Regression Output (3)</a:t>
            </a:r>
            <a:endParaRPr dirty="0"/>
          </a:p>
        </p:txBody>
      </p:sp>
      <p:pic>
        <p:nvPicPr>
          <p:cNvPr id="3" name="Picture 2">
            <a:extLst>
              <a:ext uri="{FF2B5EF4-FFF2-40B4-BE49-F238E27FC236}">
                <a16:creationId xmlns:a16="http://schemas.microsoft.com/office/drawing/2014/main" id="{3C15DE22-B54D-7263-FE91-9E801C9C9F38}"/>
              </a:ext>
            </a:extLst>
          </p:cNvPr>
          <p:cNvPicPr>
            <a:picLocks noChangeAspect="1"/>
          </p:cNvPicPr>
          <p:nvPr/>
        </p:nvPicPr>
        <p:blipFill>
          <a:blip r:embed="rId3"/>
          <a:stretch>
            <a:fillRect/>
          </a:stretch>
        </p:blipFill>
        <p:spPr>
          <a:xfrm>
            <a:off x="91761" y="2566476"/>
            <a:ext cx="11058525" cy="1971675"/>
          </a:xfrm>
          <a:prstGeom prst="rect">
            <a:avLst/>
          </a:prstGeom>
        </p:spPr>
      </p:pic>
      <p:sp>
        <p:nvSpPr>
          <p:cNvPr id="5" name="Rectangle 4">
            <a:extLst>
              <a:ext uri="{FF2B5EF4-FFF2-40B4-BE49-F238E27FC236}">
                <a16:creationId xmlns:a16="http://schemas.microsoft.com/office/drawing/2014/main" id="{E2A8BFA6-79A1-7289-B332-1160AA5A4BC3}"/>
              </a:ext>
            </a:extLst>
          </p:cNvPr>
          <p:cNvSpPr/>
          <p:nvPr/>
        </p:nvSpPr>
        <p:spPr>
          <a:xfrm>
            <a:off x="4694637" y="3040191"/>
            <a:ext cx="1401363" cy="1248781"/>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A63B9D48-DE40-4BF0-80AE-ED8009E3A77D}"/>
              </a:ext>
            </a:extLst>
          </p:cNvPr>
          <p:cNvGrpSpPr/>
          <p:nvPr/>
        </p:nvGrpSpPr>
        <p:grpSpPr>
          <a:xfrm>
            <a:off x="406661" y="1528763"/>
            <a:ext cx="10311878" cy="652760"/>
            <a:chOff x="0" y="1999407"/>
            <a:chExt cx="10311878" cy="652760"/>
          </a:xfrm>
        </p:grpSpPr>
        <p:sp>
          <p:nvSpPr>
            <p:cNvPr id="6" name="Rectangle: Rounded Corners 5">
              <a:extLst>
                <a:ext uri="{FF2B5EF4-FFF2-40B4-BE49-F238E27FC236}">
                  <a16:creationId xmlns:a16="http://schemas.microsoft.com/office/drawing/2014/main" id="{7C1CD65D-64B5-6304-1B1F-6C90C96FEC4E}"/>
                </a:ext>
              </a:extLst>
            </p:cNvPr>
            <p:cNvSpPr/>
            <p:nvPr/>
          </p:nvSpPr>
          <p:spPr>
            <a:xfrm>
              <a:off x="0" y="1999407"/>
              <a:ext cx="10311878" cy="652760"/>
            </a:xfrm>
            <a:prstGeom prst="roundRect">
              <a:avLst/>
            </a:pr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a:lstStyle/>
            <a:p>
              <a:endParaRPr lang="en-IE"/>
            </a:p>
          </p:txBody>
        </p:sp>
        <p:sp>
          <p:nvSpPr>
            <p:cNvPr id="7" name="Rectangle: Rounded Corners 4">
              <a:extLst>
                <a:ext uri="{FF2B5EF4-FFF2-40B4-BE49-F238E27FC236}">
                  <a16:creationId xmlns:a16="http://schemas.microsoft.com/office/drawing/2014/main" id="{AEF5CB4D-4B27-1563-D22D-62B59D679E46}"/>
                </a:ext>
              </a:extLst>
            </p:cNvPr>
            <p:cNvSpPr txBox="1"/>
            <p:nvPr/>
          </p:nvSpPr>
          <p:spPr>
            <a:xfrm>
              <a:off x="31865" y="2031272"/>
              <a:ext cx="10248148" cy="589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3. </a:t>
              </a:r>
              <a:r>
                <a:rPr lang="en-GB" sz="2000" dirty="0"/>
                <a:t>Are</a:t>
              </a:r>
              <a:r>
                <a:rPr lang="en-GB" sz="2000" kern="1200" dirty="0"/>
                <a:t> the Predictors (IVs) significantly related to the Outcome (DV?)</a:t>
              </a:r>
              <a:endParaRPr lang="en-IE" sz="2000" kern="1200" dirty="0"/>
            </a:p>
          </p:txBody>
        </p:sp>
      </p:grpSp>
      <p:sp>
        <p:nvSpPr>
          <p:cNvPr id="9" name="Text Placeholder 8">
            <a:extLst>
              <a:ext uri="{FF2B5EF4-FFF2-40B4-BE49-F238E27FC236}">
                <a16:creationId xmlns:a16="http://schemas.microsoft.com/office/drawing/2014/main" id="{A6D8979C-E8D3-71DA-AFCC-C5992B18918A}"/>
              </a:ext>
            </a:extLst>
          </p:cNvPr>
          <p:cNvSpPr>
            <a:spLocks noGrp="1"/>
          </p:cNvSpPr>
          <p:nvPr>
            <p:ph type="body" idx="1"/>
          </p:nvPr>
        </p:nvSpPr>
        <p:spPr>
          <a:xfrm>
            <a:off x="374796" y="4762686"/>
            <a:ext cx="10311878" cy="1790513"/>
          </a:xfrm>
        </p:spPr>
        <p:txBody>
          <a:bodyPr>
            <a:normAutofit/>
          </a:bodyPr>
          <a:lstStyle/>
          <a:p>
            <a:r>
              <a:rPr lang="en-GB" sz="1800" dirty="0"/>
              <a:t>Look at significance of t-test in coefficients table.</a:t>
            </a:r>
          </a:p>
          <a:p>
            <a:r>
              <a:rPr lang="en-GB" sz="1800" dirty="0"/>
              <a:t>For attitudes towards cycling t=-847, p&gt;.05, (our p value is .400, which is greater than p=.05)</a:t>
            </a:r>
          </a:p>
          <a:p>
            <a:r>
              <a:rPr lang="en-GB" sz="1800" dirty="0"/>
              <a:t>Indicating that predictor 1 (i.e., attitudes towards cycling) IS NOT statistically significantly related to the outcome variable (behavioural intentions to cycle) </a:t>
            </a:r>
            <a:endParaRPr lang="en-IE" sz="1800" dirty="0"/>
          </a:p>
          <a:p>
            <a:endParaRPr lang="en-IE" dirty="0"/>
          </a:p>
        </p:txBody>
      </p:sp>
    </p:spTree>
    <p:extLst>
      <p:ext uri="{BB962C8B-B14F-4D97-AF65-F5344CB8AC3E}">
        <p14:creationId xmlns:p14="http://schemas.microsoft.com/office/powerpoint/2010/main" val="1022613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04BD3D8E-0720-A1E9-FB93-62859A50E3FD}"/>
            </a:ext>
          </a:extLst>
        </p:cNvPr>
        <p:cNvGrpSpPr/>
        <p:nvPr/>
      </p:nvGrpSpPr>
      <p:grpSpPr>
        <a:xfrm>
          <a:off x="0" y="0"/>
          <a:ext cx="0" cy="0"/>
          <a:chOff x="0" y="0"/>
          <a:chExt cx="0" cy="0"/>
        </a:xfrm>
      </p:grpSpPr>
      <p:sp>
        <p:nvSpPr>
          <p:cNvPr id="232" name="Google Shape;232;p20">
            <a:extLst>
              <a:ext uri="{FF2B5EF4-FFF2-40B4-BE49-F238E27FC236}">
                <a16:creationId xmlns:a16="http://schemas.microsoft.com/office/drawing/2014/main" id="{1648A518-1213-A507-E9D8-641F7CBA68EF}"/>
              </a:ext>
            </a:extLst>
          </p:cNvPr>
          <p:cNvSpPr txBox="1">
            <a:spLocks noGrp="1"/>
          </p:cNvSpPr>
          <p:nvPr>
            <p:ph type="title"/>
          </p:nvPr>
        </p:nvSpPr>
        <p:spPr>
          <a:xfrm>
            <a:off x="329599" y="203200"/>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Multiple Regression Output (3)</a:t>
            </a:r>
            <a:endParaRPr dirty="0"/>
          </a:p>
        </p:txBody>
      </p:sp>
      <p:pic>
        <p:nvPicPr>
          <p:cNvPr id="3" name="Picture 2">
            <a:extLst>
              <a:ext uri="{FF2B5EF4-FFF2-40B4-BE49-F238E27FC236}">
                <a16:creationId xmlns:a16="http://schemas.microsoft.com/office/drawing/2014/main" id="{57FCA2DB-8488-131A-E7E3-B626D6C9531A}"/>
              </a:ext>
            </a:extLst>
          </p:cNvPr>
          <p:cNvPicPr>
            <a:picLocks noChangeAspect="1"/>
          </p:cNvPicPr>
          <p:nvPr/>
        </p:nvPicPr>
        <p:blipFill>
          <a:blip r:embed="rId3"/>
          <a:stretch>
            <a:fillRect/>
          </a:stretch>
        </p:blipFill>
        <p:spPr>
          <a:xfrm>
            <a:off x="91761" y="2566476"/>
            <a:ext cx="11058525" cy="1971675"/>
          </a:xfrm>
          <a:prstGeom prst="rect">
            <a:avLst/>
          </a:prstGeom>
        </p:spPr>
      </p:pic>
      <p:sp>
        <p:nvSpPr>
          <p:cNvPr id="5" name="Rectangle 4">
            <a:extLst>
              <a:ext uri="{FF2B5EF4-FFF2-40B4-BE49-F238E27FC236}">
                <a16:creationId xmlns:a16="http://schemas.microsoft.com/office/drawing/2014/main" id="{9D1BAF31-13C0-C2CC-DEC9-5FC108403587}"/>
              </a:ext>
            </a:extLst>
          </p:cNvPr>
          <p:cNvSpPr/>
          <p:nvPr/>
        </p:nvSpPr>
        <p:spPr>
          <a:xfrm>
            <a:off x="4694637" y="3507086"/>
            <a:ext cx="1401363" cy="281143"/>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936FDD9A-C4E4-31A3-A7C8-1CF471089395}"/>
              </a:ext>
            </a:extLst>
          </p:cNvPr>
          <p:cNvGrpSpPr/>
          <p:nvPr/>
        </p:nvGrpSpPr>
        <p:grpSpPr>
          <a:xfrm>
            <a:off x="406661" y="1528763"/>
            <a:ext cx="10311878" cy="652760"/>
            <a:chOff x="0" y="1999407"/>
            <a:chExt cx="10311878" cy="652760"/>
          </a:xfrm>
        </p:grpSpPr>
        <p:sp>
          <p:nvSpPr>
            <p:cNvPr id="6" name="Rectangle: Rounded Corners 5">
              <a:extLst>
                <a:ext uri="{FF2B5EF4-FFF2-40B4-BE49-F238E27FC236}">
                  <a16:creationId xmlns:a16="http://schemas.microsoft.com/office/drawing/2014/main" id="{DBFF30AE-EF6F-4099-317D-5E178EAF2E1D}"/>
                </a:ext>
              </a:extLst>
            </p:cNvPr>
            <p:cNvSpPr/>
            <p:nvPr/>
          </p:nvSpPr>
          <p:spPr>
            <a:xfrm>
              <a:off x="0" y="1999407"/>
              <a:ext cx="10311878" cy="652760"/>
            </a:xfrm>
            <a:prstGeom prst="roundRect">
              <a:avLst/>
            </a:pr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a:lstStyle/>
            <a:p>
              <a:endParaRPr lang="en-IE"/>
            </a:p>
          </p:txBody>
        </p:sp>
        <p:sp>
          <p:nvSpPr>
            <p:cNvPr id="7" name="Rectangle: Rounded Corners 4">
              <a:extLst>
                <a:ext uri="{FF2B5EF4-FFF2-40B4-BE49-F238E27FC236}">
                  <a16:creationId xmlns:a16="http://schemas.microsoft.com/office/drawing/2014/main" id="{48386709-92F3-B27D-0240-D612D51765AB}"/>
                </a:ext>
              </a:extLst>
            </p:cNvPr>
            <p:cNvSpPr txBox="1"/>
            <p:nvPr/>
          </p:nvSpPr>
          <p:spPr>
            <a:xfrm>
              <a:off x="31865" y="2031272"/>
              <a:ext cx="10248148" cy="589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3. </a:t>
              </a:r>
              <a:r>
                <a:rPr lang="en-GB" sz="2000" dirty="0"/>
                <a:t>Are</a:t>
              </a:r>
              <a:r>
                <a:rPr lang="en-GB" sz="2000" kern="1200" dirty="0"/>
                <a:t> the Predictors (IVs) significantly related to the Outcome (DV?)</a:t>
              </a:r>
              <a:endParaRPr lang="en-IE" sz="2000" kern="1200" dirty="0"/>
            </a:p>
          </p:txBody>
        </p:sp>
      </p:grpSp>
      <p:sp>
        <p:nvSpPr>
          <p:cNvPr id="9" name="Text Placeholder 8">
            <a:extLst>
              <a:ext uri="{FF2B5EF4-FFF2-40B4-BE49-F238E27FC236}">
                <a16:creationId xmlns:a16="http://schemas.microsoft.com/office/drawing/2014/main" id="{FA31BF13-0F8C-4560-9293-6BAB87F90B56}"/>
              </a:ext>
            </a:extLst>
          </p:cNvPr>
          <p:cNvSpPr>
            <a:spLocks noGrp="1"/>
          </p:cNvSpPr>
          <p:nvPr>
            <p:ph type="body" idx="1"/>
          </p:nvPr>
        </p:nvSpPr>
        <p:spPr>
          <a:xfrm>
            <a:off x="374796" y="4762686"/>
            <a:ext cx="10311878" cy="1790513"/>
          </a:xfrm>
        </p:spPr>
        <p:txBody>
          <a:bodyPr>
            <a:normAutofit fontScale="92500" lnSpcReduction="20000"/>
          </a:bodyPr>
          <a:lstStyle/>
          <a:p>
            <a:r>
              <a:rPr lang="en-GB" sz="1800" dirty="0"/>
              <a:t>Look at significance of t-test in coefficients table.</a:t>
            </a:r>
          </a:p>
          <a:p>
            <a:r>
              <a:rPr lang="en-GB" sz="1800" dirty="0"/>
              <a:t>For attitudes towards cycling t=-847, p&gt;.05, (our p value is .400, which is greater than p=.05)</a:t>
            </a:r>
          </a:p>
          <a:p>
            <a:r>
              <a:rPr lang="en-GB" sz="1800" dirty="0"/>
              <a:t>Indicating that predictor 1 (i.e., attitudes towards cycling) IS NOT statistically significantly related to the outcome variable (behavioural intentions to cycle) </a:t>
            </a:r>
            <a:endParaRPr lang="en-IE" sz="1800" dirty="0"/>
          </a:p>
          <a:p>
            <a:r>
              <a:rPr lang="en-US" sz="1900" b="1" dirty="0">
                <a:solidFill>
                  <a:schemeClr val="tx1"/>
                </a:solidFill>
              </a:rPr>
              <a:t>Attitudes to cycling did not significantly predict </a:t>
            </a:r>
            <a:r>
              <a:rPr lang="en-US" sz="1900" b="1" dirty="0" err="1">
                <a:solidFill>
                  <a:schemeClr val="tx1"/>
                </a:solidFill>
              </a:rPr>
              <a:t>behavioural</a:t>
            </a:r>
            <a:r>
              <a:rPr lang="en-US" sz="1900" b="1" dirty="0">
                <a:solidFill>
                  <a:schemeClr val="tx1"/>
                </a:solidFill>
              </a:rPr>
              <a:t> intentions above the mean, </a:t>
            </a:r>
            <a:r>
              <a:rPr lang="en-US" sz="1900" b="1" i="1" dirty="0">
                <a:solidFill>
                  <a:schemeClr val="tx1"/>
                </a:solidFill>
              </a:rPr>
              <a:t>b</a:t>
            </a:r>
            <a:r>
              <a:rPr lang="en-US" sz="1900" b="1" dirty="0">
                <a:solidFill>
                  <a:schemeClr val="tx1"/>
                </a:solidFill>
              </a:rPr>
              <a:t>=-.067, </a:t>
            </a:r>
            <a:r>
              <a:rPr lang="en-US" sz="1900" b="1" i="1" dirty="0">
                <a:solidFill>
                  <a:schemeClr val="tx1"/>
                </a:solidFill>
              </a:rPr>
              <a:t>p</a:t>
            </a:r>
            <a:r>
              <a:rPr lang="en-US" sz="1900" b="1" dirty="0">
                <a:solidFill>
                  <a:schemeClr val="tx1"/>
                </a:solidFill>
              </a:rPr>
              <a:t>=.40.</a:t>
            </a:r>
          </a:p>
          <a:p>
            <a:endParaRPr lang="en-IE" dirty="0"/>
          </a:p>
        </p:txBody>
      </p:sp>
      <p:sp>
        <p:nvSpPr>
          <p:cNvPr id="2" name="Rectangle 1">
            <a:extLst>
              <a:ext uri="{FF2B5EF4-FFF2-40B4-BE49-F238E27FC236}">
                <a16:creationId xmlns:a16="http://schemas.microsoft.com/office/drawing/2014/main" id="{B6D7AFC2-C9A2-2808-64BE-44EF56754B4B}"/>
              </a:ext>
            </a:extLst>
          </p:cNvPr>
          <p:cNvSpPr/>
          <p:nvPr/>
        </p:nvSpPr>
        <p:spPr>
          <a:xfrm>
            <a:off x="3777342" y="3507085"/>
            <a:ext cx="917295" cy="281143"/>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Tree>
    <p:extLst>
      <p:ext uri="{BB962C8B-B14F-4D97-AF65-F5344CB8AC3E}">
        <p14:creationId xmlns:p14="http://schemas.microsoft.com/office/powerpoint/2010/main" val="311112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8791237D-4DAE-4B10-F0DB-7DB2B1659850}"/>
            </a:ext>
          </a:extLst>
        </p:cNvPr>
        <p:cNvGrpSpPr/>
        <p:nvPr/>
      </p:nvGrpSpPr>
      <p:grpSpPr>
        <a:xfrm>
          <a:off x="0" y="0"/>
          <a:ext cx="0" cy="0"/>
          <a:chOff x="0" y="0"/>
          <a:chExt cx="0" cy="0"/>
        </a:xfrm>
      </p:grpSpPr>
      <p:sp>
        <p:nvSpPr>
          <p:cNvPr id="232" name="Google Shape;232;p20">
            <a:extLst>
              <a:ext uri="{FF2B5EF4-FFF2-40B4-BE49-F238E27FC236}">
                <a16:creationId xmlns:a16="http://schemas.microsoft.com/office/drawing/2014/main" id="{504B5A83-3766-C91E-DFCD-1F574A18B97A}"/>
              </a:ext>
            </a:extLst>
          </p:cNvPr>
          <p:cNvSpPr txBox="1">
            <a:spLocks noGrp="1"/>
          </p:cNvSpPr>
          <p:nvPr>
            <p:ph type="title"/>
          </p:nvPr>
        </p:nvSpPr>
        <p:spPr>
          <a:xfrm>
            <a:off x="329599" y="203200"/>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Multiple Regression Output (3)</a:t>
            </a:r>
            <a:endParaRPr dirty="0"/>
          </a:p>
        </p:txBody>
      </p:sp>
      <p:pic>
        <p:nvPicPr>
          <p:cNvPr id="3" name="Picture 2">
            <a:extLst>
              <a:ext uri="{FF2B5EF4-FFF2-40B4-BE49-F238E27FC236}">
                <a16:creationId xmlns:a16="http://schemas.microsoft.com/office/drawing/2014/main" id="{6456EBD6-04E7-5E01-1380-CD3609011FFA}"/>
              </a:ext>
            </a:extLst>
          </p:cNvPr>
          <p:cNvPicPr>
            <a:picLocks noChangeAspect="1"/>
          </p:cNvPicPr>
          <p:nvPr/>
        </p:nvPicPr>
        <p:blipFill>
          <a:blip r:embed="rId3"/>
          <a:stretch>
            <a:fillRect/>
          </a:stretch>
        </p:blipFill>
        <p:spPr>
          <a:xfrm>
            <a:off x="91761" y="2566476"/>
            <a:ext cx="11058525" cy="1971675"/>
          </a:xfrm>
          <a:prstGeom prst="rect">
            <a:avLst/>
          </a:prstGeom>
        </p:spPr>
      </p:pic>
      <p:sp>
        <p:nvSpPr>
          <p:cNvPr id="5" name="Rectangle 4">
            <a:extLst>
              <a:ext uri="{FF2B5EF4-FFF2-40B4-BE49-F238E27FC236}">
                <a16:creationId xmlns:a16="http://schemas.microsoft.com/office/drawing/2014/main" id="{3E00B1AA-3720-1B9A-1DC7-7C51907C14CE}"/>
              </a:ext>
            </a:extLst>
          </p:cNvPr>
          <p:cNvSpPr/>
          <p:nvPr/>
        </p:nvSpPr>
        <p:spPr>
          <a:xfrm>
            <a:off x="4694637" y="3040191"/>
            <a:ext cx="1401363" cy="1248781"/>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7D20933E-5C37-F500-22F8-3A81D01090AC}"/>
              </a:ext>
            </a:extLst>
          </p:cNvPr>
          <p:cNvGrpSpPr/>
          <p:nvPr/>
        </p:nvGrpSpPr>
        <p:grpSpPr>
          <a:xfrm>
            <a:off x="406661" y="1528763"/>
            <a:ext cx="10311878" cy="652760"/>
            <a:chOff x="0" y="1999407"/>
            <a:chExt cx="10311878" cy="652760"/>
          </a:xfrm>
        </p:grpSpPr>
        <p:sp>
          <p:nvSpPr>
            <p:cNvPr id="6" name="Rectangle: Rounded Corners 5">
              <a:extLst>
                <a:ext uri="{FF2B5EF4-FFF2-40B4-BE49-F238E27FC236}">
                  <a16:creationId xmlns:a16="http://schemas.microsoft.com/office/drawing/2014/main" id="{2C4D46F9-A427-4FE2-A9F7-2FF904BF7117}"/>
                </a:ext>
              </a:extLst>
            </p:cNvPr>
            <p:cNvSpPr/>
            <p:nvPr/>
          </p:nvSpPr>
          <p:spPr>
            <a:xfrm>
              <a:off x="0" y="1999407"/>
              <a:ext cx="10311878" cy="652760"/>
            </a:xfrm>
            <a:prstGeom prst="roundRect">
              <a:avLst/>
            </a:pr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a:lstStyle/>
            <a:p>
              <a:endParaRPr lang="en-IE"/>
            </a:p>
          </p:txBody>
        </p:sp>
        <p:sp>
          <p:nvSpPr>
            <p:cNvPr id="7" name="Rectangle: Rounded Corners 4">
              <a:extLst>
                <a:ext uri="{FF2B5EF4-FFF2-40B4-BE49-F238E27FC236}">
                  <a16:creationId xmlns:a16="http://schemas.microsoft.com/office/drawing/2014/main" id="{6841F888-172E-CE06-FA65-0314891F1C60}"/>
                </a:ext>
              </a:extLst>
            </p:cNvPr>
            <p:cNvSpPr txBox="1"/>
            <p:nvPr/>
          </p:nvSpPr>
          <p:spPr>
            <a:xfrm>
              <a:off x="31865" y="2031272"/>
              <a:ext cx="10248148" cy="589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3. </a:t>
              </a:r>
              <a:r>
                <a:rPr lang="en-GB" sz="2000" dirty="0"/>
                <a:t>Are</a:t>
              </a:r>
              <a:r>
                <a:rPr lang="en-GB" sz="2000" kern="1200" dirty="0"/>
                <a:t> the Predictors (IVs) significantly related to the Outcome (DV?)</a:t>
              </a:r>
              <a:endParaRPr lang="en-IE" sz="2000" kern="1200" dirty="0"/>
            </a:p>
          </p:txBody>
        </p:sp>
      </p:grpSp>
      <p:sp>
        <p:nvSpPr>
          <p:cNvPr id="9" name="Text Placeholder 8">
            <a:extLst>
              <a:ext uri="{FF2B5EF4-FFF2-40B4-BE49-F238E27FC236}">
                <a16:creationId xmlns:a16="http://schemas.microsoft.com/office/drawing/2014/main" id="{9FFFA228-5DE8-19DC-CC40-93CE041B0E6F}"/>
              </a:ext>
            </a:extLst>
          </p:cNvPr>
          <p:cNvSpPr>
            <a:spLocks noGrp="1"/>
          </p:cNvSpPr>
          <p:nvPr>
            <p:ph type="body" idx="1"/>
          </p:nvPr>
        </p:nvSpPr>
        <p:spPr>
          <a:xfrm>
            <a:off x="374796" y="4762686"/>
            <a:ext cx="10311878" cy="1790513"/>
          </a:xfrm>
        </p:spPr>
        <p:txBody>
          <a:bodyPr>
            <a:normAutofit/>
          </a:bodyPr>
          <a:lstStyle/>
          <a:p>
            <a:pPr marL="114300" indent="0">
              <a:buNone/>
            </a:pPr>
            <a:r>
              <a:rPr lang="en-GB" sz="1800" b="1" dirty="0"/>
              <a:t>Can you interpret whether the following predictors are significantly related to the outcome variable (i.e., behavioural intentions to cycle)</a:t>
            </a:r>
          </a:p>
          <a:p>
            <a:pPr marL="114300" indent="0">
              <a:buNone/>
            </a:pPr>
            <a:r>
              <a:rPr lang="en-GB" sz="1800" b="1" dirty="0"/>
              <a:t>1.) Perceived norms to cycle </a:t>
            </a:r>
          </a:p>
          <a:p>
            <a:pPr marL="114300" indent="0">
              <a:buNone/>
            </a:pPr>
            <a:r>
              <a:rPr lang="en-GB" sz="1800" b="1" dirty="0"/>
              <a:t>2.) Perceived behavioural control to cycle </a:t>
            </a:r>
            <a:endParaRPr lang="en-IE" sz="1800" b="1" dirty="0"/>
          </a:p>
          <a:p>
            <a:endParaRPr lang="en-IE" dirty="0"/>
          </a:p>
        </p:txBody>
      </p:sp>
    </p:spTree>
    <p:extLst>
      <p:ext uri="{BB962C8B-B14F-4D97-AF65-F5344CB8AC3E}">
        <p14:creationId xmlns:p14="http://schemas.microsoft.com/office/powerpoint/2010/main" val="2173128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16AFF50D-159F-61A1-28E2-BF9967F8CE16}"/>
            </a:ext>
          </a:extLst>
        </p:cNvPr>
        <p:cNvGrpSpPr/>
        <p:nvPr/>
      </p:nvGrpSpPr>
      <p:grpSpPr>
        <a:xfrm>
          <a:off x="0" y="0"/>
          <a:ext cx="0" cy="0"/>
          <a:chOff x="0" y="0"/>
          <a:chExt cx="0" cy="0"/>
        </a:xfrm>
      </p:grpSpPr>
      <p:sp>
        <p:nvSpPr>
          <p:cNvPr id="232" name="Google Shape;232;p20">
            <a:extLst>
              <a:ext uri="{FF2B5EF4-FFF2-40B4-BE49-F238E27FC236}">
                <a16:creationId xmlns:a16="http://schemas.microsoft.com/office/drawing/2014/main" id="{E37444BF-2B2F-3D68-02C9-EAB798497C56}"/>
              </a:ext>
            </a:extLst>
          </p:cNvPr>
          <p:cNvSpPr txBox="1">
            <a:spLocks noGrp="1"/>
          </p:cNvSpPr>
          <p:nvPr>
            <p:ph type="title"/>
          </p:nvPr>
        </p:nvSpPr>
        <p:spPr>
          <a:xfrm>
            <a:off x="329599" y="203200"/>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Multiple Regression Output (3)</a:t>
            </a:r>
            <a:endParaRPr dirty="0"/>
          </a:p>
        </p:txBody>
      </p:sp>
      <p:pic>
        <p:nvPicPr>
          <p:cNvPr id="3" name="Picture 2">
            <a:extLst>
              <a:ext uri="{FF2B5EF4-FFF2-40B4-BE49-F238E27FC236}">
                <a16:creationId xmlns:a16="http://schemas.microsoft.com/office/drawing/2014/main" id="{4922712F-EFA5-DF84-2EA1-F72F945990DE}"/>
              </a:ext>
            </a:extLst>
          </p:cNvPr>
          <p:cNvPicPr>
            <a:picLocks noChangeAspect="1"/>
          </p:cNvPicPr>
          <p:nvPr/>
        </p:nvPicPr>
        <p:blipFill>
          <a:blip r:embed="rId3"/>
          <a:stretch>
            <a:fillRect/>
          </a:stretch>
        </p:blipFill>
        <p:spPr>
          <a:xfrm>
            <a:off x="91761" y="2566476"/>
            <a:ext cx="11058525" cy="1971675"/>
          </a:xfrm>
          <a:prstGeom prst="rect">
            <a:avLst/>
          </a:prstGeom>
        </p:spPr>
      </p:pic>
      <p:sp>
        <p:nvSpPr>
          <p:cNvPr id="5" name="Rectangle 4">
            <a:extLst>
              <a:ext uri="{FF2B5EF4-FFF2-40B4-BE49-F238E27FC236}">
                <a16:creationId xmlns:a16="http://schemas.microsoft.com/office/drawing/2014/main" id="{5AB00139-6972-B603-02AF-5E7ADABDA5C3}"/>
              </a:ext>
            </a:extLst>
          </p:cNvPr>
          <p:cNvSpPr/>
          <p:nvPr/>
        </p:nvSpPr>
        <p:spPr>
          <a:xfrm>
            <a:off x="5399314" y="3040191"/>
            <a:ext cx="696686" cy="1248781"/>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B5E6FAFE-F5B8-BCA3-7B6E-EA550E22B957}"/>
              </a:ext>
            </a:extLst>
          </p:cNvPr>
          <p:cNvGrpSpPr/>
          <p:nvPr/>
        </p:nvGrpSpPr>
        <p:grpSpPr>
          <a:xfrm>
            <a:off x="406661" y="1528763"/>
            <a:ext cx="10311878" cy="652760"/>
            <a:chOff x="0" y="1999407"/>
            <a:chExt cx="10311878" cy="652760"/>
          </a:xfrm>
        </p:grpSpPr>
        <p:sp>
          <p:nvSpPr>
            <p:cNvPr id="6" name="Rectangle: Rounded Corners 5">
              <a:extLst>
                <a:ext uri="{FF2B5EF4-FFF2-40B4-BE49-F238E27FC236}">
                  <a16:creationId xmlns:a16="http://schemas.microsoft.com/office/drawing/2014/main" id="{93E8E418-4231-02E6-52C2-6994E8032E7D}"/>
                </a:ext>
              </a:extLst>
            </p:cNvPr>
            <p:cNvSpPr/>
            <p:nvPr/>
          </p:nvSpPr>
          <p:spPr>
            <a:xfrm>
              <a:off x="0" y="1999407"/>
              <a:ext cx="10311878" cy="652760"/>
            </a:xfrm>
            <a:prstGeom prst="roundRect">
              <a:avLst/>
            </a:pr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a:lstStyle/>
            <a:p>
              <a:endParaRPr lang="en-IE"/>
            </a:p>
          </p:txBody>
        </p:sp>
        <p:sp>
          <p:nvSpPr>
            <p:cNvPr id="7" name="Rectangle: Rounded Corners 4">
              <a:extLst>
                <a:ext uri="{FF2B5EF4-FFF2-40B4-BE49-F238E27FC236}">
                  <a16:creationId xmlns:a16="http://schemas.microsoft.com/office/drawing/2014/main" id="{312A959E-329B-3911-36CE-773CBBB86B05}"/>
                </a:ext>
              </a:extLst>
            </p:cNvPr>
            <p:cNvSpPr txBox="1"/>
            <p:nvPr/>
          </p:nvSpPr>
          <p:spPr>
            <a:xfrm>
              <a:off x="31865" y="2031272"/>
              <a:ext cx="10248148" cy="589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3. </a:t>
              </a:r>
              <a:r>
                <a:rPr lang="en-GB" sz="2000" dirty="0"/>
                <a:t>Are</a:t>
              </a:r>
              <a:r>
                <a:rPr lang="en-GB" sz="2000" kern="1200" dirty="0"/>
                <a:t> the Predictors (IVs) significantly related to the Outcome (DV?)</a:t>
              </a:r>
              <a:endParaRPr lang="en-IE" sz="2000" kern="1200" dirty="0"/>
            </a:p>
          </p:txBody>
        </p:sp>
      </p:grpSp>
      <p:sp>
        <p:nvSpPr>
          <p:cNvPr id="9" name="Text Placeholder 8">
            <a:extLst>
              <a:ext uri="{FF2B5EF4-FFF2-40B4-BE49-F238E27FC236}">
                <a16:creationId xmlns:a16="http://schemas.microsoft.com/office/drawing/2014/main" id="{AC6F2F77-88CC-ABB4-2A9D-47A3160AF845}"/>
              </a:ext>
            </a:extLst>
          </p:cNvPr>
          <p:cNvSpPr>
            <a:spLocks noGrp="1"/>
          </p:cNvSpPr>
          <p:nvPr>
            <p:ph type="body" idx="1"/>
          </p:nvPr>
        </p:nvSpPr>
        <p:spPr>
          <a:xfrm>
            <a:off x="243375" y="4826001"/>
            <a:ext cx="10311878" cy="1790513"/>
          </a:xfrm>
        </p:spPr>
        <p:txBody>
          <a:bodyPr>
            <a:normAutofit fontScale="85000" lnSpcReduction="10000"/>
          </a:bodyPr>
          <a:lstStyle/>
          <a:p>
            <a:r>
              <a:rPr lang="en-US" sz="1800" dirty="0">
                <a:solidFill>
                  <a:schemeClr val="tx1"/>
                </a:solidFill>
              </a:rPr>
              <a:t>Attitudes to cycling did not significantly predict </a:t>
            </a:r>
            <a:r>
              <a:rPr lang="en-US" sz="1800" dirty="0" err="1">
                <a:solidFill>
                  <a:schemeClr val="tx1"/>
                </a:solidFill>
              </a:rPr>
              <a:t>behavioural</a:t>
            </a:r>
            <a:r>
              <a:rPr lang="en-US" sz="1800" dirty="0">
                <a:solidFill>
                  <a:schemeClr val="tx1"/>
                </a:solidFill>
              </a:rPr>
              <a:t> intentions above the mean, </a:t>
            </a:r>
            <a:r>
              <a:rPr lang="en-US" sz="1800" i="1" dirty="0">
                <a:solidFill>
                  <a:schemeClr val="tx1"/>
                </a:solidFill>
              </a:rPr>
              <a:t>b</a:t>
            </a:r>
            <a:r>
              <a:rPr lang="en-US" sz="1800" dirty="0">
                <a:solidFill>
                  <a:schemeClr val="tx1"/>
                </a:solidFill>
              </a:rPr>
              <a:t>=-.067, </a:t>
            </a:r>
            <a:r>
              <a:rPr lang="en-US" sz="1800" i="1" dirty="0">
                <a:solidFill>
                  <a:schemeClr val="tx1"/>
                </a:solidFill>
              </a:rPr>
              <a:t>p</a:t>
            </a:r>
            <a:r>
              <a:rPr lang="en-US" sz="1800" dirty="0">
                <a:solidFill>
                  <a:schemeClr val="tx1"/>
                </a:solidFill>
              </a:rPr>
              <a:t>=.40.</a:t>
            </a:r>
          </a:p>
          <a:p>
            <a:endParaRPr lang="en-GB" sz="1800" dirty="0"/>
          </a:p>
          <a:p>
            <a:r>
              <a:rPr lang="en-US" sz="1800" dirty="0">
                <a:solidFill>
                  <a:schemeClr val="tx1"/>
                </a:solidFill>
              </a:rPr>
              <a:t>Perceived </a:t>
            </a:r>
            <a:r>
              <a:rPr lang="en-US" sz="1800" dirty="0" err="1">
                <a:solidFill>
                  <a:schemeClr val="tx1"/>
                </a:solidFill>
              </a:rPr>
              <a:t>behavioural</a:t>
            </a:r>
            <a:r>
              <a:rPr lang="en-US" sz="1800" dirty="0">
                <a:solidFill>
                  <a:schemeClr val="tx1"/>
                </a:solidFill>
              </a:rPr>
              <a:t> control explained more variance in </a:t>
            </a:r>
            <a:r>
              <a:rPr lang="en-US" sz="1800" dirty="0" err="1">
                <a:solidFill>
                  <a:schemeClr val="tx1"/>
                </a:solidFill>
              </a:rPr>
              <a:t>behavioural</a:t>
            </a:r>
            <a:r>
              <a:rPr lang="en-US" sz="1800" dirty="0">
                <a:solidFill>
                  <a:schemeClr val="tx1"/>
                </a:solidFill>
              </a:rPr>
              <a:t> intentions, than the mean </a:t>
            </a:r>
            <a:r>
              <a:rPr lang="en-US" sz="1800" i="1" dirty="0">
                <a:solidFill>
                  <a:schemeClr val="tx1"/>
                </a:solidFill>
              </a:rPr>
              <a:t>b</a:t>
            </a:r>
            <a:r>
              <a:rPr lang="en-US" sz="1800" dirty="0">
                <a:solidFill>
                  <a:schemeClr val="tx1"/>
                </a:solidFill>
              </a:rPr>
              <a:t>=.575, </a:t>
            </a:r>
            <a:r>
              <a:rPr lang="en-US" sz="1800" i="1" dirty="0">
                <a:solidFill>
                  <a:schemeClr val="tx1"/>
                </a:solidFill>
              </a:rPr>
              <a:t>p</a:t>
            </a:r>
            <a:r>
              <a:rPr lang="en-US" sz="1800" dirty="0">
                <a:solidFill>
                  <a:schemeClr val="tx1"/>
                </a:solidFill>
              </a:rPr>
              <a:t>&lt;.001</a:t>
            </a:r>
          </a:p>
          <a:p>
            <a:endParaRPr lang="en-US" sz="1800" dirty="0">
              <a:solidFill>
                <a:schemeClr val="tx1"/>
              </a:solidFill>
            </a:endParaRPr>
          </a:p>
          <a:p>
            <a:r>
              <a:rPr lang="en-US" sz="1800" dirty="0">
                <a:solidFill>
                  <a:schemeClr val="tx1"/>
                </a:solidFill>
              </a:rPr>
              <a:t>Perceived norms explained more variance in </a:t>
            </a:r>
            <a:r>
              <a:rPr lang="en-US" sz="1800" dirty="0" err="1">
                <a:solidFill>
                  <a:schemeClr val="tx1"/>
                </a:solidFill>
              </a:rPr>
              <a:t>behavioural</a:t>
            </a:r>
            <a:r>
              <a:rPr lang="en-US" sz="1800" dirty="0">
                <a:solidFill>
                  <a:schemeClr val="tx1"/>
                </a:solidFill>
              </a:rPr>
              <a:t> intentions, than the mean </a:t>
            </a:r>
            <a:r>
              <a:rPr lang="en-US" sz="1800" i="1" dirty="0">
                <a:solidFill>
                  <a:schemeClr val="tx1"/>
                </a:solidFill>
              </a:rPr>
              <a:t>b</a:t>
            </a:r>
            <a:r>
              <a:rPr lang="en-US" sz="1800" dirty="0">
                <a:solidFill>
                  <a:schemeClr val="tx1"/>
                </a:solidFill>
              </a:rPr>
              <a:t>=.254, </a:t>
            </a:r>
            <a:r>
              <a:rPr lang="en-US" sz="1800" i="1" dirty="0">
                <a:solidFill>
                  <a:schemeClr val="tx1"/>
                </a:solidFill>
              </a:rPr>
              <a:t>p</a:t>
            </a:r>
            <a:r>
              <a:rPr lang="en-US" sz="1800" dirty="0">
                <a:solidFill>
                  <a:schemeClr val="tx1"/>
                </a:solidFill>
              </a:rPr>
              <a:t>=.006. </a:t>
            </a:r>
          </a:p>
          <a:p>
            <a:endParaRPr lang="en-IE" sz="1800" dirty="0"/>
          </a:p>
          <a:p>
            <a:endParaRPr lang="en-IE" dirty="0"/>
          </a:p>
        </p:txBody>
      </p:sp>
      <p:sp>
        <p:nvSpPr>
          <p:cNvPr id="2" name="Rectangle 1">
            <a:extLst>
              <a:ext uri="{FF2B5EF4-FFF2-40B4-BE49-F238E27FC236}">
                <a16:creationId xmlns:a16="http://schemas.microsoft.com/office/drawing/2014/main" id="{41186A8A-4F5D-C5A8-ADA8-2959DC534C2A}"/>
              </a:ext>
            </a:extLst>
          </p:cNvPr>
          <p:cNvSpPr/>
          <p:nvPr/>
        </p:nvSpPr>
        <p:spPr>
          <a:xfrm>
            <a:off x="3831771" y="2854326"/>
            <a:ext cx="936172" cy="1434645"/>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Tree>
    <p:extLst>
      <p:ext uri="{BB962C8B-B14F-4D97-AF65-F5344CB8AC3E}">
        <p14:creationId xmlns:p14="http://schemas.microsoft.com/office/powerpoint/2010/main" val="688620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0"/>
          <p:cNvSpPr txBox="1">
            <a:spLocks noGrp="1"/>
          </p:cNvSpPr>
          <p:nvPr>
            <p:ph type="title"/>
          </p:nvPr>
        </p:nvSpPr>
        <p:spPr>
          <a:xfrm>
            <a:off x="329599" y="203200"/>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Multiple Regression Output (4)</a:t>
            </a:r>
            <a:endParaRPr dirty="0"/>
          </a:p>
        </p:txBody>
      </p:sp>
      <p:sp>
        <p:nvSpPr>
          <p:cNvPr id="233" name="Google Shape;233;p20"/>
          <p:cNvSpPr txBox="1">
            <a:spLocks noGrp="1"/>
          </p:cNvSpPr>
          <p:nvPr>
            <p:ph type="body" idx="1"/>
          </p:nvPr>
        </p:nvSpPr>
        <p:spPr>
          <a:xfrm>
            <a:off x="243997" y="3685149"/>
            <a:ext cx="11058524" cy="511386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endParaRPr lang="en-IE" sz="2400" b="1" dirty="0">
              <a:solidFill>
                <a:srgbClr val="7030A0"/>
              </a:solidFill>
            </a:endParaRPr>
          </a:p>
          <a:p>
            <a:pPr marL="0" lvl="0" indent="0" algn="l" rtl="0">
              <a:lnSpc>
                <a:spcPct val="90000"/>
              </a:lnSpc>
              <a:spcBef>
                <a:spcPts val="0"/>
              </a:spcBef>
              <a:spcAft>
                <a:spcPts val="0"/>
              </a:spcAft>
              <a:buClr>
                <a:schemeClr val="dk1"/>
              </a:buClr>
              <a:buSzPts val="2800"/>
              <a:buNone/>
            </a:pPr>
            <a:endParaRPr lang="en-IE" sz="2400" b="1" dirty="0">
              <a:solidFill>
                <a:srgbClr val="7030A0"/>
              </a:solidFill>
            </a:endParaRPr>
          </a:p>
          <a:p>
            <a:pPr marL="0" lvl="0" indent="0" algn="l" rtl="0">
              <a:lnSpc>
                <a:spcPct val="90000"/>
              </a:lnSpc>
              <a:spcBef>
                <a:spcPts val="0"/>
              </a:spcBef>
              <a:spcAft>
                <a:spcPts val="0"/>
              </a:spcAft>
              <a:buClr>
                <a:schemeClr val="dk1"/>
              </a:buClr>
              <a:buSzPts val="2800"/>
              <a:buNone/>
            </a:pPr>
            <a:r>
              <a:rPr lang="en-IE" sz="1700" dirty="0">
                <a:solidFill>
                  <a:schemeClr val="tx1"/>
                </a:solidFill>
              </a:rPr>
              <a:t>Check </a:t>
            </a:r>
            <a:r>
              <a:rPr lang="en-IE" sz="1700" b="1" dirty="0">
                <a:solidFill>
                  <a:schemeClr val="tx1"/>
                </a:solidFill>
              </a:rPr>
              <a:t>Coefficients Table</a:t>
            </a:r>
          </a:p>
          <a:p>
            <a:pPr marL="0" lvl="0" indent="0" algn="l" rtl="0">
              <a:lnSpc>
                <a:spcPct val="90000"/>
              </a:lnSpc>
              <a:spcBef>
                <a:spcPts val="0"/>
              </a:spcBef>
              <a:spcAft>
                <a:spcPts val="0"/>
              </a:spcAft>
              <a:buClr>
                <a:schemeClr val="dk1"/>
              </a:buClr>
              <a:buSzPts val="2800"/>
              <a:buNone/>
            </a:pPr>
            <a:endParaRPr sz="1900" dirty="0">
              <a:solidFill>
                <a:schemeClr val="tx1"/>
              </a:solidFill>
            </a:endParaRPr>
          </a:p>
          <a:p>
            <a:pPr marL="800100" lvl="1" algn="l" rtl="0">
              <a:lnSpc>
                <a:spcPct val="90000"/>
              </a:lnSpc>
              <a:spcBef>
                <a:spcPts val="500"/>
              </a:spcBef>
              <a:spcAft>
                <a:spcPts val="0"/>
              </a:spcAft>
              <a:buClr>
                <a:schemeClr val="dk1"/>
              </a:buClr>
              <a:buSzPts val="2300"/>
              <a:buFont typeface="Arial" panose="020B0604020202020204" pitchFamily="34" charset="0"/>
              <a:buChar char="•"/>
            </a:pPr>
            <a:r>
              <a:rPr lang="en-IE" sz="1700" dirty="0">
                <a:solidFill>
                  <a:schemeClr val="tx1"/>
                </a:solidFill>
              </a:rPr>
              <a:t>The </a:t>
            </a:r>
            <a:r>
              <a:rPr lang="en-IE" sz="1700" b="1" dirty="0">
                <a:solidFill>
                  <a:schemeClr val="tx1"/>
                </a:solidFill>
              </a:rPr>
              <a:t>Standardised Beta Coefficients (converted to a standardised score)</a:t>
            </a:r>
          </a:p>
          <a:p>
            <a:pPr marL="800100" lvl="1">
              <a:buSzPts val="2300"/>
              <a:buFont typeface="Arial" panose="020B0604020202020204" pitchFamily="34" charset="0"/>
              <a:buChar char="•"/>
            </a:pPr>
            <a:endParaRPr lang="en-IE" sz="1700" dirty="0">
              <a:solidFill>
                <a:schemeClr val="tx1"/>
              </a:solidFill>
            </a:endParaRPr>
          </a:p>
          <a:p>
            <a:pPr marL="742950" lvl="1" indent="-285750" algn="l" rtl="0">
              <a:lnSpc>
                <a:spcPct val="90000"/>
              </a:lnSpc>
              <a:spcBef>
                <a:spcPts val="500"/>
              </a:spcBef>
              <a:spcAft>
                <a:spcPts val="0"/>
              </a:spcAft>
              <a:buClr>
                <a:schemeClr val="dk1"/>
              </a:buClr>
              <a:buSzPts val="2300"/>
              <a:buFont typeface="Arial" panose="020B0604020202020204" pitchFamily="34" charset="0"/>
              <a:buChar char="•"/>
            </a:pPr>
            <a:r>
              <a:rPr lang="en-US" altLang="en-US" sz="1700" b="1" dirty="0">
                <a:solidFill>
                  <a:schemeClr val="tx1"/>
                </a:solidFill>
                <a:latin typeface="Arial" panose="020B0604020202020204" pitchFamily="34" charset="0"/>
              </a:rPr>
              <a:t>What it tells us</a:t>
            </a:r>
            <a:r>
              <a:rPr lang="en-US" altLang="en-US" sz="1700" dirty="0">
                <a:solidFill>
                  <a:schemeClr val="tx1"/>
                </a:solidFill>
                <a:latin typeface="Arial" panose="020B0604020202020204" pitchFamily="34" charset="0"/>
              </a:rPr>
              <a:t>: The relative strength and direction of each predictor’s effect on the outcome variable, expressed in standard deviation units. </a:t>
            </a:r>
          </a:p>
          <a:p>
            <a:pPr marL="742950" lvl="1" indent="-285750" algn="l" rtl="0">
              <a:lnSpc>
                <a:spcPct val="90000"/>
              </a:lnSpc>
              <a:spcBef>
                <a:spcPts val="500"/>
              </a:spcBef>
              <a:spcAft>
                <a:spcPts val="0"/>
              </a:spcAft>
              <a:buClr>
                <a:schemeClr val="dk1"/>
              </a:buClr>
              <a:buSzPts val="2300"/>
              <a:buFont typeface="Arial" panose="020B0604020202020204" pitchFamily="34" charset="0"/>
              <a:buChar char="•"/>
            </a:pPr>
            <a:endParaRPr lang="en-US" altLang="en-US" sz="1700" dirty="0">
              <a:solidFill>
                <a:schemeClr val="tx1"/>
              </a:solidFill>
              <a:latin typeface="Arial" panose="020B0604020202020204" pitchFamily="34" charset="0"/>
            </a:endParaRPr>
          </a:p>
          <a:p>
            <a:pPr marL="742950" lvl="1" indent="-285750" algn="l" rtl="0">
              <a:lnSpc>
                <a:spcPct val="90000"/>
              </a:lnSpc>
              <a:spcBef>
                <a:spcPts val="500"/>
              </a:spcBef>
              <a:spcAft>
                <a:spcPts val="0"/>
              </a:spcAft>
              <a:buClr>
                <a:schemeClr val="dk1"/>
              </a:buClr>
              <a:buSzPts val="2300"/>
              <a:buFont typeface="Arial" panose="020B0604020202020204" pitchFamily="34" charset="0"/>
              <a:buChar char="•"/>
            </a:pPr>
            <a:r>
              <a:rPr lang="en-US" altLang="en-US" sz="1700" b="1" dirty="0">
                <a:solidFill>
                  <a:schemeClr val="tx1"/>
                </a:solidFill>
                <a:latin typeface="Arial" panose="020B0604020202020204" pitchFamily="34" charset="0"/>
              </a:rPr>
              <a:t>Interpretation</a:t>
            </a:r>
            <a:r>
              <a:rPr lang="en-US" altLang="en-US" sz="1700" dirty="0">
                <a:solidFill>
                  <a:schemeClr val="tx1"/>
                </a:solidFill>
                <a:latin typeface="Arial" panose="020B0604020202020204" pitchFamily="34" charset="0"/>
              </a:rPr>
              <a:t>: A </a:t>
            </a:r>
            <a:r>
              <a:rPr lang="en-US" altLang="en-US" sz="1700" b="1" dirty="0">
                <a:solidFill>
                  <a:schemeClr val="tx1"/>
                </a:solidFill>
                <a:latin typeface="Arial" panose="020B0604020202020204" pitchFamily="34" charset="0"/>
              </a:rPr>
              <a:t>higher absolute value</a:t>
            </a:r>
            <a:r>
              <a:rPr lang="en-US" altLang="en-US" sz="1700" dirty="0">
                <a:solidFill>
                  <a:schemeClr val="tx1"/>
                </a:solidFill>
                <a:latin typeface="Arial" panose="020B0604020202020204" pitchFamily="34" charset="0"/>
              </a:rPr>
              <a:t> of β indicates a stronger predictor. </a:t>
            </a:r>
          </a:p>
          <a:p>
            <a:pPr marL="742950" lvl="1" indent="-285750" algn="l" rtl="0">
              <a:lnSpc>
                <a:spcPct val="90000"/>
              </a:lnSpc>
              <a:spcBef>
                <a:spcPts val="500"/>
              </a:spcBef>
              <a:spcAft>
                <a:spcPts val="0"/>
              </a:spcAft>
              <a:buClr>
                <a:schemeClr val="dk1"/>
              </a:buClr>
              <a:buSzPts val="2300"/>
              <a:buFont typeface="Arial" panose="020B0604020202020204" pitchFamily="34" charset="0"/>
              <a:buChar char="•"/>
            </a:pPr>
            <a:endParaRPr lang="en-US" altLang="en-US" sz="1700" dirty="0">
              <a:solidFill>
                <a:schemeClr val="tx1"/>
              </a:solidFill>
              <a:latin typeface="Arial" panose="020B0604020202020204" pitchFamily="34" charset="0"/>
            </a:endParaRPr>
          </a:p>
          <a:p>
            <a:pPr marL="742950" lvl="1" indent="-285750">
              <a:buSzPts val="2300"/>
              <a:buFont typeface="Arial" panose="020B0604020202020204" pitchFamily="34" charset="0"/>
              <a:buChar char="•"/>
            </a:pPr>
            <a:r>
              <a:rPr lang="en-US" sz="1700" b="1" dirty="0"/>
              <a:t>Key point: </a:t>
            </a:r>
            <a:r>
              <a:rPr lang="en-US" sz="1700" dirty="0"/>
              <a:t>β shows the relative importance of predictors but includes shared variance with other predictors.</a:t>
            </a:r>
            <a:endParaRPr lang="en-US" altLang="en-US" sz="1700" dirty="0">
              <a:solidFill>
                <a:schemeClr val="tx1"/>
              </a:solidFill>
              <a:latin typeface="Arial" panose="020B0604020202020204" pitchFamily="34" charset="0"/>
            </a:endParaRPr>
          </a:p>
          <a:p>
            <a:pPr marL="685800" lvl="1" indent="-228600" algn="l" rtl="0">
              <a:lnSpc>
                <a:spcPct val="90000"/>
              </a:lnSpc>
              <a:spcBef>
                <a:spcPts val="500"/>
              </a:spcBef>
              <a:spcAft>
                <a:spcPts val="0"/>
              </a:spcAft>
              <a:buClr>
                <a:schemeClr val="dk1"/>
              </a:buClr>
              <a:buSzPts val="2300"/>
              <a:buChar char="－"/>
            </a:pPr>
            <a:endParaRPr lang="en-IE" sz="2300" dirty="0">
              <a:solidFill>
                <a:schemeClr val="tx1"/>
              </a:solidFill>
            </a:endParaRPr>
          </a:p>
          <a:p>
            <a:pPr marL="685800" lvl="1" indent="-228600" algn="l" rtl="0">
              <a:lnSpc>
                <a:spcPct val="90000"/>
              </a:lnSpc>
              <a:spcBef>
                <a:spcPts val="500"/>
              </a:spcBef>
              <a:spcAft>
                <a:spcPts val="0"/>
              </a:spcAft>
              <a:buClr>
                <a:schemeClr val="dk1"/>
              </a:buClr>
              <a:buSzPts val="2300"/>
              <a:buChar char="－"/>
            </a:pPr>
            <a:endParaRPr lang="en-IE" sz="2300" dirty="0">
              <a:solidFill>
                <a:schemeClr val="tx1"/>
              </a:solidFill>
            </a:endParaRPr>
          </a:p>
          <a:p>
            <a:pPr marL="685800" lvl="1" indent="-228600" algn="l" rtl="0">
              <a:lnSpc>
                <a:spcPct val="90000"/>
              </a:lnSpc>
              <a:spcBef>
                <a:spcPts val="500"/>
              </a:spcBef>
              <a:spcAft>
                <a:spcPts val="0"/>
              </a:spcAft>
              <a:buClr>
                <a:schemeClr val="dk1"/>
              </a:buClr>
              <a:buSzPts val="2300"/>
              <a:buChar char="－"/>
            </a:pPr>
            <a:endParaRPr lang="en-IE" sz="2300" dirty="0">
              <a:solidFill>
                <a:schemeClr val="tx1"/>
              </a:solidFill>
            </a:endParaRPr>
          </a:p>
          <a:p>
            <a:pPr marL="685800" lvl="1" indent="-228600" algn="l" rtl="0">
              <a:lnSpc>
                <a:spcPct val="90000"/>
              </a:lnSpc>
              <a:spcBef>
                <a:spcPts val="500"/>
              </a:spcBef>
              <a:spcAft>
                <a:spcPts val="0"/>
              </a:spcAft>
              <a:buClr>
                <a:schemeClr val="dk1"/>
              </a:buClr>
              <a:buSzPts val="2300"/>
              <a:buChar char="－"/>
            </a:pPr>
            <a:endParaRPr dirty="0">
              <a:solidFill>
                <a:schemeClr val="tx1"/>
              </a:solidFill>
            </a:endParaRPr>
          </a:p>
          <a:p>
            <a:pPr marL="1143000" lvl="2" indent="-228600" algn="l" rtl="0">
              <a:lnSpc>
                <a:spcPct val="90000"/>
              </a:lnSpc>
              <a:spcBef>
                <a:spcPts val="500"/>
              </a:spcBef>
              <a:spcAft>
                <a:spcPts val="0"/>
              </a:spcAft>
              <a:buClr>
                <a:schemeClr val="dk1"/>
              </a:buClr>
              <a:buSzPts val="2100"/>
              <a:buChar char="－"/>
            </a:pPr>
            <a:r>
              <a:rPr lang="en-IE" sz="2100" dirty="0">
                <a:solidFill>
                  <a:schemeClr val="tx1"/>
                </a:solidFill>
              </a:rPr>
              <a:t> The </a:t>
            </a:r>
            <a:r>
              <a:rPr lang="en-IE" sz="2100" b="1" dirty="0">
                <a:solidFill>
                  <a:schemeClr val="tx1"/>
                </a:solidFill>
              </a:rPr>
              <a:t>bigger the standardised coefficient </a:t>
            </a:r>
            <a:r>
              <a:rPr lang="en-IE" sz="2100" dirty="0">
                <a:solidFill>
                  <a:schemeClr val="tx1"/>
                </a:solidFill>
              </a:rPr>
              <a:t>for a predictor, </a:t>
            </a:r>
            <a:r>
              <a:rPr lang="en-IE" sz="2100" b="1" dirty="0">
                <a:solidFill>
                  <a:schemeClr val="tx1"/>
                </a:solidFill>
              </a:rPr>
              <a:t>the greater percentage variance</a:t>
            </a:r>
            <a:r>
              <a:rPr lang="en-IE" sz="2100" dirty="0">
                <a:solidFill>
                  <a:schemeClr val="tx1"/>
                </a:solidFill>
              </a:rPr>
              <a:t> explained that the predictor contributes to the model.</a:t>
            </a:r>
            <a:endParaRPr dirty="0">
              <a:solidFill>
                <a:schemeClr val="tx1"/>
              </a:solidFill>
            </a:endParaRPr>
          </a:p>
        </p:txBody>
      </p:sp>
      <p:pic>
        <p:nvPicPr>
          <p:cNvPr id="3" name="Picture 2">
            <a:extLst>
              <a:ext uri="{FF2B5EF4-FFF2-40B4-BE49-F238E27FC236}">
                <a16:creationId xmlns:a16="http://schemas.microsoft.com/office/drawing/2014/main" id="{E2C4A4FF-7EA6-F960-FF5A-8ADBAB8974AC}"/>
              </a:ext>
            </a:extLst>
          </p:cNvPr>
          <p:cNvPicPr>
            <a:picLocks noChangeAspect="1"/>
          </p:cNvPicPr>
          <p:nvPr/>
        </p:nvPicPr>
        <p:blipFill>
          <a:blip r:embed="rId3"/>
          <a:stretch>
            <a:fillRect/>
          </a:stretch>
        </p:blipFill>
        <p:spPr>
          <a:xfrm>
            <a:off x="93198" y="2075784"/>
            <a:ext cx="11058525" cy="1971675"/>
          </a:xfrm>
          <a:prstGeom prst="rect">
            <a:avLst/>
          </a:prstGeom>
        </p:spPr>
      </p:pic>
      <p:sp>
        <p:nvSpPr>
          <p:cNvPr id="5" name="Rectangle 4">
            <a:extLst>
              <a:ext uri="{FF2B5EF4-FFF2-40B4-BE49-F238E27FC236}">
                <a16:creationId xmlns:a16="http://schemas.microsoft.com/office/drawing/2014/main" id="{49E6B8E1-6639-A1B6-68BC-87F1CFA659C8}"/>
              </a:ext>
            </a:extLst>
          </p:cNvPr>
          <p:cNvSpPr/>
          <p:nvPr/>
        </p:nvSpPr>
        <p:spPr>
          <a:xfrm>
            <a:off x="3815642" y="2361158"/>
            <a:ext cx="925690" cy="1504420"/>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CCF06A23-A7E7-8F5D-036B-7096A6B6B12E}"/>
              </a:ext>
            </a:extLst>
          </p:cNvPr>
          <p:cNvGrpSpPr/>
          <p:nvPr/>
        </p:nvGrpSpPr>
        <p:grpSpPr>
          <a:xfrm>
            <a:off x="329599" y="1323590"/>
            <a:ext cx="10311878" cy="660480"/>
            <a:chOff x="0" y="2900568"/>
            <a:chExt cx="10311878" cy="660480"/>
          </a:xfrm>
        </p:grpSpPr>
        <p:sp>
          <p:nvSpPr>
            <p:cNvPr id="4" name="Rectangle: Rounded Corners 3">
              <a:extLst>
                <a:ext uri="{FF2B5EF4-FFF2-40B4-BE49-F238E27FC236}">
                  <a16:creationId xmlns:a16="http://schemas.microsoft.com/office/drawing/2014/main" id="{A779F0EA-38C2-411B-ADB3-3F7EBB7D7974}"/>
                </a:ext>
              </a:extLst>
            </p:cNvPr>
            <p:cNvSpPr/>
            <p:nvPr/>
          </p:nvSpPr>
          <p:spPr>
            <a:xfrm>
              <a:off x="0" y="2900568"/>
              <a:ext cx="10311878" cy="660480"/>
            </a:xfrm>
            <a:prstGeom prst="roundRect">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a:lstStyle/>
            <a:p>
              <a:endParaRPr lang="en-IE"/>
            </a:p>
          </p:txBody>
        </p:sp>
        <p:sp>
          <p:nvSpPr>
            <p:cNvPr id="6" name="Rectangle: Rounded Corners 4">
              <a:extLst>
                <a:ext uri="{FF2B5EF4-FFF2-40B4-BE49-F238E27FC236}">
                  <a16:creationId xmlns:a16="http://schemas.microsoft.com/office/drawing/2014/main" id="{48B01864-0384-CE85-6B75-D0B30948A18E}"/>
                </a:ext>
              </a:extLst>
            </p:cNvPr>
            <p:cNvSpPr txBox="1"/>
            <p:nvPr/>
          </p:nvSpPr>
          <p:spPr>
            <a:xfrm>
              <a:off x="32242" y="2932810"/>
              <a:ext cx="10247394" cy="595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4. What is the size and direction of the relationship between the Predictor and Outcome? </a:t>
              </a:r>
              <a:endParaRPr lang="en-IE" sz="20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xEl>
                                              <p:pRg st="2" end="2"/>
                                            </p:txEl>
                                          </p:spTgt>
                                        </p:tgtEl>
                                        <p:attrNameLst>
                                          <p:attrName>style.visibility</p:attrName>
                                        </p:attrNameLst>
                                      </p:cBhvr>
                                      <p:to>
                                        <p:strVal val="visible"/>
                                      </p:to>
                                    </p:set>
                                    <p:animEffect transition="in" filter="fade">
                                      <p:cBhvr>
                                        <p:cTn id="7" dur="500"/>
                                        <p:tgtEl>
                                          <p:spTgt spid="2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xEl>
                                              <p:pRg st="4" end="4"/>
                                            </p:txEl>
                                          </p:spTgt>
                                        </p:tgtEl>
                                        <p:attrNameLst>
                                          <p:attrName>style.visibility</p:attrName>
                                        </p:attrNameLst>
                                      </p:cBhvr>
                                      <p:to>
                                        <p:strVal val="visible"/>
                                      </p:to>
                                    </p:set>
                                    <p:animEffect transition="in" filter="fade">
                                      <p:cBhvr>
                                        <p:cTn id="12" dur="500"/>
                                        <p:tgtEl>
                                          <p:spTgt spid="23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xEl>
                                              <p:pRg st="6" end="6"/>
                                            </p:txEl>
                                          </p:spTgt>
                                        </p:tgtEl>
                                        <p:attrNameLst>
                                          <p:attrName>style.visibility</p:attrName>
                                        </p:attrNameLst>
                                      </p:cBhvr>
                                      <p:to>
                                        <p:strVal val="visible"/>
                                      </p:to>
                                    </p:set>
                                    <p:animEffect transition="in" filter="fade">
                                      <p:cBhvr>
                                        <p:cTn id="17" dur="500"/>
                                        <p:tgtEl>
                                          <p:spTgt spid="23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xEl>
                                              <p:pRg st="8" end="8"/>
                                            </p:txEl>
                                          </p:spTgt>
                                        </p:tgtEl>
                                        <p:attrNameLst>
                                          <p:attrName>style.visibility</p:attrName>
                                        </p:attrNameLst>
                                      </p:cBhvr>
                                      <p:to>
                                        <p:strVal val="visible"/>
                                      </p:to>
                                    </p:set>
                                    <p:animEffect transition="in" filter="fade">
                                      <p:cBhvr>
                                        <p:cTn id="22" dur="500"/>
                                        <p:tgtEl>
                                          <p:spTgt spid="23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3">
                                            <p:txEl>
                                              <p:pRg st="10" end="10"/>
                                            </p:txEl>
                                          </p:spTgt>
                                        </p:tgtEl>
                                        <p:attrNameLst>
                                          <p:attrName>style.visibility</p:attrName>
                                        </p:attrNameLst>
                                      </p:cBhvr>
                                      <p:to>
                                        <p:strVal val="visible"/>
                                      </p:to>
                                    </p:set>
                                    <p:animEffect transition="in" filter="fade">
                                      <p:cBhvr>
                                        <p:cTn id="27" dur="500"/>
                                        <p:tgtEl>
                                          <p:spTgt spid="23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3">
                                            <p:txEl>
                                              <p:pRg st="15" end="15"/>
                                            </p:txEl>
                                          </p:spTgt>
                                        </p:tgtEl>
                                        <p:attrNameLst>
                                          <p:attrName>style.visibility</p:attrName>
                                        </p:attrNameLst>
                                      </p:cBhvr>
                                      <p:to>
                                        <p:strVal val="visible"/>
                                      </p:to>
                                    </p:set>
                                    <p:animEffect transition="in" filter="fade">
                                      <p:cBhvr>
                                        <p:cTn id="32" dur="500"/>
                                        <p:tgtEl>
                                          <p:spTgt spid="23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1A151791-996B-2975-563A-8720536E74AA}"/>
            </a:ext>
          </a:extLst>
        </p:cNvPr>
        <p:cNvGrpSpPr/>
        <p:nvPr/>
      </p:nvGrpSpPr>
      <p:grpSpPr>
        <a:xfrm>
          <a:off x="0" y="0"/>
          <a:ext cx="0" cy="0"/>
          <a:chOff x="0" y="0"/>
          <a:chExt cx="0" cy="0"/>
        </a:xfrm>
      </p:grpSpPr>
      <p:sp>
        <p:nvSpPr>
          <p:cNvPr id="232" name="Google Shape;232;p20">
            <a:extLst>
              <a:ext uri="{FF2B5EF4-FFF2-40B4-BE49-F238E27FC236}">
                <a16:creationId xmlns:a16="http://schemas.microsoft.com/office/drawing/2014/main" id="{3693EBA1-1EB3-636D-444D-DBEAAE3A5B52}"/>
              </a:ext>
            </a:extLst>
          </p:cNvPr>
          <p:cNvSpPr txBox="1">
            <a:spLocks noGrp="1"/>
          </p:cNvSpPr>
          <p:nvPr>
            <p:ph type="title"/>
          </p:nvPr>
        </p:nvSpPr>
        <p:spPr>
          <a:xfrm>
            <a:off x="329599" y="203200"/>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Multiple Regression Output (4)</a:t>
            </a:r>
            <a:endParaRPr dirty="0"/>
          </a:p>
        </p:txBody>
      </p:sp>
      <p:sp>
        <p:nvSpPr>
          <p:cNvPr id="233" name="Google Shape;233;p20">
            <a:extLst>
              <a:ext uri="{FF2B5EF4-FFF2-40B4-BE49-F238E27FC236}">
                <a16:creationId xmlns:a16="http://schemas.microsoft.com/office/drawing/2014/main" id="{566121FD-1F95-C697-D0D6-021DAD0270C2}"/>
              </a:ext>
            </a:extLst>
          </p:cNvPr>
          <p:cNvSpPr txBox="1">
            <a:spLocks noGrp="1"/>
          </p:cNvSpPr>
          <p:nvPr>
            <p:ph type="body" idx="1"/>
          </p:nvPr>
        </p:nvSpPr>
        <p:spPr>
          <a:xfrm>
            <a:off x="329599" y="3429000"/>
            <a:ext cx="11058524" cy="51138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en-IE" sz="2400" b="1" dirty="0">
              <a:solidFill>
                <a:srgbClr val="7030A0"/>
              </a:solidFill>
            </a:endParaRPr>
          </a:p>
          <a:p>
            <a:pPr marL="0" lvl="0" indent="0" algn="l" rtl="0">
              <a:lnSpc>
                <a:spcPct val="90000"/>
              </a:lnSpc>
              <a:spcBef>
                <a:spcPts val="0"/>
              </a:spcBef>
              <a:spcAft>
                <a:spcPts val="0"/>
              </a:spcAft>
              <a:buClr>
                <a:schemeClr val="dk1"/>
              </a:buClr>
              <a:buSzPts val="2800"/>
              <a:buNone/>
            </a:pPr>
            <a:endParaRPr lang="en-IE" sz="2400" b="1" dirty="0">
              <a:solidFill>
                <a:srgbClr val="7030A0"/>
              </a:solidFill>
            </a:endParaRPr>
          </a:p>
          <a:p>
            <a:pPr marL="0" lvl="0" indent="0" algn="l" rtl="0">
              <a:lnSpc>
                <a:spcPct val="90000"/>
              </a:lnSpc>
              <a:spcBef>
                <a:spcPts val="0"/>
              </a:spcBef>
              <a:spcAft>
                <a:spcPts val="0"/>
              </a:spcAft>
              <a:buClr>
                <a:schemeClr val="dk1"/>
              </a:buClr>
              <a:buSzPts val="2800"/>
              <a:buNone/>
            </a:pPr>
            <a:endParaRPr sz="1900" dirty="0">
              <a:solidFill>
                <a:schemeClr val="tx1"/>
              </a:solidFill>
            </a:endParaRPr>
          </a:p>
          <a:p>
            <a:pPr marL="0" lvl="0" indent="0">
              <a:lnSpc>
                <a:spcPct val="100000"/>
              </a:lnSpc>
              <a:spcBef>
                <a:spcPts val="0"/>
              </a:spcBef>
              <a:buClr>
                <a:srgbClr val="000000"/>
              </a:buClr>
              <a:buSzTx/>
              <a:buNone/>
            </a:pPr>
            <a:r>
              <a:rPr lang="en-GB" sz="1400" b="1" dirty="0">
                <a:solidFill>
                  <a:srgbClr val="000000"/>
                </a:solidFill>
              </a:rPr>
              <a:t>Standardised Beta </a:t>
            </a:r>
            <a:r>
              <a:rPr lang="en-IE" sz="1400" b="1" dirty="0">
                <a:solidFill>
                  <a:srgbClr val="000000"/>
                </a:solidFill>
              </a:rPr>
              <a:t>(</a:t>
            </a:r>
            <a:r>
              <a:rPr lang="el-GR" sz="1400" b="1" dirty="0">
                <a:solidFill>
                  <a:srgbClr val="000000"/>
                </a:solidFill>
              </a:rPr>
              <a:t>β)</a:t>
            </a:r>
            <a:r>
              <a:rPr lang="en-GB" sz="1400" b="1" dirty="0">
                <a:solidFill>
                  <a:srgbClr val="000000"/>
                </a:solidFill>
              </a:rPr>
              <a:t> </a:t>
            </a:r>
            <a:r>
              <a:rPr lang="en-GB" sz="1400" dirty="0">
                <a:solidFill>
                  <a:srgbClr val="000000"/>
                </a:solidFill>
              </a:rPr>
              <a:t>here is .254, indicating that with 1SD increase in the predictor (perceived norms for cycling) there is a .254 SD increase in behavioural intentions to cycle</a:t>
            </a:r>
          </a:p>
          <a:p>
            <a:pPr marL="0" lvl="0" indent="0">
              <a:lnSpc>
                <a:spcPct val="100000"/>
              </a:lnSpc>
              <a:spcBef>
                <a:spcPts val="0"/>
              </a:spcBef>
              <a:buClr>
                <a:srgbClr val="000000"/>
              </a:buClr>
              <a:buSzTx/>
              <a:buNone/>
            </a:pPr>
            <a:endParaRPr lang="en-GB" sz="1400" dirty="0">
              <a:solidFill>
                <a:srgbClr val="000000"/>
              </a:solidFill>
            </a:endParaRPr>
          </a:p>
          <a:p>
            <a:pPr marL="0" lvl="0" indent="0">
              <a:lnSpc>
                <a:spcPct val="100000"/>
              </a:lnSpc>
              <a:spcBef>
                <a:spcPts val="0"/>
              </a:spcBef>
              <a:buClr>
                <a:srgbClr val="000000"/>
              </a:buClr>
              <a:buSzTx/>
              <a:buNone/>
            </a:pPr>
            <a:r>
              <a:rPr lang="en-GB" sz="1400" dirty="0">
                <a:solidFill>
                  <a:srgbClr val="000000"/>
                </a:solidFill>
              </a:rPr>
              <a:t> A larger </a:t>
            </a:r>
            <a:r>
              <a:rPr lang="en-IE" sz="1400" b="1" dirty="0">
                <a:solidFill>
                  <a:srgbClr val="000000"/>
                </a:solidFill>
              </a:rPr>
              <a:t>(</a:t>
            </a:r>
            <a:r>
              <a:rPr lang="el-GR" sz="1400" b="1" dirty="0">
                <a:solidFill>
                  <a:srgbClr val="000000"/>
                </a:solidFill>
              </a:rPr>
              <a:t>β</a:t>
            </a:r>
            <a:r>
              <a:rPr lang="el-GR" sz="1400" dirty="0">
                <a:solidFill>
                  <a:srgbClr val="000000"/>
                </a:solidFill>
              </a:rPr>
              <a:t>)</a:t>
            </a:r>
            <a:r>
              <a:rPr lang="en-GB" sz="1400" dirty="0">
                <a:solidFill>
                  <a:srgbClr val="000000"/>
                </a:solidFill>
              </a:rPr>
              <a:t> indicates a stronger relationship with the outcome</a:t>
            </a:r>
          </a:p>
          <a:p>
            <a:pPr marL="0" lvl="0" indent="0">
              <a:lnSpc>
                <a:spcPct val="100000"/>
              </a:lnSpc>
              <a:spcBef>
                <a:spcPts val="0"/>
              </a:spcBef>
              <a:buClr>
                <a:srgbClr val="000000"/>
              </a:buClr>
              <a:buSzTx/>
              <a:buNone/>
            </a:pPr>
            <a:endParaRPr lang="en-GB" sz="1400" dirty="0">
              <a:solidFill>
                <a:srgbClr val="000000"/>
              </a:solidFill>
            </a:endParaRPr>
          </a:p>
          <a:p>
            <a:pPr marL="0" lvl="0" indent="0">
              <a:lnSpc>
                <a:spcPct val="100000"/>
              </a:lnSpc>
              <a:spcBef>
                <a:spcPts val="0"/>
              </a:spcBef>
              <a:buClr>
                <a:srgbClr val="000000"/>
              </a:buClr>
              <a:buSzTx/>
              <a:buNone/>
            </a:pPr>
            <a:r>
              <a:rPr lang="en-GB" sz="1400" dirty="0">
                <a:solidFill>
                  <a:srgbClr val="000000"/>
                </a:solidFill>
              </a:rPr>
              <a:t>Sign -/+ indicates whether the relationship is positive or negative. </a:t>
            </a:r>
          </a:p>
          <a:p>
            <a:pPr marL="0" lvl="0" indent="0">
              <a:lnSpc>
                <a:spcPct val="100000"/>
              </a:lnSpc>
              <a:spcBef>
                <a:spcPts val="0"/>
              </a:spcBef>
              <a:buClr>
                <a:srgbClr val="000000"/>
              </a:buClr>
              <a:buSzTx/>
              <a:buNone/>
            </a:pPr>
            <a:endParaRPr lang="en-GB" sz="1400" dirty="0">
              <a:solidFill>
                <a:srgbClr val="000000"/>
              </a:solidFill>
            </a:endParaRPr>
          </a:p>
          <a:p>
            <a:pPr marL="0" lvl="0" indent="0">
              <a:lnSpc>
                <a:spcPct val="100000"/>
              </a:lnSpc>
              <a:spcBef>
                <a:spcPts val="0"/>
              </a:spcBef>
              <a:buClr>
                <a:srgbClr val="000000"/>
              </a:buClr>
              <a:buSzTx/>
              <a:buNone/>
            </a:pPr>
            <a:r>
              <a:rPr lang="en-GB" sz="1400" dirty="0">
                <a:solidFill>
                  <a:srgbClr val="70AD47"/>
                </a:solidFill>
              </a:rPr>
              <a:t>Standardised beta coefficient basically the slope but converted into a z score of types where we can compare different IVs measured on different scales</a:t>
            </a:r>
            <a:endParaRPr lang="en-IE" sz="1400" dirty="0">
              <a:solidFill>
                <a:srgbClr val="70AD47"/>
              </a:solidFill>
            </a:endParaRPr>
          </a:p>
        </p:txBody>
      </p:sp>
      <p:pic>
        <p:nvPicPr>
          <p:cNvPr id="3" name="Picture 2">
            <a:extLst>
              <a:ext uri="{FF2B5EF4-FFF2-40B4-BE49-F238E27FC236}">
                <a16:creationId xmlns:a16="http://schemas.microsoft.com/office/drawing/2014/main" id="{1C581D33-C0ED-70C8-9401-3DEE05F0CD34}"/>
              </a:ext>
            </a:extLst>
          </p:cNvPr>
          <p:cNvPicPr>
            <a:picLocks noChangeAspect="1"/>
          </p:cNvPicPr>
          <p:nvPr/>
        </p:nvPicPr>
        <p:blipFill>
          <a:blip r:embed="rId3"/>
          <a:stretch>
            <a:fillRect/>
          </a:stretch>
        </p:blipFill>
        <p:spPr>
          <a:xfrm>
            <a:off x="93198" y="2075784"/>
            <a:ext cx="11058525" cy="1971675"/>
          </a:xfrm>
          <a:prstGeom prst="rect">
            <a:avLst/>
          </a:prstGeom>
        </p:spPr>
      </p:pic>
      <p:sp>
        <p:nvSpPr>
          <p:cNvPr id="5" name="Rectangle 4">
            <a:extLst>
              <a:ext uri="{FF2B5EF4-FFF2-40B4-BE49-F238E27FC236}">
                <a16:creationId xmlns:a16="http://schemas.microsoft.com/office/drawing/2014/main" id="{BFE59CA1-997F-43F6-E457-911919A25A5E}"/>
              </a:ext>
            </a:extLst>
          </p:cNvPr>
          <p:cNvSpPr/>
          <p:nvPr/>
        </p:nvSpPr>
        <p:spPr>
          <a:xfrm>
            <a:off x="3815642" y="2361158"/>
            <a:ext cx="925690" cy="1504420"/>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8ABE72E8-2BE2-2864-0DAD-50001BC7BFDE}"/>
              </a:ext>
            </a:extLst>
          </p:cNvPr>
          <p:cNvGrpSpPr/>
          <p:nvPr/>
        </p:nvGrpSpPr>
        <p:grpSpPr>
          <a:xfrm>
            <a:off x="329599" y="1323590"/>
            <a:ext cx="10311878" cy="660480"/>
            <a:chOff x="0" y="2900568"/>
            <a:chExt cx="10311878" cy="660480"/>
          </a:xfrm>
        </p:grpSpPr>
        <p:sp>
          <p:nvSpPr>
            <p:cNvPr id="4" name="Rectangle: Rounded Corners 3">
              <a:extLst>
                <a:ext uri="{FF2B5EF4-FFF2-40B4-BE49-F238E27FC236}">
                  <a16:creationId xmlns:a16="http://schemas.microsoft.com/office/drawing/2014/main" id="{F897A891-C7E0-AED0-7946-9EB22F97555A}"/>
                </a:ext>
              </a:extLst>
            </p:cNvPr>
            <p:cNvSpPr/>
            <p:nvPr/>
          </p:nvSpPr>
          <p:spPr>
            <a:xfrm>
              <a:off x="0" y="2900568"/>
              <a:ext cx="10311878" cy="660480"/>
            </a:xfrm>
            <a:prstGeom prst="roundRect">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a:lstStyle/>
            <a:p>
              <a:endParaRPr lang="en-IE"/>
            </a:p>
          </p:txBody>
        </p:sp>
        <p:sp>
          <p:nvSpPr>
            <p:cNvPr id="6" name="Rectangle: Rounded Corners 4">
              <a:extLst>
                <a:ext uri="{FF2B5EF4-FFF2-40B4-BE49-F238E27FC236}">
                  <a16:creationId xmlns:a16="http://schemas.microsoft.com/office/drawing/2014/main" id="{F115EF72-A66F-B86E-B9F2-8210073D44F6}"/>
                </a:ext>
              </a:extLst>
            </p:cNvPr>
            <p:cNvSpPr txBox="1"/>
            <p:nvPr/>
          </p:nvSpPr>
          <p:spPr>
            <a:xfrm>
              <a:off x="32242" y="2932810"/>
              <a:ext cx="10247394" cy="595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4. What is the size and direction of the relationship between the Predictor and Outcome? </a:t>
              </a:r>
              <a:endParaRPr lang="en-IE" sz="2000" kern="1200" dirty="0"/>
            </a:p>
          </p:txBody>
        </p:sp>
      </p:grpSp>
    </p:spTree>
    <p:extLst>
      <p:ext uri="{BB962C8B-B14F-4D97-AF65-F5344CB8AC3E}">
        <p14:creationId xmlns:p14="http://schemas.microsoft.com/office/powerpoint/2010/main" val="216303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xEl>
                                              <p:pRg st="3" end="3"/>
                                            </p:txEl>
                                          </p:spTgt>
                                        </p:tgtEl>
                                        <p:attrNameLst>
                                          <p:attrName>style.visibility</p:attrName>
                                        </p:attrNameLst>
                                      </p:cBhvr>
                                      <p:to>
                                        <p:strVal val="visible"/>
                                      </p:to>
                                    </p:set>
                                    <p:animEffect transition="in" filter="fade">
                                      <p:cBhvr>
                                        <p:cTn id="7" dur="500"/>
                                        <p:tgtEl>
                                          <p:spTgt spid="23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xEl>
                                              <p:pRg st="5" end="5"/>
                                            </p:txEl>
                                          </p:spTgt>
                                        </p:tgtEl>
                                        <p:attrNameLst>
                                          <p:attrName>style.visibility</p:attrName>
                                        </p:attrNameLst>
                                      </p:cBhvr>
                                      <p:to>
                                        <p:strVal val="visible"/>
                                      </p:to>
                                    </p:set>
                                    <p:animEffect transition="in" filter="fade">
                                      <p:cBhvr>
                                        <p:cTn id="12" dur="500"/>
                                        <p:tgtEl>
                                          <p:spTgt spid="23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xEl>
                                              <p:pRg st="7" end="7"/>
                                            </p:txEl>
                                          </p:spTgt>
                                        </p:tgtEl>
                                        <p:attrNameLst>
                                          <p:attrName>style.visibility</p:attrName>
                                        </p:attrNameLst>
                                      </p:cBhvr>
                                      <p:to>
                                        <p:strVal val="visible"/>
                                      </p:to>
                                    </p:set>
                                    <p:animEffect transition="in" filter="fade">
                                      <p:cBhvr>
                                        <p:cTn id="17" dur="500"/>
                                        <p:tgtEl>
                                          <p:spTgt spid="23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xEl>
                                              <p:pRg st="9" end="9"/>
                                            </p:txEl>
                                          </p:spTgt>
                                        </p:tgtEl>
                                        <p:attrNameLst>
                                          <p:attrName>style.visibility</p:attrName>
                                        </p:attrNameLst>
                                      </p:cBhvr>
                                      <p:to>
                                        <p:strVal val="visible"/>
                                      </p:to>
                                    </p:set>
                                    <p:animEffect transition="in" filter="fade">
                                      <p:cBhvr>
                                        <p:cTn id="22" dur="500"/>
                                        <p:tgtEl>
                                          <p:spTgt spid="2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43B3C929-C383-23F5-E5B4-0582FB2BE849}"/>
            </a:ext>
          </a:extLst>
        </p:cNvPr>
        <p:cNvGrpSpPr/>
        <p:nvPr/>
      </p:nvGrpSpPr>
      <p:grpSpPr>
        <a:xfrm>
          <a:off x="0" y="0"/>
          <a:ext cx="0" cy="0"/>
          <a:chOff x="0" y="0"/>
          <a:chExt cx="0" cy="0"/>
        </a:xfrm>
      </p:grpSpPr>
      <p:sp>
        <p:nvSpPr>
          <p:cNvPr id="232" name="Google Shape;232;p20">
            <a:extLst>
              <a:ext uri="{FF2B5EF4-FFF2-40B4-BE49-F238E27FC236}">
                <a16:creationId xmlns:a16="http://schemas.microsoft.com/office/drawing/2014/main" id="{B036B02B-E9EA-3C06-2706-5AA34F0A09FF}"/>
              </a:ext>
            </a:extLst>
          </p:cNvPr>
          <p:cNvSpPr txBox="1">
            <a:spLocks noGrp="1"/>
          </p:cNvSpPr>
          <p:nvPr>
            <p:ph type="title"/>
          </p:nvPr>
        </p:nvSpPr>
        <p:spPr>
          <a:xfrm>
            <a:off x="329599" y="203200"/>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Evaluating the Regression Output (4)</a:t>
            </a:r>
            <a:endParaRPr dirty="0"/>
          </a:p>
        </p:txBody>
      </p:sp>
      <p:sp>
        <p:nvSpPr>
          <p:cNvPr id="233" name="Google Shape;233;p20">
            <a:extLst>
              <a:ext uri="{FF2B5EF4-FFF2-40B4-BE49-F238E27FC236}">
                <a16:creationId xmlns:a16="http://schemas.microsoft.com/office/drawing/2014/main" id="{45AEFB57-6F22-F326-F3B7-FA6999153D97}"/>
              </a:ext>
            </a:extLst>
          </p:cNvPr>
          <p:cNvSpPr txBox="1">
            <a:spLocks noGrp="1"/>
          </p:cNvSpPr>
          <p:nvPr>
            <p:ph type="body" idx="1"/>
          </p:nvPr>
        </p:nvSpPr>
        <p:spPr>
          <a:xfrm>
            <a:off x="361841" y="1833685"/>
            <a:ext cx="10365238" cy="45152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en-US" sz="2400" dirty="0">
              <a:solidFill>
                <a:schemeClr val="tx1"/>
              </a:solidFill>
            </a:endParaRPr>
          </a:p>
          <a:p>
            <a:pPr marL="0" lvl="0" indent="0" algn="l" rtl="0">
              <a:lnSpc>
                <a:spcPct val="90000"/>
              </a:lnSpc>
              <a:spcBef>
                <a:spcPts val="0"/>
              </a:spcBef>
              <a:spcAft>
                <a:spcPts val="0"/>
              </a:spcAft>
              <a:buClr>
                <a:schemeClr val="dk1"/>
              </a:buClr>
              <a:buSzPts val="2800"/>
              <a:buNone/>
            </a:pPr>
            <a:r>
              <a:rPr lang="en-US" sz="2000" dirty="0">
                <a:solidFill>
                  <a:schemeClr val="tx1"/>
                </a:solidFill>
              </a:rPr>
              <a:t>Looking at the coefficients table, which of the variables (IVs) predicted the greatest variance in behavioural intentions (DV)? </a:t>
            </a:r>
          </a:p>
          <a:p>
            <a:pPr marL="0" lvl="0" indent="0" algn="l" rtl="0">
              <a:lnSpc>
                <a:spcPct val="90000"/>
              </a:lnSpc>
              <a:spcBef>
                <a:spcPts val="0"/>
              </a:spcBef>
              <a:spcAft>
                <a:spcPts val="0"/>
              </a:spcAft>
              <a:buClr>
                <a:schemeClr val="dk1"/>
              </a:buClr>
              <a:buSzPts val="2800"/>
              <a:buNone/>
            </a:pPr>
            <a:endParaRPr lang="en-US" sz="2400" dirty="0">
              <a:solidFill>
                <a:schemeClr val="tx1"/>
              </a:solidFill>
            </a:endParaRPr>
          </a:p>
          <a:p>
            <a:pPr marL="0" lvl="0" indent="0" algn="l" rtl="0">
              <a:lnSpc>
                <a:spcPct val="90000"/>
              </a:lnSpc>
              <a:spcBef>
                <a:spcPts val="0"/>
              </a:spcBef>
              <a:spcAft>
                <a:spcPts val="0"/>
              </a:spcAft>
              <a:buClr>
                <a:schemeClr val="dk1"/>
              </a:buClr>
              <a:buSzPts val="2800"/>
              <a:buNone/>
            </a:pPr>
            <a:endParaRPr dirty="0">
              <a:solidFill>
                <a:schemeClr val="tx1"/>
              </a:solidFill>
            </a:endParaRPr>
          </a:p>
        </p:txBody>
      </p:sp>
      <p:pic>
        <p:nvPicPr>
          <p:cNvPr id="3" name="Picture 2">
            <a:extLst>
              <a:ext uri="{FF2B5EF4-FFF2-40B4-BE49-F238E27FC236}">
                <a16:creationId xmlns:a16="http://schemas.microsoft.com/office/drawing/2014/main" id="{6B076779-F9AA-B0C5-06C9-6589302EB072}"/>
              </a:ext>
            </a:extLst>
          </p:cNvPr>
          <p:cNvPicPr>
            <a:picLocks noChangeAspect="1"/>
          </p:cNvPicPr>
          <p:nvPr/>
        </p:nvPicPr>
        <p:blipFill>
          <a:blip r:embed="rId3"/>
          <a:stretch>
            <a:fillRect/>
          </a:stretch>
        </p:blipFill>
        <p:spPr>
          <a:xfrm>
            <a:off x="93197" y="4377223"/>
            <a:ext cx="11058525" cy="1971675"/>
          </a:xfrm>
          <a:prstGeom prst="rect">
            <a:avLst/>
          </a:prstGeom>
        </p:spPr>
      </p:pic>
      <p:sp>
        <p:nvSpPr>
          <p:cNvPr id="2" name="TextBox 1">
            <a:extLst>
              <a:ext uri="{FF2B5EF4-FFF2-40B4-BE49-F238E27FC236}">
                <a16:creationId xmlns:a16="http://schemas.microsoft.com/office/drawing/2014/main" id="{CBBD9588-2A49-F8AA-3902-0E2C80DC8568}"/>
              </a:ext>
            </a:extLst>
          </p:cNvPr>
          <p:cNvSpPr txBox="1"/>
          <p:nvPr/>
        </p:nvSpPr>
        <p:spPr>
          <a:xfrm>
            <a:off x="361841" y="3019232"/>
            <a:ext cx="974231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Perceived behavioural control was the strongest predictor (i.e., explained the most variance) in behavioural intentions </a:t>
            </a:r>
            <a:r>
              <a:rPr kumimoji="0" lang="en-US" b="1" i="1" u="none" strike="noStrike" kern="1200" cap="none" spc="0" normalizeH="0" baseline="0" noProof="0" dirty="0">
                <a:ln>
                  <a:noFill/>
                </a:ln>
                <a:solidFill>
                  <a:srgbClr val="000000"/>
                </a:solidFill>
                <a:effectLst/>
                <a:uLnTx/>
                <a:uFillTx/>
                <a:latin typeface="Arial"/>
                <a:ea typeface="+mn-ea"/>
                <a:cs typeface="+mn-cs"/>
              </a:rPr>
              <a:t>b</a:t>
            </a:r>
            <a:r>
              <a:rPr kumimoji="0" lang="en-US" b="1" i="0" u="none" strike="noStrike" kern="1200" cap="none" spc="0" normalizeH="0" baseline="0" noProof="0" dirty="0">
                <a:ln>
                  <a:noFill/>
                </a:ln>
                <a:solidFill>
                  <a:srgbClr val="000000"/>
                </a:solidFill>
                <a:effectLst/>
                <a:uLnTx/>
                <a:uFillTx/>
                <a:latin typeface="Arial"/>
                <a:ea typeface="+mn-ea"/>
                <a:cs typeface="+mn-cs"/>
              </a:rPr>
              <a:t>=.575, </a:t>
            </a:r>
            <a:r>
              <a:rPr kumimoji="0" lang="en-US" b="1" i="1" u="none" strike="noStrike" kern="1200" cap="none" spc="0" normalizeH="0" baseline="0" noProof="0" dirty="0">
                <a:ln>
                  <a:noFill/>
                </a:ln>
                <a:solidFill>
                  <a:srgbClr val="000000"/>
                </a:solidFill>
                <a:effectLst/>
                <a:uLnTx/>
                <a:uFillTx/>
                <a:latin typeface="Arial"/>
                <a:ea typeface="+mn-ea"/>
                <a:cs typeface="+mn-cs"/>
              </a:rPr>
              <a:t>p</a:t>
            </a:r>
            <a:r>
              <a:rPr kumimoji="0" lang="en-US" b="1" i="0" u="none" strike="noStrike" kern="1200" cap="none" spc="0" normalizeH="0" baseline="0" noProof="0" dirty="0">
                <a:ln>
                  <a:noFill/>
                </a:ln>
                <a:solidFill>
                  <a:srgbClr val="000000"/>
                </a:solidFill>
                <a:effectLst/>
                <a:uLnTx/>
                <a:uFillTx/>
                <a:latin typeface="Arial"/>
                <a:ea typeface="+mn-ea"/>
                <a:cs typeface="+mn-cs"/>
              </a:rPr>
              <a:t>&lt;.001, followed by perceived norms </a:t>
            </a:r>
            <a:r>
              <a:rPr kumimoji="0" lang="en-US" b="1" i="1" u="none" strike="noStrike" kern="1200" cap="none" spc="0" normalizeH="0" baseline="0" noProof="0" dirty="0">
                <a:ln>
                  <a:noFill/>
                </a:ln>
                <a:solidFill>
                  <a:srgbClr val="000000"/>
                </a:solidFill>
                <a:effectLst/>
                <a:uLnTx/>
                <a:uFillTx/>
                <a:latin typeface="Arial"/>
                <a:ea typeface="+mn-ea"/>
                <a:cs typeface="+mn-cs"/>
              </a:rPr>
              <a:t>b</a:t>
            </a:r>
            <a:r>
              <a:rPr kumimoji="0" lang="en-US" b="1" i="0" u="none" strike="noStrike" kern="1200" cap="none" spc="0" normalizeH="0" baseline="0" noProof="0" dirty="0">
                <a:ln>
                  <a:noFill/>
                </a:ln>
                <a:solidFill>
                  <a:srgbClr val="000000"/>
                </a:solidFill>
                <a:effectLst/>
                <a:uLnTx/>
                <a:uFillTx/>
                <a:latin typeface="Arial"/>
                <a:ea typeface="+mn-ea"/>
                <a:cs typeface="+mn-cs"/>
              </a:rPr>
              <a:t>=.254, </a:t>
            </a:r>
            <a:r>
              <a:rPr kumimoji="0" lang="en-US" b="1" i="1" u="none" strike="noStrike" kern="1200" cap="none" spc="0" normalizeH="0" baseline="0" noProof="0" dirty="0">
                <a:ln>
                  <a:noFill/>
                </a:ln>
                <a:solidFill>
                  <a:srgbClr val="000000"/>
                </a:solidFill>
                <a:effectLst/>
                <a:uLnTx/>
                <a:uFillTx/>
                <a:latin typeface="Arial"/>
                <a:ea typeface="+mn-ea"/>
                <a:cs typeface="+mn-cs"/>
              </a:rPr>
              <a:t>p</a:t>
            </a:r>
            <a:r>
              <a:rPr kumimoji="0" lang="en-US" b="1" i="0" u="none" strike="noStrike" kern="1200" cap="none" spc="0" normalizeH="0" baseline="0" noProof="0" dirty="0">
                <a:ln>
                  <a:noFill/>
                </a:ln>
                <a:solidFill>
                  <a:srgbClr val="000000"/>
                </a:solidFill>
                <a:effectLst/>
                <a:uLnTx/>
                <a:uFillTx/>
                <a:latin typeface="Arial"/>
                <a:ea typeface="+mn-ea"/>
                <a:cs typeface="+mn-cs"/>
              </a:rPr>
              <a:t>=.006. However, attitudes to cycling did not significantly predict behavioural intentions, </a:t>
            </a:r>
            <a:r>
              <a:rPr kumimoji="0" lang="en-US" b="1" i="1" u="none" strike="noStrike" kern="1200" cap="none" spc="0" normalizeH="0" baseline="0" noProof="0" dirty="0">
                <a:ln>
                  <a:noFill/>
                </a:ln>
                <a:solidFill>
                  <a:srgbClr val="000000"/>
                </a:solidFill>
                <a:effectLst/>
                <a:uLnTx/>
                <a:uFillTx/>
                <a:latin typeface="Arial"/>
                <a:ea typeface="+mn-ea"/>
                <a:cs typeface="+mn-cs"/>
              </a:rPr>
              <a:t>b</a:t>
            </a:r>
            <a:r>
              <a:rPr kumimoji="0" lang="en-US" b="1" i="0" u="none" strike="noStrike" kern="1200" cap="none" spc="0" normalizeH="0" baseline="0" noProof="0" dirty="0">
                <a:ln>
                  <a:noFill/>
                </a:ln>
                <a:solidFill>
                  <a:srgbClr val="000000"/>
                </a:solidFill>
                <a:effectLst/>
                <a:uLnTx/>
                <a:uFillTx/>
                <a:latin typeface="Arial"/>
                <a:ea typeface="+mn-ea"/>
                <a:cs typeface="+mn-cs"/>
              </a:rPr>
              <a:t>=-.067, </a:t>
            </a:r>
            <a:r>
              <a:rPr kumimoji="0" lang="en-US" b="1" i="1" u="none" strike="noStrike" kern="1200" cap="none" spc="0" normalizeH="0" baseline="0" noProof="0" dirty="0">
                <a:ln>
                  <a:noFill/>
                </a:ln>
                <a:solidFill>
                  <a:srgbClr val="000000"/>
                </a:solidFill>
                <a:effectLst/>
                <a:uLnTx/>
                <a:uFillTx/>
                <a:latin typeface="Arial"/>
                <a:ea typeface="+mn-ea"/>
                <a:cs typeface="+mn-cs"/>
              </a:rPr>
              <a:t>p</a:t>
            </a:r>
            <a:r>
              <a:rPr kumimoji="0" lang="en-US" b="1" i="0" u="none" strike="noStrike" kern="1200" cap="none" spc="0" normalizeH="0" baseline="0" noProof="0" dirty="0">
                <a:ln>
                  <a:noFill/>
                </a:ln>
                <a:solidFill>
                  <a:srgbClr val="000000"/>
                </a:solidFill>
                <a:effectLst/>
                <a:uLnTx/>
                <a:uFillTx/>
                <a:latin typeface="Arial"/>
                <a:ea typeface="+mn-ea"/>
                <a:cs typeface="+mn-cs"/>
              </a:rPr>
              <a:t>=.40.</a:t>
            </a:r>
            <a:endParaRPr kumimoji="0" lang="en-US"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22DC948-3BDD-910C-3E5E-4B77C4D919D3}"/>
              </a:ext>
            </a:extLst>
          </p:cNvPr>
          <p:cNvGrpSpPr/>
          <p:nvPr/>
        </p:nvGrpSpPr>
        <p:grpSpPr>
          <a:xfrm>
            <a:off x="329599" y="1323590"/>
            <a:ext cx="10311878" cy="660480"/>
            <a:chOff x="0" y="2900568"/>
            <a:chExt cx="10311878" cy="660480"/>
          </a:xfrm>
        </p:grpSpPr>
        <p:sp>
          <p:nvSpPr>
            <p:cNvPr id="5" name="Rectangle: Rounded Corners 4">
              <a:extLst>
                <a:ext uri="{FF2B5EF4-FFF2-40B4-BE49-F238E27FC236}">
                  <a16:creationId xmlns:a16="http://schemas.microsoft.com/office/drawing/2014/main" id="{284F8B6A-B222-271B-3DBD-0ACB7AC1E985}"/>
                </a:ext>
              </a:extLst>
            </p:cNvPr>
            <p:cNvSpPr/>
            <p:nvPr/>
          </p:nvSpPr>
          <p:spPr>
            <a:xfrm>
              <a:off x="0" y="2900568"/>
              <a:ext cx="10311878" cy="660480"/>
            </a:xfrm>
            <a:prstGeom prst="roundRect">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a:lstStyle/>
            <a:p>
              <a:endParaRPr lang="en-IE"/>
            </a:p>
          </p:txBody>
        </p:sp>
        <p:sp>
          <p:nvSpPr>
            <p:cNvPr id="6" name="Rectangle: Rounded Corners 4">
              <a:extLst>
                <a:ext uri="{FF2B5EF4-FFF2-40B4-BE49-F238E27FC236}">
                  <a16:creationId xmlns:a16="http://schemas.microsoft.com/office/drawing/2014/main" id="{BE30CC1D-5F1C-9C2D-4ED2-5BE27AC5F98C}"/>
                </a:ext>
              </a:extLst>
            </p:cNvPr>
            <p:cNvSpPr txBox="1"/>
            <p:nvPr/>
          </p:nvSpPr>
          <p:spPr>
            <a:xfrm>
              <a:off x="32242" y="2932810"/>
              <a:ext cx="10247394" cy="595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4. What is the size and direction of the relationship between the Predictor and Outcome? </a:t>
              </a:r>
              <a:endParaRPr lang="en-IE" sz="2000" kern="1200" dirty="0"/>
            </a:p>
          </p:txBody>
        </p:sp>
      </p:grpSp>
      <p:sp>
        <p:nvSpPr>
          <p:cNvPr id="7" name="Rectangle 6">
            <a:extLst>
              <a:ext uri="{FF2B5EF4-FFF2-40B4-BE49-F238E27FC236}">
                <a16:creationId xmlns:a16="http://schemas.microsoft.com/office/drawing/2014/main" id="{77513B63-EAC3-C56F-2CE3-E6CD5EA50901}"/>
              </a:ext>
            </a:extLst>
          </p:cNvPr>
          <p:cNvSpPr/>
          <p:nvPr/>
        </p:nvSpPr>
        <p:spPr>
          <a:xfrm>
            <a:off x="3793871" y="4610850"/>
            <a:ext cx="925690" cy="1504420"/>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Tree>
    <p:extLst>
      <p:ext uri="{BB962C8B-B14F-4D97-AF65-F5344CB8AC3E}">
        <p14:creationId xmlns:p14="http://schemas.microsoft.com/office/powerpoint/2010/main" val="18921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xEl>
                                              <p:pRg st="1" end="1"/>
                                            </p:txEl>
                                          </p:spTgt>
                                        </p:tgtEl>
                                        <p:attrNameLst>
                                          <p:attrName>style.visibility</p:attrName>
                                        </p:attrNameLst>
                                      </p:cBhvr>
                                      <p:to>
                                        <p:strVal val="visible"/>
                                      </p:to>
                                    </p:set>
                                    <p:animEffect transition="in" filter="fade">
                                      <p:cBhvr>
                                        <p:cTn id="7" dur="500"/>
                                        <p:tgtEl>
                                          <p:spTgt spid="2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FF9EB523-26FB-AFC9-6F47-0ABFA186336A}"/>
            </a:ext>
          </a:extLst>
        </p:cNvPr>
        <p:cNvGrpSpPr/>
        <p:nvPr/>
      </p:nvGrpSpPr>
      <p:grpSpPr>
        <a:xfrm>
          <a:off x="0" y="0"/>
          <a:ext cx="0" cy="0"/>
          <a:chOff x="0" y="0"/>
          <a:chExt cx="0" cy="0"/>
        </a:xfrm>
      </p:grpSpPr>
      <p:sp>
        <p:nvSpPr>
          <p:cNvPr id="232" name="Google Shape;232;p20">
            <a:extLst>
              <a:ext uri="{FF2B5EF4-FFF2-40B4-BE49-F238E27FC236}">
                <a16:creationId xmlns:a16="http://schemas.microsoft.com/office/drawing/2014/main" id="{22F015E5-6C75-EB3C-72AD-1E47F7E84FA9}"/>
              </a:ext>
            </a:extLst>
          </p:cNvPr>
          <p:cNvSpPr txBox="1">
            <a:spLocks noGrp="1"/>
          </p:cNvSpPr>
          <p:nvPr>
            <p:ph type="title"/>
          </p:nvPr>
        </p:nvSpPr>
        <p:spPr>
          <a:xfrm>
            <a:off x="329599" y="203200"/>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Evaluating the Regression Output (5)</a:t>
            </a:r>
            <a:endParaRPr dirty="0"/>
          </a:p>
        </p:txBody>
      </p:sp>
      <p:sp>
        <p:nvSpPr>
          <p:cNvPr id="233" name="Google Shape;233;p20">
            <a:extLst>
              <a:ext uri="{FF2B5EF4-FFF2-40B4-BE49-F238E27FC236}">
                <a16:creationId xmlns:a16="http://schemas.microsoft.com/office/drawing/2014/main" id="{E46C79D7-DA69-BE31-0F77-1CB35176C670}"/>
              </a:ext>
            </a:extLst>
          </p:cNvPr>
          <p:cNvSpPr txBox="1">
            <a:spLocks noGrp="1"/>
          </p:cNvSpPr>
          <p:nvPr>
            <p:ph type="body" idx="1"/>
          </p:nvPr>
        </p:nvSpPr>
        <p:spPr>
          <a:xfrm>
            <a:off x="361841" y="2425518"/>
            <a:ext cx="10365238" cy="4515213"/>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500"/>
              </a:spcBef>
              <a:spcAft>
                <a:spcPts val="0"/>
              </a:spcAft>
              <a:buClr>
                <a:schemeClr val="dk1"/>
              </a:buClr>
              <a:buSzPts val="2300"/>
              <a:buChar char="－"/>
            </a:pPr>
            <a:r>
              <a:rPr lang="en-IE" sz="2300" dirty="0">
                <a:solidFill>
                  <a:schemeClr val="tx1"/>
                </a:solidFill>
              </a:rPr>
              <a:t>The Unstandardised Coefficients would be used as the values to enter in to your regression equation</a:t>
            </a:r>
            <a:endParaRPr dirty="0">
              <a:solidFill>
                <a:schemeClr val="tx1"/>
              </a:solidFill>
            </a:endParaRPr>
          </a:p>
          <a:p>
            <a:pPr marL="1143000" lvl="2" indent="-228600" algn="l" rtl="0">
              <a:lnSpc>
                <a:spcPct val="90000"/>
              </a:lnSpc>
              <a:spcBef>
                <a:spcPts val="500"/>
              </a:spcBef>
              <a:spcAft>
                <a:spcPts val="0"/>
              </a:spcAft>
              <a:buClr>
                <a:schemeClr val="dk1"/>
              </a:buClr>
              <a:buSzPts val="2000"/>
              <a:buChar char="－"/>
            </a:pPr>
            <a:r>
              <a:rPr lang="en-IE" dirty="0">
                <a:solidFill>
                  <a:schemeClr val="tx1"/>
                </a:solidFill>
              </a:rPr>
              <a:t>e.g. </a:t>
            </a:r>
            <a:r>
              <a:rPr lang="en-IE" dirty="0" err="1">
                <a:solidFill>
                  <a:schemeClr val="tx1"/>
                </a:solidFill>
              </a:rPr>
              <a:t>ŷ</a:t>
            </a:r>
            <a:r>
              <a:rPr lang="en-IE" baseline="-25000" dirty="0" err="1">
                <a:solidFill>
                  <a:schemeClr val="tx1"/>
                </a:solidFill>
              </a:rPr>
              <a:t>i</a:t>
            </a:r>
            <a:r>
              <a:rPr lang="en-IE" dirty="0">
                <a:solidFill>
                  <a:schemeClr val="tx1"/>
                </a:solidFill>
              </a:rPr>
              <a:t> = (b</a:t>
            </a:r>
            <a:r>
              <a:rPr lang="en-IE" baseline="-25000" dirty="0">
                <a:solidFill>
                  <a:schemeClr val="tx1"/>
                </a:solidFill>
              </a:rPr>
              <a:t>0</a:t>
            </a:r>
            <a:r>
              <a:rPr lang="en-IE" dirty="0">
                <a:solidFill>
                  <a:schemeClr val="tx1"/>
                </a:solidFill>
              </a:rPr>
              <a:t> + x</a:t>
            </a:r>
            <a:r>
              <a:rPr lang="en-IE" baseline="-25000" dirty="0">
                <a:solidFill>
                  <a:schemeClr val="tx1"/>
                </a:solidFill>
              </a:rPr>
              <a:t>i1</a:t>
            </a:r>
            <a:r>
              <a:rPr lang="en-IE" dirty="0">
                <a:solidFill>
                  <a:schemeClr val="tx1"/>
                </a:solidFill>
              </a:rPr>
              <a:t>b</a:t>
            </a:r>
            <a:r>
              <a:rPr lang="en-IE" baseline="-25000" dirty="0">
                <a:solidFill>
                  <a:schemeClr val="tx1"/>
                </a:solidFill>
              </a:rPr>
              <a:t>1 </a:t>
            </a:r>
            <a:r>
              <a:rPr lang="en-IE" dirty="0">
                <a:solidFill>
                  <a:schemeClr val="tx1"/>
                </a:solidFill>
              </a:rPr>
              <a:t>+ x</a:t>
            </a:r>
            <a:r>
              <a:rPr lang="en-IE" baseline="-25000" dirty="0">
                <a:solidFill>
                  <a:schemeClr val="tx1"/>
                </a:solidFill>
              </a:rPr>
              <a:t>i2</a:t>
            </a:r>
            <a:r>
              <a:rPr lang="en-IE" dirty="0">
                <a:solidFill>
                  <a:schemeClr val="tx1"/>
                </a:solidFill>
              </a:rPr>
              <a:t>b</a:t>
            </a:r>
            <a:r>
              <a:rPr lang="en-IE" baseline="-25000" dirty="0">
                <a:solidFill>
                  <a:schemeClr val="tx1"/>
                </a:solidFill>
              </a:rPr>
              <a:t>2 </a:t>
            </a:r>
            <a:r>
              <a:rPr lang="en-IE" dirty="0">
                <a:solidFill>
                  <a:schemeClr val="tx1"/>
                </a:solidFill>
              </a:rPr>
              <a:t>+ x</a:t>
            </a:r>
            <a:r>
              <a:rPr lang="en-IE" baseline="-25000" dirty="0">
                <a:solidFill>
                  <a:schemeClr val="tx1"/>
                </a:solidFill>
              </a:rPr>
              <a:t>i3</a:t>
            </a:r>
            <a:r>
              <a:rPr lang="en-IE" dirty="0">
                <a:solidFill>
                  <a:schemeClr val="tx1"/>
                </a:solidFill>
              </a:rPr>
              <a:t>b</a:t>
            </a:r>
            <a:r>
              <a:rPr lang="en-IE" baseline="-25000" dirty="0">
                <a:solidFill>
                  <a:schemeClr val="tx1"/>
                </a:solidFill>
              </a:rPr>
              <a:t>3 </a:t>
            </a:r>
            <a:r>
              <a:rPr lang="en-IE" dirty="0">
                <a:solidFill>
                  <a:schemeClr val="tx1"/>
                </a:solidFill>
              </a:rPr>
              <a:t>+ x</a:t>
            </a:r>
            <a:r>
              <a:rPr lang="en-IE" baseline="-25000" dirty="0">
                <a:solidFill>
                  <a:schemeClr val="tx1"/>
                </a:solidFill>
              </a:rPr>
              <a:t>i4</a:t>
            </a:r>
            <a:r>
              <a:rPr lang="en-IE" dirty="0">
                <a:solidFill>
                  <a:schemeClr val="tx1"/>
                </a:solidFill>
              </a:rPr>
              <a:t>b</a:t>
            </a:r>
            <a:r>
              <a:rPr lang="en-IE" baseline="-25000" dirty="0">
                <a:solidFill>
                  <a:schemeClr val="tx1"/>
                </a:solidFill>
              </a:rPr>
              <a:t>4 </a:t>
            </a:r>
            <a:r>
              <a:rPr lang="en-IE" dirty="0">
                <a:solidFill>
                  <a:schemeClr val="tx1"/>
                </a:solidFill>
              </a:rPr>
              <a:t>…) + </a:t>
            </a:r>
            <a:r>
              <a:rPr lang="en-IE" dirty="0" err="1">
                <a:solidFill>
                  <a:schemeClr val="tx1"/>
                </a:solidFill>
              </a:rPr>
              <a:t>e</a:t>
            </a:r>
            <a:r>
              <a:rPr lang="en-IE" baseline="-25000" dirty="0" err="1">
                <a:solidFill>
                  <a:schemeClr val="tx1"/>
                </a:solidFill>
              </a:rPr>
              <a:t>i</a:t>
            </a:r>
            <a:r>
              <a:rPr lang="en-IE" dirty="0">
                <a:solidFill>
                  <a:schemeClr val="tx1"/>
                </a:solidFill>
              </a:rPr>
              <a:t> becomes…</a:t>
            </a:r>
            <a:endParaRPr dirty="0">
              <a:solidFill>
                <a:schemeClr val="tx1"/>
              </a:solidFill>
            </a:endParaRPr>
          </a:p>
          <a:p>
            <a:pPr marL="1143000" lvl="2" indent="-228600" algn="l" rtl="0">
              <a:lnSpc>
                <a:spcPct val="90000"/>
              </a:lnSpc>
              <a:spcBef>
                <a:spcPts val="500"/>
              </a:spcBef>
              <a:spcAft>
                <a:spcPts val="0"/>
              </a:spcAft>
              <a:buClr>
                <a:schemeClr val="folHlink"/>
              </a:buClr>
              <a:buSzPts val="2000"/>
              <a:buFont typeface="Noto Sans Symbols"/>
              <a:buNone/>
            </a:pPr>
            <a:r>
              <a:rPr lang="en-IE" dirty="0">
                <a:solidFill>
                  <a:schemeClr val="tx1"/>
                </a:solidFill>
              </a:rPr>
              <a:t>		</a:t>
            </a:r>
            <a:r>
              <a:rPr lang="en-IE" dirty="0" err="1">
                <a:solidFill>
                  <a:schemeClr val="tx1"/>
                </a:solidFill>
              </a:rPr>
              <a:t>ŷ</a:t>
            </a:r>
            <a:r>
              <a:rPr lang="en-IE" baseline="-25000" dirty="0" err="1">
                <a:solidFill>
                  <a:schemeClr val="tx1"/>
                </a:solidFill>
              </a:rPr>
              <a:t>i</a:t>
            </a:r>
            <a:r>
              <a:rPr lang="en-IE" baseline="-25000" dirty="0">
                <a:solidFill>
                  <a:schemeClr val="tx1"/>
                </a:solidFill>
              </a:rPr>
              <a:t> </a:t>
            </a:r>
            <a:r>
              <a:rPr lang="en-IE" dirty="0">
                <a:solidFill>
                  <a:schemeClr val="tx1"/>
                </a:solidFill>
              </a:rPr>
              <a:t>= {-8.98 + (0.217)x</a:t>
            </a:r>
            <a:r>
              <a:rPr lang="en-IE" baseline="-25000" dirty="0">
                <a:solidFill>
                  <a:schemeClr val="tx1"/>
                </a:solidFill>
              </a:rPr>
              <a:t>i1 </a:t>
            </a:r>
            <a:r>
              <a:rPr lang="en-IE" dirty="0">
                <a:solidFill>
                  <a:schemeClr val="tx1"/>
                </a:solidFill>
              </a:rPr>
              <a:t>+ (-0.163)x</a:t>
            </a:r>
            <a:r>
              <a:rPr lang="en-IE" baseline="-25000" dirty="0">
                <a:solidFill>
                  <a:schemeClr val="tx1"/>
                </a:solidFill>
              </a:rPr>
              <a:t>i2 </a:t>
            </a:r>
            <a:r>
              <a:rPr lang="en-IE" dirty="0">
                <a:solidFill>
                  <a:schemeClr val="tx1"/>
                </a:solidFill>
              </a:rPr>
              <a:t>+ (1.758)x</a:t>
            </a:r>
            <a:r>
              <a:rPr lang="en-IE" baseline="-25000" dirty="0">
                <a:solidFill>
                  <a:schemeClr val="tx1"/>
                </a:solidFill>
              </a:rPr>
              <a:t>i3</a:t>
            </a:r>
            <a:r>
              <a:rPr lang="en-IE" dirty="0">
                <a:solidFill>
                  <a:schemeClr val="tx1"/>
                </a:solidFill>
              </a:rPr>
              <a:t>} + </a:t>
            </a:r>
            <a:r>
              <a:rPr lang="en-IE" dirty="0" err="1">
                <a:solidFill>
                  <a:schemeClr val="tx1"/>
                </a:solidFill>
              </a:rPr>
              <a:t>e</a:t>
            </a:r>
            <a:r>
              <a:rPr lang="en-IE" baseline="-25000" dirty="0" err="1">
                <a:solidFill>
                  <a:schemeClr val="tx1"/>
                </a:solidFill>
              </a:rPr>
              <a:t>i</a:t>
            </a:r>
            <a:endParaRPr baseline="-25000" dirty="0">
              <a:solidFill>
                <a:schemeClr val="tx1"/>
              </a:solidFill>
            </a:endParaRPr>
          </a:p>
          <a:p>
            <a:pPr marL="1143000" lvl="2" indent="-228600" algn="l" rtl="0">
              <a:lnSpc>
                <a:spcPct val="90000"/>
              </a:lnSpc>
              <a:spcBef>
                <a:spcPts val="500"/>
              </a:spcBef>
              <a:spcAft>
                <a:spcPts val="0"/>
              </a:spcAft>
              <a:buClr>
                <a:schemeClr val="dk1"/>
              </a:buClr>
              <a:buSzPts val="2100"/>
              <a:buChar char="－"/>
            </a:pPr>
            <a:r>
              <a:rPr lang="en-IE" sz="2100" dirty="0">
                <a:solidFill>
                  <a:schemeClr val="tx1"/>
                </a:solidFill>
              </a:rPr>
              <a:t>Note: the constant = </a:t>
            </a:r>
            <a:r>
              <a:rPr lang="en-IE" sz="1800" dirty="0">
                <a:solidFill>
                  <a:schemeClr val="tx1"/>
                </a:solidFill>
              </a:rPr>
              <a:t>b</a:t>
            </a:r>
            <a:r>
              <a:rPr lang="en-IE" sz="1800" baseline="-25000" dirty="0">
                <a:solidFill>
                  <a:schemeClr val="tx1"/>
                </a:solidFill>
              </a:rPr>
              <a:t>0 </a:t>
            </a:r>
            <a:r>
              <a:rPr lang="en-IE" sz="2100" dirty="0">
                <a:solidFill>
                  <a:schemeClr val="tx1"/>
                </a:solidFill>
              </a:rPr>
              <a:t>(i.e. point of intersection with the y-axis)</a:t>
            </a:r>
            <a:endParaRPr dirty="0">
              <a:solidFill>
                <a:schemeClr val="tx1"/>
              </a:solidFill>
            </a:endParaRPr>
          </a:p>
        </p:txBody>
      </p:sp>
      <p:pic>
        <p:nvPicPr>
          <p:cNvPr id="3" name="Picture 2">
            <a:extLst>
              <a:ext uri="{FF2B5EF4-FFF2-40B4-BE49-F238E27FC236}">
                <a16:creationId xmlns:a16="http://schemas.microsoft.com/office/drawing/2014/main" id="{8429EF85-D053-7253-D282-7A6AC1532461}"/>
              </a:ext>
            </a:extLst>
          </p:cNvPr>
          <p:cNvPicPr>
            <a:picLocks noChangeAspect="1"/>
          </p:cNvPicPr>
          <p:nvPr/>
        </p:nvPicPr>
        <p:blipFill>
          <a:blip r:embed="rId3"/>
          <a:stretch>
            <a:fillRect/>
          </a:stretch>
        </p:blipFill>
        <p:spPr>
          <a:xfrm>
            <a:off x="102872" y="4683125"/>
            <a:ext cx="11058525" cy="1971675"/>
          </a:xfrm>
          <a:prstGeom prst="rect">
            <a:avLst/>
          </a:prstGeom>
        </p:spPr>
      </p:pic>
      <p:grpSp>
        <p:nvGrpSpPr>
          <p:cNvPr id="2" name="Group 1">
            <a:extLst>
              <a:ext uri="{FF2B5EF4-FFF2-40B4-BE49-F238E27FC236}">
                <a16:creationId xmlns:a16="http://schemas.microsoft.com/office/drawing/2014/main" id="{E020798F-4081-D030-C088-2D093B657846}"/>
              </a:ext>
            </a:extLst>
          </p:cNvPr>
          <p:cNvGrpSpPr/>
          <p:nvPr/>
        </p:nvGrpSpPr>
        <p:grpSpPr>
          <a:xfrm>
            <a:off x="329599" y="1323590"/>
            <a:ext cx="10311878" cy="660480"/>
            <a:chOff x="0" y="2900568"/>
            <a:chExt cx="10311878" cy="660480"/>
          </a:xfrm>
        </p:grpSpPr>
        <p:sp>
          <p:nvSpPr>
            <p:cNvPr id="4" name="Rectangle: Rounded Corners 3">
              <a:extLst>
                <a:ext uri="{FF2B5EF4-FFF2-40B4-BE49-F238E27FC236}">
                  <a16:creationId xmlns:a16="http://schemas.microsoft.com/office/drawing/2014/main" id="{589BAE84-9B53-FAFB-59BA-C22DAB3C2A5C}"/>
                </a:ext>
              </a:extLst>
            </p:cNvPr>
            <p:cNvSpPr/>
            <p:nvPr/>
          </p:nvSpPr>
          <p:spPr>
            <a:xfrm>
              <a:off x="0" y="2900568"/>
              <a:ext cx="10311878" cy="660480"/>
            </a:xfrm>
            <a:prstGeom prst="roundRect">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a:lstStyle/>
            <a:p>
              <a:endParaRPr lang="en-IE"/>
            </a:p>
          </p:txBody>
        </p:sp>
        <p:sp>
          <p:nvSpPr>
            <p:cNvPr id="5" name="Rectangle: Rounded Corners 4">
              <a:extLst>
                <a:ext uri="{FF2B5EF4-FFF2-40B4-BE49-F238E27FC236}">
                  <a16:creationId xmlns:a16="http://schemas.microsoft.com/office/drawing/2014/main" id="{574B4658-7AD3-D7EE-A071-63A261A70525}"/>
                </a:ext>
              </a:extLst>
            </p:cNvPr>
            <p:cNvSpPr txBox="1"/>
            <p:nvPr/>
          </p:nvSpPr>
          <p:spPr>
            <a:xfrm>
              <a:off x="32242" y="2932810"/>
              <a:ext cx="10247394" cy="595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4. What is the size and direction of the relationship between the Predictor and Outcome? </a:t>
              </a:r>
              <a:endParaRPr lang="en-IE" sz="2000" kern="1200" dirty="0"/>
            </a:p>
          </p:txBody>
        </p:sp>
      </p:grpSp>
      <p:sp>
        <p:nvSpPr>
          <p:cNvPr id="6" name="Rectangle 5">
            <a:extLst>
              <a:ext uri="{FF2B5EF4-FFF2-40B4-BE49-F238E27FC236}">
                <a16:creationId xmlns:a16="http://schemas.microsoft.com/office/drawing/2014/main" id="{2857C1DE-DF87-D637-A300-9864EC196FA1}"/>
              </a:ext>
            </a:extLst>
          </p:cNvPr>
          <p:cNvSpPr/>
          <p:nvPr/>
        </p:nvSpPr>
        <p:spPr>
          <a:xfrm>
            <a:off x="2128357" y="4916752"/>
            <a:ext cx="925690" cy="1504420"/>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Tree>
    <p:extLst>
      <p:ext uri="{BB962C8B-B14F-4D97-AF65-F5344CB8AC3E}">
        <p14:creationId xmlns:p14="http://schemas.microsoft.com/office/powerpoint/2010/main" val="369544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animEffect transition="in" filter="fade">
                                      <p:cBhvr>
                                        <p:cTn id="7" dur="500"/>
                                        <p:tgtEl>
                                          <p:spTgt spid="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xEl>
                                              <p:pRg st="1" end="1"/>
                                            </p:txEl>
                                          </p:spTgt>
                                        </p:tgtEl>
                                        <p:attrNameLst>
                                          <p:attrName>style.visibility</p:attrName>
                                        </p:attrNameLst>
                                      </p:cBhvr>
                                      <p:to>
                                        <p:strVal val="visible"/>
                                      </p:to>
                                    </p:set>
                                    <p:animEffect transition="in" filter="fade">
                                      <p:cBhvr>
                                        <p:cTn id="12" dur="500"/>
                                        <p:tgtEl>
                                          <p:spTgt spid="2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xEl>
                                              <p:pRg st="2" end="2"/>
                                            </p:txEl>
                                          </p:spTgt>
                                        </p:tgtEl>
                                        <p:attrNameLst>
                                          <p:attrName>style.visibility</p:attrName>
                                        </p:attrNameLst>
                                      </p:cBhvr>
                                      <p:to>
                                        <p:strVal val="visible"/>
                                      </p:to>
                                    </p:set>
                                    <p:animEffect transition="in" filter="fade">
                                      <p:cBhvr>
                                        <p:cTn id="17" dur="500"/>
                                        <p:tgtEl>
                                          <p:spTgt spid="2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xEl>
                                              <p:pRg st="3" end="3"/>
                                            </p:txEl>
                                          </p:spTgt>
                                        </p:tgtEl>
                                        <p:attrNameLst>
                                          <p:attrName>style.visibility</p:attrName>
                                        </p:attrNameLst>
                                      </p:cBhvr>
                                      <p:to>
                                        <p:strVal val="visible"/>
                                      </p:to>
                                    </p:set>
                                    <p:animEffect transition="in" filter="fade">
                                      <p:cBhvr>
                                        <p:cTn id="22" dur="500"/>
                                        <p:tgtEl>
                                          <p:spTgt spid="2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2"/>
          <p:cNvSpPr txBox="1">
            <a:spLocks noGrp="1"/>
          </p:cNvSpPr>
          <p:nvPr>
            <p:ph type="title"/>
          </p:nvPr>
        </p:nvSpPr>
        <p:spPr>
          <a:xfrm>
            <a:off x="159318" y="0"/>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Evaluating the Regression Output (7)</a:t>
            </a:r>
            <a:endParaRPr dirty="0"/>
          </a:p>
        </p:txBody>
      </p:sp>
      <p:sp>
        <p:nvSpPr>
          <p:cNvPr id="253" name="Google Shape;253;p22"/>
          <p:cNvSpPr txBox="1">
            <a:spLocks noGrp="1"/>
          </p:cNvSpPr>
          <p:nvPr>
            <p:ph type="body" idx="1"/>
          </p:nvPr>
        </p:nvSpPr>
        <p:spPr>
          <a:xfrm>
            <a:off x="440479" y="1862184"/>
            <a:ext cx="10729881" cy="45152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folHlink"/>
              </a:buClr>
              <a:buSzPts val="2800"/>
              <a:buNone/>
            </a:pPr>
            <a:r>
              <a:rPr lang="en-IE" sz="2000" b="1" dirty="0">
                <a:solidFill>
                  <a:schemeClr val="tx1"/>
                </a:solidFill>
              </a:rPr>
              <a:t>Part Correlation Coefficient </a:t>
            </a:r>
            <a:r>
              <a:rPr lang="en-IE" sz="2000" dirty="0">
                <a:solidFill>
                  <a:schemeClr val="tx1"/>
                </a:solidFill>
              </a:rPr>
              <a:t>(also known as </a:t>
            </a:r>
            <a:r>
              <a:rPr lang="en-IE" sz="2000" dirty="0" err="1">
                <a:solidFill>
                  <a:schemeClr val="tx1"/>
                </a:solidFill>
              </a:rPr>
              <a:t>semipartial</a:t>
            </a:r>
            <a:r>
              <a:rPr lang="en-IE" sz="2000" dirty="0">
                <a:solidFill>
                  <a:schemeClr val="tx1"/>
                </a:solidFill>
              </a:rPr>
              <a:t> correlation coefficient) </a:t>
            </a:r>
          </a:p>
          <a:p>
            <a:pPr marL="0" lvl="0" indent="0" algn="l" rtl="0">
              <a:lnSpc>
                <a:spcPct val="90000"/>
              </a:lnSpc>
              <a:spcBef>
                <a:spcPts val="0"/>
              </a:spcBef>
              <a:spcAft>
                <a:spcPts val="0"/>
              </a:spcAft>
              <a:buClr>
                <a:schemeClr val="folHlink"/>
              </a:buClr>
              <a:buSzPts val="2800"/>
              <a:buNone/>
            </a:pPr>
            <a:endParaRPr lang="en-IE" altLang="en-US" sz="1800" b="1" dirty="0">
              <a:solidFill>
                <a:schemeClr val="tx1"/>
              </a:solidFill>
              <a:latin typeface="Arial" panose="020B0604020202020204" pitchFamily="34" charset="0"/>
            </a:endParaRPr>
          </a:p>
          <a:p>
            <a:pPr marL="0" indent="0">
              <a:spcBef>
                <a:spcPts val="0"/>
              </a:spcBef>
              <a:buClr>
                <a:schemeClr val="folHlink"/>
              </a:buClr>
              <a:buSzPts val="2800"/>
              <a:buNone/>
            </a:pPr>
            <a:r>
              <a:rPr lang="en-US" altLang="en-US" sz="1800" b="1" dirty="0">
                <a:solidFill>
                  <a:schemeClr val="tx1"/>
                </a:solidFill>
                <a:latin typeface="Arial" panose="020B0604020202020204" pitchFamily="34" charset="0"/>
              </a:rPr>
              <a:t>What it tells us</a:t>
            </a:r>
            <a:r>
              <a:rPr lang="en-US" altLang="en-US" sz="1800" dirty="0">
                <a:solidFill>
                  <a:schemeClr val="tx1"/>
                </a:solidFill>
                <a:latin typeface="Arial" panose="020B0604020202020204" pitchFamily="34" charset="0"/>
              </a:rPr>
              <a:t>: The unique contribution of a predictor to the dependent variable, after removing overlap with other predictors. </a:t>
            </a:r>
          </a:p>
          <a:p>
            <a:pPr marL="0" lvl="0" indent="0" algn="l" rtl="0">
              <a:lnSpc>
                <a:spcPct val="90000"/>
              </a:lnSpc>
              <a:spcBef>
                <a:spcPts val="0"/>
              </a:spcBef>
              <a:spcAft>
                <a:spcPts val="0"/>
              </a:spcAft>
              <a:buClr>
                <a:schemeClr val="folHlink"/>
              </a:buClr>
              <a:buSzPts val="2800"/>
              <a:buNone/>
            </a:pPr>
            <a:endParaRPr lang="en-US" altLang="en-US" sz="18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sz="1800" b="1" dirty="0">
                <a:solidFill>
                  <a:schemeClr val="tx1"/>
                </a:solidFill>
                <a:latin typeface="Arial" panose="020B0604020202020204" pitchFamily="34" charset="0"/>
              </a:rPr>
              <a:t>Interpretation</a:t>
            </a:r>
            <a:r>
              <a:rPr lang="en-US" altLang="en-US" sz="1800" dirty="0">
                <a:solidFill>
                  <a:schemeClr val="tx1"/>
                </a:solidFill>
                <a:latin typeface="Arial" panose="020B0604020202020204" pitchFamily="34" charset="0"/>
              </a:rPr>
              <a:t>: Squaring the part correlation coefficient gives the proportion of variance in the outcome that is </a:t>
            </a:r>
            <a:r>
              <a:rPr lang="en-US" altLang="en-US" sz="1800" b="1" dirty="0">
                <a:solidFill>
                  <a:schemeClr val="tx1"/>
                </a:solidFill>
                <a:latin typeface="Arial" panose="020B0604020202020204" pitchFamily="34" charset="0"/>
              </a:rPr>
              <a:t>uniquely</a:t>
            </a:r>
            <a:r>
              <a:rPr lang="en-US" altLang="en-US" sz="1800" dirty="0">
                <a:solidFill>
                  <a:schemeClr val="tx1"/>
                </a:solidFill>
                <a:latin typeface="Arial" panose="020B0604020202020204" pitchFamily="34" charset="0"/>
              </a:rPr>
              <a:t> explained by that predictor. </a:t>
            </a:r>
          </a:p>
          <a:p>
            <a:pPr marL="0" lvl="0" indent="0" eaLnBrk="0" fontAlgn="base" hangingPunct="0">
              <a:lnSpc>
                <a:spcPct val="100000"/>
              </a:lnSpc>
              <a:spcBef>
                <a:spcPct val="0"/>
              </a:spcBef>
              <a:spcAft>
                <a:spcPct val="0"/>
              </a:spcAft>
              <a:buClrTx/>
              <a:buSzTx/>
              <a:buFontTx/>
              <a:buChar char="•"/>
            </a:pPr>
            <a:endParaRPr lang="en-US" altLang="en-US" sz="18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r>
              <a:rPr lang="en-US" sz="1800" dirty="0"/>
              <a:t>Key point: Part correlation shows the unique contribution of a predictor, while β shows the total effect (including shared variance).</a:t>
            </a:r>
            <a:endParaRPr lang="en-US" altLang="en-US" sz="1800" dirty="0">
              <a:solidFill>
                <a:schemeClr val="tx1"/>
              </a:solidFill>
              <a:latin typeface="Arial" panose="020B0604020202020204" pitchFamily="34" charset="0"/>
            </a:endParaRPr>
          </a:p>
          <a:p>
            <a:pPr marL="685800" lvl="1" indent="-228600" algn="l" rtl="0">
              <a:lnSpc>
                <a:spcPct val="90000"/>
              </a:lnSpc>
              <a:spcBef>
                <a:spcPts val="500"/>
              </a:spcBef>
              <a:spcAft>
                <a:spcPts val="0"/>
              </a:spcAft>
              <a:buClr>
                <a:schemeClr val="folHlink"/>
              </a:buClr>
              <a:buSzPts val="2300"/>
              <a:buChar char="－"/>
            </a:pPr>
            <a:endParaRPr sz="2300" dirty="0">
              <a:solidFill>
                <a:schemeClr val="tx1"/>
              </a:solidFill>
            </a:endParaRPr>
          </a:p>
        </p:txBody>
      </p:sp>
      <p:pic>
        <p:nvPicPr>
          <p:cNvPr id="2" name="Picture 1">
            <a:extLst>
              <a:ext uri="{FF2B5EF4-FFF2-40B4-BE49-F238E27FC236}">
                <a16:creationId xmlns:a16="http://schemas.microsoft.com/office/drawing/2014/main" id="{F61D00D5-8C2B-2976-022C-2845CD97F70A}"/>
              </a:ext>
            </a:extLst>
          </p:cNvPr>
          <p:cNvPicPr>
            <a:picLocks noChangeAspect="1"/>
          </p:cNvPicPr>
          <p:nvPr/>
        </p:nvPicPr>
        <p:blipFill>
          <a:blip r:embed="rId3"/>
          <a:stretch>
            <a:fillRect/>
          </a:stretch>
        </p:blipFill>
        <p:spPr>
          <a:xfrm>
            <a:off x="159318" y="4567588"/>
            <a:ext cx="11058525" cy="1971675"/>
          </a:xfrm>
          <a:prstGeom prst="rect">
            <a:avLst/>
          </a:prstGeom>
        </p:spPr>
      </p:pic>
      <p:sp>
        <p:nvSpPr>
          <p:cNvPr id="3" name="Rectangle 2">
            <a:extLst>
              <a:ext uri="{FF2B5EF4-FFF2-40B4-BE49-F238E27FC236}">
                <a16:creationId xmlns:a16="http://schemas.microsoft.com/office/drawing/2014/main" id="{C34897CA-BFD0-9C66-84B2-FA44F2220086}"/>
              </a:ext>
            </a:extLst>
          </p:cNvPr>
          <p:cNvSpPr/>
          <p:nvPr/>
        </p:nvSpPr>
        <p:spPr>
          <a:xfrm>
            <a:off x="9102474" y="4989688"/>
            <a:ext cx="812800" cy="1387709"/>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8EFED08-CE0D-B599-00A4-2005CBED6A9F}"/>
              </a:ext>
            </a:extLst>
          </p:cNvPr>
          <p:cNvGrpSpPr/>
          <p:nvPr/>
        </p:nvGrpSpPr>
        <p:grpSpPr>
          <a:xfrm>
            <a:off x="159318" y="1087183"/>
            <a:ext cx="10311878" cy="660480"/>
            <a:chOff x="0" y="2900568"/>
            <a:chExt cx="10311878" cy="660480"/>
          </a:xfrm>
        </p:grpSpPr>
        <p:sp>
          <p:nvSpPr>
            <p:cNvPr id="5" name="Rectangle: Rounded Corners 4">
              <a:extLst>
                <a:ext uri="{FF2B5EF4-FFF2-40B4-BE49-F238E27FC236}">
                  <a16:creationId xmlns:a16="http://schemas.microsoft.com/office/drawing/2014/main" id="{A13BB8F3-0F1F-7E45-A186-CD56354A7FB1}"/>
                </a:ext>
              </a:extLst>
            </p:cNvPr>
            <p:cNvSpPr/>
            <p:nvPr/>
          </p:nvSpPr>
          <p:spPr>
            <a:xfrm>
              <a:off x="0" y="2900568"/>
              <a:ext cx="10311878" cy="660480"/>
            </a:xfrm>
            <a:prstGeom prst="roundRect">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a:lstStyle/>
            <a:p>
              <a:endParaRPr lang="en-IE"/>
            </a:p>
          </p:txBody>
        </p:sp>
        <p:sp>
          <p:nvSpPr>
            <p:cNvPr id="6" name="Rectangle: Rounded Corners 4">
              <a:extLst>
                <a:ext uri="{FF2B5EF4-FFF2-40B4-BE49-F238E27FC236}">
                  <a16:creationId xmlns:a16="http://schemas.microsoft.com/office/drawing/2014/main" id="{E8D6B3C5-B205-242C-E4E4-4594A9BF6115}"/>
                </a:ext>
              </a:extLst>
            </p:cNvPr>
            <p:cNvSpPr txBox="1"/>
            <p:nvPr/>
          </p:nvSpPr>
          <p:spPr>
            <a:xfrm>
              <a:off x="32242" y="2932810"/>
              <a:ext cx="10247394" cy="595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4. What is the size and direction of the relationship between the Predictor and Outcome? </a:t>
              </a:r>
              <a:endParaRPr lang="en-IE" sz="20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5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2" end="2"/>
                                            </p:txEl>
                                          </p:spTgt>
                                        </p:tgtEl>
                                        <p:attrNameLst>
                                          <p:attrName>style.visibility</p:attrName>
                                        </p:attrNameLst>
                                      </p:cBhvr>
                                      <p:to>
                                        <p:strVal val="visible"/>
                                      </p:to>
                                    </p:set>
                                    <p:animEffect transition="in" filter="fade">
                                      <p:cBhvr>
                                        <p:cTn id="12" dur="500"/>
                                        <p:tgtEl>
                                          <p:spTgt spid="25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4" end="4"/>
                                            </p:txEl>
                                          </p:spTgt>
                                        </p:tgtEl>
                                        <p:attrNameLst>
                                          <p:attrName>style.visibility</p:attrName>
                                        </p:attrNameLst>
                                      </p:cBhvr>
                                      <p:to>
                                        <p:strVal val="visible"/>
                                      </p:to>
                                    </p:set>
                                    <p:animEffect transition="in" filter="fade">
                                      <p:cBhvr>
                                        <p:cTn id="17" dur="500"/>
                                        <p:tgtEl>
                                          <p:spTgt spid="25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6" end="6"/>
                                            </p:txEl>
                                          </p:spTgt>
                                        </p:tgtEl>
                                        <p:attrNameLst>
                                          <p:attrName>style.visibility</p:attrName>
                                        </p:attrNameLst>
                                      </p:cBhvr>
                                      <p:to>
                                        <p:strVal val="visible"/>
                                      </p:to>
                                    </p:set>
                                    <p:animEffect transition="in" filter="fade">
                                      <p:cBhvr>
                                        <p:cTn id="22" dur="500"/>
                                        <p:tgtEl>
                                          <p:spTgt spid="2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4178" y="229183"/>
            <a:ext cx="9028888" cy="1325563"/>
          </a:xfrm>
        </p:spPr>
        <p:txBody>
          <a:bodyPr>
            <a:normAutofit/>
          </a:bodyPr>
          <a:lstStyle/>
          <a:p>
            <a:pPr algn="ctr" eaLnBrk="1" hangingPunct="1"/>
            <a:r>
              <a:rPr lang="en-IE" altLang="en-US" sz="4000" b="1" dirty="0"/>
              <a:t>Reporting the Multiple Regression</a:t>
            </a:r>
            <a:endParaRPr lang="en-GB" altLang="en-US" sz="4000" b="1" dirty="0"/>
          </a:p>
        </p:txBody>
      </p:sp>
      <p:sp>
        <p:nvSpPr>
          <p:cNvPr id="14339" name="Rectangle 3"/>
          <p:cNvSpPr>
            <a:spLocks noGrp="1" noChangeArrowheads="1"/>
          </p:cNvSpPr>
          <p:nvPr>
            <p:ph type="body" idx="1"/>
          </p:nvPr>
        </p:nvSpPr>
        <p:spPr>
          <a:xfrm>
            <a:off x="322059" y="1261235"/>
            <a:ext cx="10823019" cy="5596765"/>
          </a:xfrm>
        </p:spPr>
        <p:txBody>
          <a:bodyPr>
            <a:normAutofit/>
          </a:bodyPr>
          <a:lstStyle/>
          <a:p>
            <a:pPr marL="114300" indent="0" eaLnBrk="1" hangingPunct="1">
              <a:lnSpc>
                <a:spcPct val="80000"/>
              </a:lnSpc>
              <a:buNone/>
            </a:pPr>
            <a:r>
              <a:rPr lang="en-IE" altLang="en-US" sz="2400" dirty="0"/>
              <a:t>1. Introduce the analysis </a:t>
            </a:r>
          </a:p>
          <a:p>
            <a:pPr lvl="1" eaLnBrk="1" hangingPunct="1">
              <a:lnSpc>
                <a:spcPct val="80000"/>
              </a:lnSpc>
            </a:pPr>
            <a:r>
              <a:rPr lang="en-IE" altLang="en-US" sz="2000" dirty="0"/>
              <a:t>What was the purpose of Multiple regression?</a:t>
            </a:r>
          </a:p>
          <a:p>
            <a:pPr lvl="2" eaLnBrk="1" hangingPunct="1">
              <a:lnSpc>
                <a:spcPct val="80000"/>
              </a:lnSpc>
            </a:pPr>
            <a:r>
              <a:rPr lang="en-IE" altLang="en-US" dirty="0"/>
              <a:t>What </a:t>
            </a:r>
            <a:r>
              <a:rPr lang="en-IE" altLang="en-US" dirty="0">
                <a:solidFill>
                  <a:srgbClr val="7030A0"/>
                </a:solidFill>
              </a:rPr>
              <a:t>hypothesis </a:t>
            </a:r>
            <a:r>
              <a:rPr lang="en-IE" altLang="en-US" dirty="0"/>
              <a:t>you were testing?</a:t>
            </a:r>
          </a:p>
          <a:p>
            <a:pPr lvl="2" eaLnBrk="1" hangingPunct="1">
              <a:lnSpc>
                <a:spcPct val="80000"/>
              </a:lnSpc>
            </a:pPr>
            <a:r>
              <a:rPr lang="en-IE" altLang="en-US" dirty="0"/>
              <a:t>What were the various </a:t>
            </a:r>
            <a:r>
              <a:rPr lang="en-IE" altLang="en-US" dirty="0">
                <a:solidFill>
                  <a:srgbClr val="7030A0"/>
                </a:solidFill>
              </a:rPr>
              <a:t>levels of the IV</a:t>
            </a:r>
            <a:r>
              <a:rPr lang="en-IE" altLang="en-US" dirty="0"/>
              <a:t>?</a:t>
            </a:r>
            <a:endParaRPr lang="en-IE" altLang="en-US" dirty="0">
              <a:solidFill>
                <a:schemeClr val="folHlink"/>
              </a:solidFill>
            </a:endParaRPr>
          </a:p>
          <a:p>
            <a:pPr lvl="2" eaLnBrk="1" hangingPunct="1">
              <a:lnSpc>
                <a:spcPct val="80000"/>
              </a:lnSpc>
            </a:pPr>
            <a:r>
              <a:rPr lang="en-IE" altLang="en-US" dirty="0"/>
              <a:t>What was the </a:t>
            </a:r>
            <a:r>
              <a:rPr lang="en-IE" altLang="en-US" dirty="0">
                <a:solidFill>
                  <a:srgbClr val="7030A0"/>
                </a:solidFill>
              </a:rPr>
              <a:t>DV</a:t>
            </a:r>
            <a:r>
              <a:rPr lang="en-IE" altLang="en-US" dirty="0"/>
              <a:t>?</a:t>
            </a:r>
            <a:endParaRPr lang="en-IE" altLang="en-US" dirty="0">
              <a:solidFill>
                <a:schemeClr val="folHlink"/>
              </a:solidFill>
            </a:endParaRPr>
          </a:p>
          <a:p>
            <a:pPr lvl="1" eaLnBrk="1" hangingPunct="1">
              <a:lnSpc>
                <a:spcPct val="80000"/>
              </a:lnSpc>
            </a:pPr>
            <a:r>
              <a:rPr lang="en-IE" altLang="en-US" sz="2000" dirty="0"/>
              <a:t>List </a:t>
            </a:r>
            <a:r>
              <a:rPr lang="en-IE" altLang="en-US" sz="2000" dirty="0">
                <a:solidFill>
                  <a:srgbClr val="7030A0"/>
                </a:solidFill>
              </a:rPr>
              <a:t>whether the assumptions of multiple regression were violated or not (e.g., linearity, multicollinearity etc). </a:t>
            </a:r>
          </a:p>
          <a:p>
            <a:pPr marL="114300" indent="0">
              <a:lnSpc>
                <a:spcPct val="80000"/>
              </a:lnSpc>
              <a:buNone/>
            </a:pPr>
            <a:r>
              <a:rPr lang="en-IE" altLang="en-US" sz="2400" dirty="0">
                <a:solidFill>
                  <a:schemeClr val="tx1"/>
                </a:solidFill>
              </a:rPr>
              <a:t>2. Overall model fit</a:t>
            </a:r>
          </a:p>
          <a:p>
            <a:pPr lvl="1" eaLnBrk="1" hangingPunct="1">
              <a:lnSpc>
                <a:spcPct val="80000"/>
              </a:lnSpc>
            </a:pPr>
            <a:r>
              <a:rPr lang="en-IE" altLang="en-US" sz="2000" dirty="0"/>
              <a:t>Report if the model is statistically significant</a:t>
            </a:r>
          </a:p>
          <a:p>
            <a:pPr lvl="2" eaLnBrk="1" hangingPunct="1">
              <a:lnSpc>
                <a:spcPct val="80000"/>
              </a:lnSpc>
            </a:pPr>
            <a:r>
              <a:rPr lang="en-IE" altLang="en-US" i="1" dirty="0">
                <a:solidFill>
                  <a:srgbClr val="7030A0"/>
                </a:solidFill>
              </a:rPr>
              <a:t>F </a:t>
            </a:r>
            <a:r>
              <a:rPr lang="en-IE" altLang="en-US" dirty="0">
                <a:solidFill>
                  <a:srgbClr val="7030A0"/>
                </a:solidFill>
              </a:rPr>
              <a:t>(df1, df2) = XXX, </a:t>
            </a:r>
            <a:r>
              <a:rPr lang="en-IE" altLang="en-US" i="1" dirty="0">
                <a:solidFill>
                  <a:srgbClr val="7030A0"/>
                </a:solidFill>
              </a:rPr>
              <a:t>p</a:t>
            </a:r>
            <a:r>
              <a:rPr lang="en-IE" altLang="en-US" dirty="0">
                <a:solidFill>
                  <a:srgbClr val="7030A0"/>
                </a:solidFill>
              </a:rPr>
              <a:t> &gt;/&lt;.05</a:t>
            </a:r>
          </a:p>
          <a:p>
            <a:pPr lvl="1">
              <a:lnSpc>
                <a:spcPct val="80000"/>
              </a:lnSpc>
            </a:pPr>
            <a:r>
              <a:rPr lang="en-IE" altLang="en-US" sz="2000" dirty="0">
                <a:solidFill>
                  <a:schemeClr val="tx1"/>
                </a:solidFill>
              </a:rPr>
              <a:t>Report how much of the variance was explained by the model </a:t>
            </a:r>
          </a:p>
          <a:p>
            <a:pPr lvl="2">
              <a:lnSpc>
                <a:spcPct val="80000"/>
              </a:lnSpc>
            </a:pPr>
            <a:r>
              <a:rPr lang="en-IE" altLang="en-US" sz="1600" dirty="0">
                <a:solidFill>
                  <a:srgbClr val="7030A0"/>
                </a:solidFill>
              </a:rPr>
              <a:t>(</a:t>
            </a:r>
            <a:r>
              <a:rPr lang="en-IE" sz="1600" dirty="0">
                <a:solidFill>
                  <a:srgbClr val="7030A0"/>
                </a:solidFill>
              </a:rPr>
              <a:t>R</a:t>
            </a:r>
            <a:r>
              <a:rPr lang="en-IE" sz="1600" baseline="30000" dirty="0">
                <a:solidFill>
                  <a:srgbClr val="7030A0"/>
                </a:solidFill>
              </a:rPr>
              <a:t>2</a:t>
            </a:r>
            <a:r>
              <a:rPr lang="en-IE" altLang="en-US" sz="1600" dirty="0">
                <a:solidFill>
                  <a:srgbClr val="7030A0"/>
                </a:solidFill>
              </a:rPr>
              <a:t>, and adjusted </a:t>
            </a:r>
            <a:r>
              <a:rPr lang="en-IE" sz="1600" dirty="0">
                <a:solidFill>
                  <a:srgbClr val="7030A0"/>
                </a:solidFill>
              </a:rPr>
              <a:t>R</a:t>
            </a:r>
            <a:r>
              <a:rPr lang="en-IE" sz="1600" baseline="30000" dirty="0">
                <a:solidFill>
                  <a:srgbClr val="7030A0"/>
                </a:solidFill>
              </a:rPr>
              <a:t>2</a:t>
            </a:r>
            <a:r>
              <a:rPr lang="en-IE" altLang="en-US" sz="1600" dirty="0">
                <a:solidFill>
                  <a:srgbClr val="7030A0"/>
                </a:solidFill>
              </a:rPr>
              <a:t>, to indicate proportion of variance explained by the model) </a:t>
            </a:r>
          </a:p>
          <a:p>
            <a:pPr marL="114300" indent="0">
              <a:lnSpc>
                <a:spcPct val="80000"/>
              </a:lnSpc>
              <a:buNone/>
            </a:pPr>
            <a:r>
              <a:rPr lang="en-IE" altLang="en-US" sz="2400" dirty="0">
                <a:solidFill>
                  <a:schemeClr val="tx1"/>
                </a:solidFill>
              </a:rPr>
              <a:t>3. Regression coefficients </a:t>
            </a:r>
          </a:p>
          <a:p>
            <a:pPr lvl="1">
              <a:lnSpc>
                <a:spcPct val="80000"/>
              </a:lnSpc>
            </a:pPr>
            <a:r>
              <a:rPr lang="en-IE" altLang="en-US" sz="2200" dirty="0">
                <a:solidFill>
                  <a:schemeClr val="tx1"/>
                </a:solidFill>
              </a:rPr>
              <a:t>Report on regression coefficients, commenting on whether the </a:t>
            </a:r>
            <a:r>
              <a:rPr lang="en-IE" altLang="en-US" sz="2200" dirty="0" err="1">
                <a:solidFill>
                  <a:schemeClr val="tx1"/>
                </a:solidFill>
              </a:rPr>
              <a:t>Ivs</a:t>
            </a:r>
            <a:r>
              <a:rPr lang="en-IE" altLang="en-US" sz="2200" dirty="0">
                <a:solidFill>
                  <a:schemeClr val="tx1"/>
                </a:solidFill>
              </a:rPr>
              <a:t> predicted the DVs. </a:t>
            </a:r>
          </a:p>
          <a:p>
            <a:pPr lvl="2">
              <a:lnSpc>
                <a:spcPct val="80000"/>
              </a:lnSpc>
            </a:pPr>
            <a:r>
              <a:rPr lang="en-IE" sz="1600" dirty="0">
                <a:solidFill>
                  <a:srgbClr val="7030A0"/>
                </a:solidFill>
              </a:rPr>
              <a:t>B= [unstandardized coefficient], SE= [standard error], </a:t>
            </a:r>
            <a:r>
              <a:rPr lang="el-GR" sz="1600" dirty="0">
                <a:solidFill>
                  <a:srgbClr val="7030A0"/>
                </a:solidFill>
              </a:rPr>
              <a:t>β=</a:t>
            </a:r>
            <a:r>
              <a:rPr lang="en-IE" sz="1600" dirty="0">
                <a:solidFill>
                  <a:srgbClr val="7030A0"/>
                </a:solidFill>
              </a:rPr>
              <a:t>beta </a:t>
            </a:r>
            <a:r>
              <a:rPr lang="el-GR" sz="1600" dirty="0">
                <a:solidFill>
                  <a:srgbClr val="7030A0"/>
                </a:solidFill>
              </a:rPr>
              <a:t>[</a:t>
            </a:r>
            <a:r>
              <a:rPr lang="en-IE" sz="1600" dirty="0">
                <a:solidFill>
                  <a:srgbClr val="7030A0"/>
                </a:solidFill>
              </a:rPr>
              <a:t>standardized coefficient], t=[t-value], p= [p-value]).</a:t>
            </a:r>
            <a:endParaRPr lang="en-IE" altLang="en-US" sz="1800" b="1" dirty="0">
              <a:solidFill>
                <a:srgbClr val="7030A0"/>
              </a:solidFill>
            </a:endParaRPr>
          </a:p>
          <a:p>
            <a:pPr lvl="1">
              <a:lnSpc>
                <a:spcPct val="80000"/>
              </a:lnSpc>
            </a:pPr>
            <a:endParaRPr lang="en-IE" altLang="en-US" dirty="0">
              <a:solidFill>
                <a:schemeClr val="folHlink"/>
              </a:solidFill>
            </a:endParaRPr>
          </a:p>
        </p:txBody>
      </p:sp>
      <p:sp>
        <p:nvSpPr>
          <p:cNvPr id="2" name="Rectangle 1">
            <a:extLst>
              <a:ext uri="{FF2B5EF4-FFF2-40B4-BE49-F238E27FC236}">
                <a16:creationId xmlns:a16="http://schemas.microsoft.com/office/drawing/2014/main" id="{B4B583B2-D49B-743F-1453-D743F636E715}"/>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686004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fade">
                                      <p:cBhvr>
                                        <p:cTn id="20" dur="500"/>
                                        <p:tgtEl>
                                          <p:spTgt spid="1433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Effect transition="in" filter="fade">
                                      <p:cBhvr>
                                        <p:cTn id="23" dur="500"/>
                                        <p:tgtEl>
                                          <p:spTgt spid="1433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4339">
                                            <p:txEl>
                                              <p:pRg st="5" end="5"/>
                                            </p:txEl>
                                          </p:spTgt>
                                        </p:tgtEl>
                                        <p:attrNameLst>
                                          <p:attrName>style.visibility</p:attrName>
                                        </p:attrNameLst>
                                      </p:cBhvr>
                                      <p:to>
                                        <p:strVal val="visible"/>
                                      </p:to>
                                    </p:set>
                                    <p:animEffect transition="in" filter="fade">
                                      <p:cBhvr>
                                        <p:cTn id="28" dur="500"/>
                                        <p:tgtEl>
                                          <p:spTgt spid="1433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339">
                                            <p:txEl>
                                              <p:pRg st="6" end="6"/>
                                            </p:txEl>
                                          </p:spTgt>
                                        </p:tgtEl>
                                        <p:attrNameLst>
                                          <p:attrName>style.visibility</p:attrName>
                                        </p:attrNameLst>
                                      </p:cBhvr>
                                      <p:to>
                                        <p:strVal val="visible"/>
                                      </p:to>
                                    </p:set>
                                    <p:animEffect transition="in" filter="fade">
                                      <p:cBhvr>
                                        <p:cTn id="33" dur="500"/>
                                        <p:tgtEl>
                                          <p:spTgt spid="1433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339">
                                            <p:txEl>
                                              <p:pRg st="7" end="7"/>
                                            </p:txEl>
                                          </p:spTgt>
                                        </p:tgtEl>
                                        <p:attrNameLst>
                                          <p:attrName>style.visibility</p:attrName>
                                        </p:attrNameLst>
                                      </p:cBhvr>
                                      <p:to>
                                        <p:strVal val="visible"/>
                                      </p:to>
                                    </p:set>
                                    <p:animEffect transition="in" filter="fade">
                                      <p:cBhvr>
                                        <p:cTn id="38" dur="500"/>
                                        <p:tgtEl>
                                          <p:spTgt spid="14339">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4339">
                                            <p:txEl>
                                              <p:pRg st="8" end="8"/>
                                            </p:txEl>
                                          </p:spTgt>
                                        </p:tgtEl>
                                        <p:attrNameLst>
                                          <p:attrName>style.visibility</p:attrName>
                                        </p:attrNameLst>
                                      </p:cBhvr>
                                      <p:to>
                                        <p:strVal val="visible"/>
                                      </p:to>
                                    </p:set>
                                    <p:animEffect transition="in" filter="fade">
                                      <p:cBhvr>
                                        <p:cTn id="43" dur="500"/>
                                        <p:tgtEl>
                                          <p:spTgt spid="1433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339">
                                            <p:txEl>
                                              <p:pRg st="9" end="9"/>
                                            </p:txEl>
                                          </p:spTgt>
                                        </p:tgtEl>
                                        <p:attrNameLst>
                                          <p:attrName>style.visibility</p:attrName>
                                        </p:attrNameLst>
                                      </p:cBhvr>
                                      <p:to>
                                        <p:strVal val="visible"/>
                                      </p:to>
                                    </p:set>
                                    <p:animEffect transition="in" filter="fade">
                                      <p:cBhvr>
                                        <p:cTn id="48" dur="500"/>
                                        <p:tgtEl>
                                          <p:spTgt spid="14339">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339">
                                            <p:txEl>
                                              <p:pRg st="10" end="10"/>
                                            </p:txEl>
                                          </p:spTgt>
                                        </p:tgtEl>
                                        <p:attrNameLst>
                                          <p:attrName>style.visibility</p:attrName>
                                        </p:attrNameLst>
                                      </p:cBhvr>
                                      <p:to>
                                        <p:strVal val="visible"/>
                                      </p:to>
                                    </p:set>
                                    <p:animEffect transition="in" filter="fade">
                                      <p:cBhvr>
                                        <p:cTn id="53" dur="500"/>
                                        <p:tgtEl>
                                          <p:spTgt spid="14339">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339">
                                            <p:txEl>
                                              <p:pRg st="11" end="11"/>
                                            </p:txEl>
                                          </p:spTgt>
                                        </p:tgtEl>
                                        <p:attrNameLst>
                                          <p:attrName>style.visibility</p:attrName>
                                        </p:attrNameLst>
                                      </p:cBhvr>
                                      <p:to>
                                        <p:strVal val="visible"/>
                                      </p:to>
                                    </p:set>
                                    <p:animEffect transition="in" filter="fade">
                                      <p:cBhvr>
                                        <p:cTn id="58" dur="500"/>
                                        <p:tgtEl>
                                          <p:spTgt spid="14339">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339">
                                            <p:txEl>
                                              <p:pRg st="12" end="12"/>
                                            </p:txEl>
                                          </p:spTgt>
                                        </p:tgtEl>
                                        <p:attrNameLst>
                                          <p:attrName>style.visibility</p:attrName>
                                        </p:attrNameLst>
                                      </p:cBhvr>
                                      <p:to>
                                        <p:strVal val="visible"/>
                                      </p:to>
                                    </p:set>
                                    <p:animEffect transition="in" filter="fade">
                                      <p:cBhvr>
                                        <p:cTn id="63" dur="500"/>
                                        <p:tgtEl>
                                          <p:spTgt spid="14339">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4339">
                                            <p:txEl>
                                              <p:pRg st="13" end="13"/>
                                            </p:txEl>
                                          </p:spTgt>
                                        </p:tgtEl>
                                        <p:attrNameLst>
                                          <p:attrName>style.visibility</p:attrName>
                                        </p:attrNameLst>
                                      </p:cBhvr>
                                      <p:to>
                                        <p:strVal val="visible"/>
                                      </p:to>
                                    </p:set>
                                    <p:animEffect transition="in" filter="fade">
                                      <p:cBhvr>
                                        <p:cTn id="68" dur="500"/>
                                        <p:tgtEl>
                                          <p:spTgt spid="1433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FB6BA293-73CF-04A3-AB81-3A5654B375E9}"/>
            </a:ext>
          </a:extLst>
        </p:cNvPr>
        <p:cNvGrpSpPr/>
        <p:nvPr/>
      </p:nvGrpSpPr>
      <p:grpSpPr>
        <a:xfrm>
          <a:off x="0" y="0"/>
          <a:ext cx="0" cy="0"/>
          <a:chOff x="0" y="0"/>
          <a:chExt cx="0" cy="0"/>
        </a:xfrm>
      </p:grpSpPr>
      <p:sp>
        <p:nvSpPr>
          <p:cNvPr id="574" name="Google Shape;574;p4">
            <a:extLst>
              <a:ext uri="{FF2B5EF4-FFF2-40B4-BE49-F238E27FC236}">
                <a16:creationId xmlns:a16="http://schemas.microsoft.com/office/drawing/2014/main" id="{8734D797-19DF-6FF7-F883-686EAAFAE483}"/>
              </a:ext>
            </a:extLst>
          </p:cNvPr>
          <p:cNvSpPr txBox="1">
            <a:spLocks noGrp="1"/>
          </p:cNvSpPr>
          <p:nvPr>
            <p:ph type="title"/>
          </p:nvPr>
        </p:nvSpPr>
        <p:spPr>
          <a:xfrm>
            <a:off x="365061" y="356800"/>
            <a:ext cx="5537886" cy="9323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IE" dirty="0"/>
              <a:t>LECTURE OUTLINE</a:t>
            </a:r>
            <a:endParaRPr dirty="0"/>
          </a:p>
        </p:txBody>
      </p:sp>
      <p:sp>
        <p:nvSpPr>
          <p:cNvPr id="575" name="Google Shape;575;p4">
            <a:extLst>
              <a:ext uri="{FF2B5EF4-FFF2-40B4-BE49-F238E27FC236}">
                <a16:creationId xmlns:a16="http://schemas.microsoft.com/office/drawing/2014/main" id="{AF2DD486-3C96-A4B2-27B7-9CEB4C9F14F8}"/>
              </a:ext>
            </a:extLst>
          </p:cNvPr>
          <p:cNvSpPr txBox="1">
            <a:spLocks noGrp="1"/>
          </p:cNvSpPr>
          <p:nvPr>
            <p:ph type="body" idx="1"/>
          </p:nvPr>
        </p:nvSpPr>
        <p:spPr>
          <a:xfrm>
            <a:off x="183179" y="1289134"/>
            <a:ext cx="6268009" cy="3614861"/>
          </a:xfrm>
          <a:prstGeom prst="rect">
            <a:avLst/>
          </a:prstGeom>
          <a:noFill/>
          <a:ln>
            <a:noFill/>
          </a:ln>
        </p:spPr>
        <p:txBody>
          <a:bodyPr spcFirstLastPara="1" wrap="square" lIns="91425" tIns="45700" rIns="91425" bIns="45700" anchor="t" anchorCtr="0">
            <a:normAutofit/>
          </a:bodyPr>
          <a:lstStyle/>
          <a:p>
            <a:r>
              <a:rPr lang="en-IE" sz="2400" b="1" dirty="0"/>
              <a:t>Conducting a multiple regression in SPSS</a:t>
            </a:r>
          </a:p>
          <a:p>
            <a:endParaRPr lang="en-IE" sz="2400" dirty="0"/>
          </a:p>
          <a:p>
            <a:r>
              <a:rPr lang="en-IE" sz="2400" dirty="0"/>
              <a:t>Interpreting output from multiple regression</a:t>
            </a:r>
          </a:p>
          <a:p>
            <a:pPr lvl="1"/>
            <a:r>
              <a:rPr lang="en-IE" sz="2000" dirty="0"/>
              <a:t>Assumptions first</a:t>
            </a:r>
          </a:p>
          <a:p>
            <a:pPr lvl="1"/>
            <a:r>
              <a:rPr lang="en-IE" sz="2000" dirty="0"/>
              <a:t>Interpret output</a:t>
            </a:r>
          </a:p>
          <a:p>
            <a:pPr marL="571500" lvl="1" indent="0">
              <a:buNone/>
            </a:pPr>
            <a:endParaRPr lang="en-IE" sz="2000" dirty="0"/>
          </a:p>
          <a:p>
            <a:r>
              <a:rPr lang="en-IE" sz="2400" dirty="0"/>
              <a:t>Reporting multiple regression </a:t>
            </a:r>
          </a:p>
          <a:p>
            <a:pPr marL="0" lvl="0" indent="0" algn="l" rtl="0">
              <a:lnSpc>
                <a:spcPct val="100000"/>
              </a:lnSpc>
              <a:spcBef>
                <a:spcPts val="1000"/>
              </a:spcBef>
              <a:spcAft>
                <a:spcPts val="0"/>
              </a:spcAft>
              <a:buClr>
                <a:schemeClr val="dk1"/>
              </a:buClr>
              <a:buSzPts val="2800"/>
              <a:buNone/>
            </a:pPr>
            <a:endParaRPr lang="en-US" sz="2800" dirty="0"/>
          </a:p>
        </p:txBody>
      </p:sp>
    </p:spTree>
    <p:extLst>
      <p:ext uri="{BB962C8B-B14F-4D97-AF65-F5344CB8AC3E}">
        <p14:creationId xmlns:p14="http://schemas.microsoft.com/office/powerpoint/2010/main" val="402097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705C-A194-F3DC-7342-489F070846EE}"/>
              </a:ext>
            </a:extLst>
          </p:cNvPr>
          <p:cNvSpPr>
            <a:spLocks noGrp="1"/>
          </p:cNvSpPr>
          <p:nvPr>
            <p:ph type="title"/>
          </p:nvPr>
        </p:nvSpPr>
        <p:spPr>
          <a:xfrm>
            <a:off x="468108" y="435483"/>
            <a:ext cx="10311878" cy="932334"/>
          </a:xfrm>
        </p:spPr>
        <p:txBody>
          <a:bodyPr>
            <a:normAutofit fontScale="90000"/>
          </a:bodyPr>
          <a:lstStyle/>
          <a:p>
            <a:r>
              <a:rPr lang="en-US" dirty="0"/>
              <a:t>Writing up Multiple Regression Results in APA format</a:t>
            </a:r>
            <a:endParaRPr lang="en-IE" dirty="0"/>
          </a:p>
        </p:txBody>
      </p:sp>
      <p:sp>
        <p:nvSpPr>
          <p:cNvPr id="3" name="Text Placeholder 2">
            <a:extLst>
              <a:ext uri="{FF2B5EF4-FFF2-40B4-BE49-F238E27FC236}">
                <a16:creationId xmlns:a16="http://schemas.microsoft.com/office/drawing/2014/main" id="{C3179D75-078F-073B-57B1-A6BCA013E20C}"/>
              </a:ext>
            </a:extLst>
          </p:cNvPr>
          <p:cNvSpPr>
            <a:spLocks noGrp="1"/>
          </p:cNvSpPr>
          <p:nvPr>
            <p:ph type="body" idx="1"/>
          </p:nvPr>
        </p:nvSpPr>
        <p:spPr>
          <a:xfrm>
            <a:off x="468108" y="1763082"/>
            <a:ext cx="10311878" cy="5221111"/>
          </a:xfrm>
        </p:spPr>
        <p:txBody>
          <a:bodyPr>
            <a:normAutofit/>
          </a:bodyPr>
          <a:lstStyle/>
          <a:p>
            <a:pPr>
              <a:buNone/>
            </a:pPr>
            <a:r>
              <a:rPr lang="en-IE" sz="2000" dirty="0"/>
              <a:t>A multiple regression analysis was conducted to examine the relationship between </a:t>
            </a:r>
            <a:r>
              <a:rPr lang="en-IE" sz="2000" dirty="0">
                <a:solidFill>
                  <a:srgbClr val="7030A0"/>
                </a:solidFill>
              </a:rPr>
              <a:t>[criterion variable</a:t>
            </a:r>
            <a:r>
              <a:rPr lang="en-IE" sz="2000" dirty="0"/>
              <a:t>] and [</a:t>
            </a:r>
            <a:r>
              <a:rPr lang="en-IE" sz="2000" dirty="0">
                <a:solidFill>
                  <a:srgbClr val="7030A0"/>
                </a:solidFill>
              </a:rPr>
              <a:t>predictor variables</a:t>
            </a:r>
            <a:r>
              <a:rPr lang="en-IE" sz="2000" dirty="0"/>
              <a:t>]. The overall model was significant, </a:t>
            </a:r>
            <a:r>
              <a:rPr lang="en-IE" sz="2000" i="1" dirty="0"/>
              <a:t>F</a:t>
            </a:r>
            <a:r>
              <a:rPr lang="en-IE" sz="2000" dirty="0"/>
              <a:t>(</a:t>
            </a:r>
            <a:r>
              <a:rPr lang="en-IE" sz="2000" dirty="0">
                <a:solidFill>
                  <a:srgbClr val="7030A0"/>
                </a:solidFill>
              </a:rPr>
              <a:t>df1,df2</a:t>
            </a:r>
            <a:r>
              <a:rPr lang="en-IE" sz="2000" dirty="0"/>
              <a:t>)= [</a:t>
            </a:r>
            <a:r>
              <a:rPr lang="en-IE" sz="2000" dirty="0">
                <a:solidFill>
                  <a:srgbClr val="7030A0"/>
                </a:solidFill>
              </a:rPr>
              <a:t>F-value</a:t>
            </a:r>
            <a:r>
              <a:rPr lang="en-IE" sz="2000" dirty="0"/>
              <a:t>], p= [</a:t>
            </a:r>
            <a:r>
              <a:rPr lang="en-IE" sz="2000" dirty="0">
                <a:solidFill>
                  <a:srgbClr val="7030A0"/>
                </a:solidFill>
              </a:rPr>
              <a:t>p-value</a:t>
            </a:r>
            <a:r>
              <a:rPr lang="en-IE" sz="2000" dirty="0"/>
              <a:t>], explaining [</a:t>
            </a:r>
            <a:r>
              <a:rPr lang="en-IE" sz="2000" b="1" dirty="0">
                <a:solidFill>
                  <a:srgbClr val="7030A0"/>
                </a:solidFill>
              </a:rPr>
              <a:t>R</a:t>
            </a:r>
            <a:r>
              <a:rPr lang="en-IE" sz="2000" b="1" baseline="30000" dirty="0">
                <a:solidFill>
                  <a:srgbClr val="7030A0"/>
                </a:solidFill>
              </a:rPr>
              <a:t>2</a:t>
            </a:r>
            <a:r>
              <a:rPr lang="en-IE" sz="2000" dirty="0"/>
              <a:t>]% of the variance in [</a:t>
            </a:r>
            <a:r>
              <a:rPr lang="en-IE" sz="2000" dirty="0">
                <a:solidFill>
                  <a:srgbClr val="7030A0"/>
                </a:solidFill>
              </a:rPr>
              <a:t>criterion variable</a:t>
            </a:r>
            <a:r>
              <a:rPr lang="en-IE" sz="2000" dirty="0"/>
              <a:t>] (</a:t>
            </a:r>
            <a:r>
              <a:rPr lang="en-IE" sz="2000" dirty="0">
                <a:solidFill>
                  <a:schemeClr val="tx1"/>
                </a:solidFill>
              </a:rPr>
              <a:t>R</a:t>
            </a:r>
            <a:r>
              <a:rPr lang="en-IE" sz="2000" baseline="30000" dirty="0">
                <a:solidFill>
                  <a:schemeClr val="tx1"/>
                </a:solidFill>
              </a:rPr>
              <a:t>2</a:t>
            </a:r>
            <a:r>
              <a:rPr lang="en-IE" sz="2000" b="1" baseline="30000" dirty="0">
                <a:solidFill>
                  <a:schemeClr val="tx1"/>
                </a:solidFill>
              </a:rPr>
              <a:t> </a:t>
            </a:r>
            <a:r>
              <a:rPr lang="en-IE" sz="2000" dirty="0"/>
              <a:t>= [</a:t>
            </a:r>
            <a:r>
              <a:rPr lang="en-IE" sz="2000" dirty="0">
                <a:solidFill>
                  <a:srgbClr val="7030A0"/>
                </a:solidFill>
              </a:rPr>
              <a:t>R-squared</a:t>
            </a:r>
            <a:r>
              <a:rPr lang="en-IE" sz="2000" dirty="0"/>
              <a:t>], Adj.</a:t>
            </a:r>
            <a:r>
              <a:rPr lang="en-IE" sz="2000" b="1" dirty="0">
                <a:solidFill>
                  <a:schemeClr val="tx1"/>
                </a:solidFill>
              </a:rPr>
              <a:t> </a:t>
            </a:r>
            <a:r>
              <a:rPr lang="en-IE" sz="2000" dirty="0">
                <a:solidFill>
                  <a:schemeClr val="tx1"/>
                </a:solidFill>
              </a:rPr>
              <a:t>R</a:t>
            </a:r>
            <a:r>
              <a:rPr lang="en-IE" sz="2000" baseline="30000" dirty="0">
                <a:solidFill>
                  <a:schemeClr val="tx1"/>
                </a:solidFill>
              </a:rPr>
              <a:t>2</a:t>
            </a:r>
            <a:r>
              <a:rPr lang="en-IE" sz="2000" b="1" baseline="30000" dirty="0">
                <a:solidFill>
                  <a:schemeClr val="tx1"/>
                </a:solidFill>
              </a:rPr>
              <a:t> </a:t>
            </a:r>
            <a:r>
              <a:rPr lang="en-IE" sz="2000" dirty="0"/>
              <a:t>= [</a:t>
            </a:r>
            <a:r>
              <a:rPr lang="en-IE" sz="2000" dirty="0">
                <a:solidFill>
                  <a:srgbClr val="7030A0"/>
                </a:solidFill>
              </a:rPr>
              <a:t>Adjusted R-squared</a:t>
            </a:r>
            <a:r>
              <a:rPr lang="en-IE" sz="2000" dirty="0"/>
              <a:t>]).</a:t>
            </a:r>
          </a:p>
          <a:p>
            <a:pPr>
              <a:buNone/>
            </a:pPr>
            <a:endParaRPr lang="en-IE" sz="2000" dirty="0"/>
          </a:p>
          <a:p>
            <a:pPr>
              <a:buNone/>
            </a:pPr>
            <a:r>
              <a:rPr lang="en-IE" sz="2000" dirty="0"/>
              <a:t>[</a:t>
            </a:r>
            <a:r>
              <a:rPr lang="en-IE" sz="2000" dirty="0">
                <a:solidFill>
                  <a:srgbClr val="7030A0"/>
                </a:solidFill>
              </a:rPr>
              <a:t>Predictor 1</a:t>
            </a:r>
            <a:r>
              <a:rPr lang="en-IE" sz="2000" dirty="0"/>
              <a:t>] was a </a:t>
            </a:r>
            <a:r>
              <a:rPr lang="en-IE" sz="2000" dirty="0">
                <a:solidFill>
                  <a:srgbClr val="7030A0"/>
                </a:solidFill>
              </a:rPr>
              <a:t>(non)/</a:t>
            </a:r>
            <a:r>
              <a:rPr lang="en-IE" sz="2000" dirty="0"/>
              <a:t>significant predictor of [</a:t>
            </a:r>
            <a:r>
              <a:rPr lang="en-IE" sz="2000" dirty="0">
                <a:solidFill>
                  <a:srgbClr val="7030A0"/>
                </a:solidFill>
              </a:rPr>
              <a:t>Criterion variable</a:t>
            </a:r>
            <a:r>
              <a:rPr lang="en-IE" sz="2000" dirty="0"/>
              <a:t>] (</a:t>
            </a:r>
            <a:r>
              <a:rPr lang="en-US" sz="2000" dirty="0"/>
              <a:t>unstandardized coefficients (B)= [</a:t>
            </a:r>
            <a:r>
              <a:rPr lang="en-US" sz="2000" dirty="0">
                <a:solidFill>
                  <a:srgbClr val="7030A0"/>
                </a:solidFill>
              </a:rPr>
              <a:t>B value</a:t>
            </a:r>
            <a:r>
              <a:rPr lang="en-US" sz="2000" dirty="0"/>
              <a:t>],  standard errors (SE) = [ </a:t>
            </a:r>
            <a:r>
              <a:rPr lang="en-US" sz="2000" dirty="0">
                <a:solidFill>
                  <a:srgbClr val="7030A0"/>
                </a:solidFill>
              </a:rPr>
              <a:t>SE</a:t>
            </a:r>
            <a:r>
              <a:rPr lang="en-US" sz="2000" dirty="0"/>
              <a:t>], standardized coefficients (β)= [</a:t>
            </a:r>
            <a:r>
              <a:rPr lang="en-US" sz="2000" dirty="0">
                <a:solidFill>
                  <a:srgbClr val="7030A0"/>
                </a:solidFill>
              </a:rPr>
              <a:t>β Value</a:t>
            </a:r>
            <a:r>
              <a:rPr lang="en-US" sz="2000" dirty="0"/>
              <a:t>], t statistic = [ </a:t>
            </a:r>
            <a:r>
              <a:rPr lang="en-US" sz="2000" dirty="0">
                <a:solidFill>
                  <a:srgbClr val="7030A0"/>
                </a:solidFill>
              </a:rPr>
              <a:t>T value </a:t>
            </a:r>
            <a:r>
              <a:rPr lang="en-US" sz="2000" dirty="0"/>
              <a:t>], and p-values [  ] for each predictor.</a:t>
            </a:r>
            <a:r>
              <a:rPr lang="en-IE" sz="2000" dirty="0"/>
              <a:t>[Independent variable 2] was [not] significant (B= [ ], SE= [ ], </a:t>
            </a:r>
            <a:r>
              <a:rPr lang="en-US" sz="2000" dirty="0"/>
              <a:t>β = [  ], t = [  ], p= [ ].) </a:t>
            </a:r>
            <a:r>
              <a:rPr lang="en-IE" sz="2000" dirty="0"/>
              <a:t> </a:t>
            </a:r>
          </a:p>
          <a:p>
            <a:pPr>
              <a:buNone/>
            </a:pPr>
            <a:endParaRPr lang="en-IE" sz="2000" dirty="0"/>
          </a:p>
          <a:p>
            <a:r>
              <a:rPr lang="en-IE" sz="2000" dirty="0"/>
              <a:t>The results indicate that [</a:t>
            </a:r>
            <a:r>
              <a:rPr lang="en-IE" sz="2000" dirty="0">
                <a:solidFill>
                  <a:srgbClr val="7030A0"/>
                </a:solidFill>
              </a:rPr>
              <a:t>briefly interpret findings, e.g., "higher levels of X were associated with higher/lower levels of Y, while controlling for other predictors</a:t>
            </a:r>
            <a:r>
              <a:rPr lang="en-IE" sz="2000" dirty="0"/>
              <a:t>"]. However, [</a:t>
            </a:r>
            <a:r>
              <a:rPr lang="en-IE" sz="2000" dirty="0">
                <a:solidFill>
                  <a:srgbClr val="7030A0"/>
                </a:solidFill>
              </a:rPr>
              <a:t>discuss non-significant predictors or unexpected findings</a:t>
            </a:r>
            <a:r>
              <a:rPr lang="en-IE" sz="2000" dirty="0"/>
              <a:t>]. These findings suggest that [</a:t>
            </a:r>
            <a:r>
              <a:rPr lang="en-IE" sz="2000" dirty="0">
                <a:solidFill>
                  <a:srgbClr val="7030A0"/>
                </a:solidFill>
              </a:rPr>
              <a:t>implications of results</a:t>
            </a:r>
            <a:r>
              <a:rPr lang="en-IE" sz="2000" dirty="0"/>
              <a:t>].</a:t>
            </a:r>
          </a:p>
          <a:p>
            <a:endParaRPr lang="en-IE" dirty="0"/>
          </a:p>
        </p:txBody>
      </p:sp>
    </p:spTree>
    <p:extLst>
      <p:ext uri="{BB962C8B-B14F-4D97-AF65-F5344CB8AC3E}">
        <p14:creationId xmlns:p14="http://schemas.microsoft.com/office/powerpoint/2010/main" val="1569929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8">
          <a:extLst>
            <a:ext uri="{FF2B5EF4-FFF2-40B4-BE49-F238E27FC236}">
              <a16:creationId xmlns:a16="http://schemas.microsoft.com/office/drawing/2014/main" id="{397DBEC5-25A1-9D41-75C0-B9CF5BFE39EC}"/>
            </a:ext>
          </a:extLst>
        </p:cNvPr>
        <p:cNvGrpSpPr/>
        <p:nvPr/>
      </p:nvGrpSpPr>
      <p:grpSpPr>
        <a:xfrm>
          <a:off x="0" y="0"/>
          <a:ext cx="0" cy="0"/>
          <a:chOff x="0" y="0"/>
          <a:chExt cx="0" cy="0"/>
        </a:xfrm>
      </p:grpSpPr>
      <p:sp>
        <p:nvSpPr>
          <p:cNvPr id="629" name="Google Shape;629;p12">
            <a:extLst>
              <a:ext uri="{FF2B5EF4-FFF2-40B4-BE49-F238E27FC236}">
                <a16:creationId xmlns:a16="http://schemas.microsoft.com/office/drawing/2014/main" id="{DF192933-7F8E-C627-AF71-F7A3BB99E8E5}"/>
              </a:ext>
            </a:extLst>
          </p:cNvPr>
          <p:cNvSpPr txBox="1">
            <a:spLocks noGrp="1"/>
          </p:cNvSpPr>
          <p:nvPr>
            <p:ph type="title"/>
          </p:nvPr>
        </p:nvSpPr>
        <p:spPr>
          <a:xfrm>
            <a:off x="449644" y="355600"/>
            <a:ext cx="89747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IE" dirty="0"/>
              <a:t>Practical</a:t>
            </a:r>
            <a:endParaRPr dirty="0"/>
          </a:p>
        </p:txBody>
      </p:sp>
      <p:sp>
        <p:nvSpPr>
          <p:cNvPr id="631" name="Google Shape;631;p12">
            <a:extLst>
              <a:ext uri="{FF2B5EF4-FFF2-40B4-BE49-F238E27FC236}">
                <a16:creationId xmlns:a16="http://schemas.microsoft.com/office/drawing/2014/main" id="{D031FA96-2D5E-363C-40B8-9F859EC1EE0F}"/>
              </a:ext>
            </a:extLst>
          </p:cNvPr>
          <p:cNvSpPr txBox="1">
            <a:spLocks noGrp="1"/>
          </p:cNvSpPr>
          <p:nvPr>
            <p:ph type="body" idx="2"/>
          </p:nvPr>
        </p:nvSpPr>
        <p:spPr>
          <a:xfrm>
            <a:off x="449644" y="2067208"/>
            <a:ext cx="8109140" cy="3684588"/>
          </a:xfrm>
          <a:prstGeom prst="rect">
            <a:avLst/>
          </a:prstGeom>
          <a:noFill/>
          <a:ln>
            <a:noFill/>
          </a:ln>
        </p:spPr>
        <p:txBody>
          <a:bodyPr spcFirstLastPara="1" wrap="square" lIns="91425" tIns="45700" rIns="91425" bIns="45700" anchor="t" anchorCtr="0">
            <a:normAutofit/>
          </a:bodyPr>
          <a:lstStyle/>
          <a:p>
            <a:pPr marL="228600" indent="-50800">
              <a:spcBef>
                <a:spcPts val="0"/>
              </a:spcBef>
              <a:buSzPts val="2800"/>
              <a:buNone/>
            </a:pPr>
            <a:r>
              <a:rPr lang="en-GB" dirty="0"/>
              <a:t>Have a go at writing up the results of this analysis in APA format</a:t>
            </a:r>
          </a:p>
          <a:p>
            <a:pPr marL="228600" indent="-50800">
              <a:spcBef>
                <a:spcPts val="0"/>
              </a:spcBef>
              <a:buSzPts val="2800"/>
              <a:buNone/>
            </a:pPr>
            <a:endParaRPr lang="en-GB" dirty="0"/>
          </a:p>
        </p:txBody>
      </p:sp>
    </p:spTree>
    <p:extLst>
      <p:ext uri="{BB962C8B-B14F-4D97-AF65-F5344CB8AC3E}">
        <p14:creationId xmlns:p14="http://schemas.microsoft.com/office/powerpoint/2010/main" val="1545919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4095-0424-FACA-C698-2D93488A4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A1005-0ECF-6212-103B-2BF77E25850C}"/>
              </a:ext>
            </a:extLst>
          </p:cNvPr>
          <p:cNvSpPr>
            <a:spLocks noGrp="1"/>
          </p:cNvSpPr>
          <p:nvPr>
            <p:ph type="title"/>
          </p:nvPr>
        </p:nvSpPr>
        <p:spPr>
          <a:xfrm>
            <a:off x="468108" y="435483"/>
            <a:ext cx="10311878" cy="932334"/>
          </a:xfrm>
        </p:spPr>
        <p:txBody>
          <a:bodyPr>
            <a:normAutofit fontScale="90000"/>
          </a:bodyPr>
          <a:lstStyle/>
          <a:p>
            <a:r>
              <a:rPr lang="en-US" dirty="0"/>
              <a:t>Writing up Multiple Regression Results in APA format</a:t>
            </a:r>
            <a:endParaRPr lang="en-IE" dirty="0"/>
          </a:p>
        </p:txBody>
      </p:sp>
      <p:sp>
        <p:nvSpPr>
          <p:cNvPr id="3" name="Text Placeholder 2">
            <a:extLst>
              <a:ext uri="{FF2B5EF4-FFF2-40B4-BE49-F238E27FC236}">
                <a16:creationId xmlns:a16="http://schemas.microsoft.com/office/drawing/2014/main" id="{9B5B8C3B-4363-0FB7-5863-F7538A43EAA1}"/>
              </a:ext>
            </a:extLst>
          </p:cNvPr>
          <p:cNvSpPr>
            <a:spLocks noGrp="1"/>
          </p:cNvSpPr>
          <p:nvPr>
            <p:ph type="body" idx="1"/>
          </p:nvPr>
        </p:nvSpPr>
        <p:spPr>
          <a:xfrm>
            <a:off x="468108" y="1512711"/>
            <a:ext cx="10311878" cy="5221111"/>
          </a:xfrm>
        </p:spPr>
        <p:txBody>
          <a:bodyPr>
            <a:normAutofit fontScale="77500" lnSpcReduction="20000"/>
          </a:bodyPr>
          <a:lstStyle/>
          <a:p>
            <a:pPr>
              <a:buNone/>
            </a:pPr>
            <a:r>
              <a:rPr lang="en-IE" dirty="0"/>
              <a:t>A multiple regression analysis was conducted to examine the relationship between </a:t>
            </a:r>
            <a:r>
              <a:rPr lang="en-IE" dirty="0">
                <a:solidFill>
                  <a:srgbClr val="7030A0"/>
                </a:solidFill>
              </a:rPr>
              <a:t>behavioural intention to cycle </a:t>
            </a:r>
            <a:r>
              <a:rPr lang="en-IE" dirty="0"/>
              <a:t>and </a:t>
            </a:r>
            <a:r>
              <a:rPr lang="en-IE" dirty="0">
                <a:solidFill>
                  <a:srgbClr val="7030A0"/>
                </a:solidFill>
              </a:rPr>
              <a:t>attitudes towards cycling, cycling norms and perceived control over cycling behaviour</a:t>
            </a:r>
            <a:r>
              <a:rPr lang="en-IE" dirty="0"/>
              <a:t>. The overall model was significant, </a:t>
            </a:r>
            <a:r>
              <a:rPr lang="en-US" sz="2800" b="1" i="1" dirty="0">
                <a:solidFill>
                  <a:srgbClr val="7030A0"/>
                </a:solidFill>
              </a:rPr>
              <a:t>F</a:t>
            </a:r>
            <a:r>
              <a:rPr lang="en-US" sz="2800" b="1" dirty="0">
                <a:solidFill>
                  <a:srgbClr val="7030A0"/>
                </a:solidFill>
              </a:rPr>
              <a:t>(3, 84)=30.00, </a:t>
            </a:r>
            <a:r>
              <a:rPr lang="en-US" sz="2800" b="1" i="1" dirty="0">
                <a:solidFill>
                  <a:srgbClr val="7030A0"/>
                </a:solidFill>
              </a:rPr>
              <a:t>p</a:t>
            </a:r>
            <a:r>
              <a:rPr lang="en-US" sz="2800" b="1" dirty="0">
                <a:solidFill>
                  <a:srgbClr val="7030A0"/>
                </a:solidFill>
              </a:rPr>
              <a:t>&lt;.001</a:t>
            </a:r>
            <a:r>
              <a:rPr lang="en-IE" dirty="0"/>
              <a:t>, explaining </a:t>
            </a:r>
            <a:r>
              <a:rPr lang="en-IE" b="1" dirty="0">
                <a:solidFill>
                  <a:srgbClr val="7030A0"/>
                </a:solidFill>
              </a:rPr>
              <a:t>51.7</a:t>
            </a:r>
            <a:r>
              <a:rPr lang="en-IE" dirty="0">
                <a:solidFill>
                  <a:srgbClr val="7030A0"/>
                </a:solidFill>
              </a:rPr>
              <a:t>%</a:t>
            </a:r>
            <a:r>
              <a:rPr lang="en-IE" dirty="0"/>
              <a:t> of the variance in behavioural intentions to cycle </a:t>
            </a:r>
            <a:r>
              <a:rPr lang="en-IE" dirty="0">
                <a:solidFill>
                  <a:srgbClr val="7030A0"/>
                </a:solidFill>
              </a:rPr>
              <a:t>(R</a:t>
            </a:r>
            <a:r>
              <a:rPr lang="en-IE" baseline="30000" dirty="0">
                <a:solidFill>
                  <a:srgbClr val="7030A0"/>
                </a:solidFill>
              </a:rPr>
              <a:t>2</a:t>
            </a:r>
            <a:r>
              <a:rPr lang="en-IE" b="1" baseline="30000" dirty="0">
                <a:solidFill>
                  <a:srgbClr val="7030A0"/>
                </a:solidFill>
              </a:rPr>
              <a:t> </a:t>
            </a:r>
            <a:r>
              <a:rPr lang="en-IE" dirty="0">
                <a:solidFill>
                  <a:srgbClr val="7030A0"/>
                </a:solidFill>
              </a:rPr>
              <a:t>= .517, Adj.</a:t>
            </a:r>
            <a:r>
              <a:rPr lang="en-IE" b="1" dirty="0">
                <a:solidFill>
                  <a:srgbClr val="7030A0"/>
                </a:solidFill>
              </a:rPr>
              <a:t> </a:t>
            </a:r>
            <a:r>
              <a:rPr lang="en-IE" dirty="0">
                <a:solidFill>
                  <a:srgbClr val="7030A0"/>
                </a:solidFill>
              </a:rPr>
              <a:t>R</a:t>
            </a:r>
            <a:r>
              <a:rPr lang="en-IE" baseline="30000" dirty="0">
                <a:solidFill>
                  <a:srgbClr val="7030A0"/>
                </a:solidFill>
              </a:rPr>
              <a:t>2</a:t>
            </a:r>
            <a:r>
              <a:rPr lang="en-IE" b="1" baseline="30000" dirty="0">
                <a:solidFill>
                  <a:srgbClr val="7030A0"/>
                </a:solidFill>
              </a:rPr>
              <a:t> </a:t>
            </a:r>
            <a:r>
              <a:rPr lang="en-IE" dirty="0">
                <a:solidFill>
                  <a:srgbClr val="7030A0"/>
                </a:solidFill>
              </a:rPr>
              <a:t>= .500). </a:t>
            </a:r>
          </a:p>
          <a:p>
            <a:pPr>
              <a:buNone/>
            </a:pPr>
            <a:endParaRPr lang="en-IE" dirty="0"/>
          </a:p>
          <a:p>
            <a:pPr>
              <a:buNone/>
            </a:pPr>
            <a:r>
              <a:rPr lang="en-US" sz="2800" dirty="0">
                <a:solidFill>
                  <a:schemeClr val="tx1"/>
                </a:solidFill>
              </a:rPr>
              <a:t>Perceived behavioural control predicted behavioural intentions to cycle, (B=1.06, SE=.164, </a:t>
            </a:r>
            <a:r>
              <a:rPr lang="en-US" sz="2800" i="1" dirty="0">
                <a:solidFill>
                  <a:schemeClr val="tx1"/>
                </a:solidFill>
              </a:rPr>
              <a:t>b</a:t>
            </a:r>
            <a:r>
              <a:rPr lang="en-US" sz="2800" dirty="0">
                <a:solidFill>
                  <a:schemeClr val="tx1"/>
                </a:solidFill>
              </a:rPr>
              <a:t>=.574, t=6.487 </a:t>
            </a:r>
            <a:r>
              <a:rPr lang="en-US" sz="2800" i="1" dirty="0">
                <a:solidFill>
                  <a:schemeClr val="tx1"/>
                </a:solidFill>
              </a:rPr>
              <a:t>p</a:t>
            </a:r>
            <a:r>
              <a:rPr lang="en-US" sz="2800" dirty="0">
                <a:solidFill>
                  <a:schemeClr val="tx1"/>
                </a:solidFill>
              </a:rPr>
              <a:t>=.006). Perceived norms to cycle also predicted behavioural intentions to cycle, (B=.442, SD=.155, b=.254, t-2.846, </a:t>
            </a:r>
            <a:r>
              <a:rPr lang="en-US" sz="2800" dirty="0">
                <a:solidFill>
                  <a:srgbClr val="FF0000"/>
                </a:solidFill>
              </a:rPr>
              <a:t>p</a:t>
            </a:r>
            <a:r>
              <a:rPr lang="en-US" dirty="0">
                <a:solidFill>
                  <a:srgbClr val="FF0000"/>
                </a:solidFill>
              </a:rPr>
              <a:t>&lt;.001</a:t>
            </a:r>
            <a:r>
              <a:rPr lang="en-US" sz="2800" dirty="0">
                <a:solidFill>
                  <a:schemeClr val="tx1"/>
                </a:solidFill>
              </a:rPr>
              <a:t>). However, attitudes to cycling did not significantly predict behavioural intentions (B=-144, SE=.170, b=-.067, t=-.847, </a:t>
            </a:r>
            <a:r>
              <a:rPr lang="en-US" sz="2800" i="1" dirty="0">
                <a:solidFill>
                  <a:schemeClr val="tx1"/>
                </a:solidFill>
              </a:rPr>
              <a:t>p</a:t>
            </a:r>
            <a:r>
              <a:rPr lang="en-US" sz="2800" dirty="0">
                <a:solidFill>
                  <a:schemeClr val="tx1"/>
                </a:solidFill>
              </a:rPr>
              <a:t>&gt;.05)</a:t>
            </a:r>
          </a:p>
          <a:p>
            <a:pPr>
              <a:buNone/>
            </a:pPr>
            <a:endParaRPr lang="en-IE" dirty="0"/>
          </a:p>
          <a:p>
            <a:r>
              <a:rPr lang="en-IE" dirty="0"/>
              <a:t>The results indicate that higher levels of perceived behavioural control and perceived norms to cycle were associated with higher levels of behavioural intentions to cycle, while controlling for other predictors. However, contrary to expectations attitudes to cycling were not related to behavioural intentions. </a:t>
            </a:r>
          </a:p>
        </p:txBody>
      </p:sp>
    </p:spTree>
    <p:extLst>
      <p:ext uri="{BB962C8B-B14F-4D97-AF65-F5344CB8AC3E}">
        <p14:creationId xmlns:p14="http://schemas.microsoft.com/office/powerpoint/2010/main" val="4170379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1BF86-AF14-64CF-11FF-39CC30819F0B}"/>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F7E1A785-16A2-7AD6-7974-20791887A8CB}"/>
              </a:ext>
            </a:extLst>
          </p:cNvPr>
          <p:cNvSpPr/>
          <p:nvPr/>
        </p:nvSpPr>
        <p:spPr>
          <a:xfrm>
            <a:off x="11239907" y="-39659"/>
            <a:ext cx="946068" cy="7184571"/>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CEA22140-5DFD-78EB-3F2E-A6C2CBBF7170}"/>
              </a:ext>
            </a:extLst>
          </p:cNvPr>
          <p:cNvSpPr>
            <a:spLocks noGrp="1"/>
          </p:cNvSpPr>
          <p:nvPr>
            <p:ph type="title"/>
          </p:nvPr>
        </p:nvSpPr>
        <p:spPr>
          <a:xfrm>
            <a:off x="97926" y="0"/>
            <a:ext cx="10311878" cy="932334"/>
          </a:xfrm>
        </p:spPr>
        <p:txBody>
          <a:bodyPr wrap="square" anchor="ctr">
            <a:normAutofit/>
          </a:bodyPr>
          <a:lstStyle/>
          <a:p>
            <a:r>
              <a:rPr lang="en-IE" sz="3100" dirty="0"/>
              <a:t>Assumptions of Multiple Regression </a:t>
            </a:r>
          </a:p>
        </p:txBody>
      </p:sp>
      <p:graphicFrame>
        <p:nvGraphicFramePr>
          <p:cNvPr id="5" name="Content Placeholder 2">
            <a:extLst>
              <a:ext uri="{FF2B5EF4-FFF2-40B4-BE49-F238E27FC236}">
                <a16:creationId xmlns:a16="http://schemas.microsoft.com/office/drawing/2014/main" id="{B091E213-9EE1-194B-21B2-8C58CA463FAA}"/>
              </a:ext>
            </a:extLst>
          </p:cNvPr>
          <p:cNvGraphicFramePr>
            <a:graphicFrameLocks noGrp="1"/>
          </p:cNvGraphicFramePr>
          <p:nvPr>
            <p:ph idx="4294967295"/>
          </p:nvPr>
        </p:nvGraphicFramePr>
        <p:xfrm>
          <a:off x="954877" y="55271"/>
          <a:ext cx="11022062"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a16="http://schemas.microsoft.com/office/drawing/2014/main" id="{A24A43C6-1E05-A275-ADBE-2E03201CC133}"/>
              </a:ext>
            </a:extLst>
          </p:cNvPr>
          <p:cNvSpPr txBox="1"/>
          <p:nvPr/>
        </p:nvSpPr>
        <p:spPr>
          <a:xfrm>
            <a:off x="-1509962" y="5367688"/>
            <a:ext cx="11142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4472C4"/>
                </a:solidFill>
                <a:effectLst/>
                <a:uLnTx/>
                <a:uFillTx/>
                <a:latin typeface="Arial"/>
                <a:ea typeface="+mn-ea"/>
                <a:cs typeface="+mn-cs"/>
              </a:rPr>
              <a:t>Cook’s distance</a:t>
            </a:r>
            <a:endParaRPr kumimoji="0" lang="en-IE" sz="1400" b="0" i="0" u="none" strike="noStrike" kern="1200" cap="none" spc="0" normalizeH="0" baseline="0" noProof="0" dirty="0">
              <a:ln>
                <a:noFill/>
              </a:ln>
              <a:solidFill>
                <a:srgbClr val="4472C4"/>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8148A6D6-1B9B-06CB-0AA4-43585443CBA0}"/>
              </a:ext>
            </a:extLst>
          </p:cNvPr>
          <p:cNvGrpSpPr/>
          <p:nvPr/>
        </p:nvGrpSpPr>
        <p:grpSpPr>
          <a:xfrm>
            <a:off x="1783733" y="3080248"/>
            <a:ext cx="10456089" cy="3540355"/>
            <a:chOff x="2118087" y="3288430"/>
            <a:chExt cx="10456089" cy="3540355"/>
          </a:xfrm>
        </p:grpSpPr>
        <p:sp>
          <p:nvSpPr>
            <p:cNvPr id="6" name="TextBox 5">
              <a:extLst>
                <a:ext uri="{FF2B5EF4-FFF2-40B4-BE49-F238E27FC236}">
                  <a16:creationId xmlns:a16="http://schemas.microsoft.com/office/drawing/2014/main" id="{0546D375-FAE4-F398-033A-DE05A19FCD5A}"/>
                </a:ext>
              </a:extLst>
            </p:cNvPr>
            <p:cNvSpPr txBox="1"/>
            <p:nvPr/>
          </p:nvSpPr>
          <p:spPr>
            <a:xfrm>
              <a:off x="4886096" y="4417236"/>
              <a:ext cx="159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4472C4"/>
                  </a:solidFill>
                  <a:effectLst/>
                  <a:uLnTx/>
                  <a:uFillTx/>
                  <a:latin typeface="Arial"/>
                  <a:ea typeface="+mn-ea"/>
                  <a:cs typeface="+mn-cs"/>
                </a:rPr>
                <a:t>Durbin Watson statistic</a:t>
              </a:r>
              <a:endParaRPr kumimoji="0" lang="en-IE" sz="1200" b="0" i="0" u="none" strike="noStrike" kern="1200" cap="none" spc="0" normalizeH="0" baseline="0" noProof="0" dirty="0">
                <a:ln>
                  <a:noFill/>
                </a:ln>
                <a:solidFill>
                  <a:srgbClr val="4472C4"/>
                </a:solidFill>
                <a:effectLst/>
                <a:uLnTx/>
                <a:uFillTx/>
                <a:latin typeface="Arial"/>
                <a:ea typeface="+mn-ea"/>
                <a:cs typeface="+mn-cs"/>
              </a:endParaRPr>
            </a:p>
          </p:txBody>
        </p:sp>
        <p:sp>
          <p:nvSpPr>
            <p:cNvPr id="7" name="TextBox 6">
              <a:extLst>
                <a:ext uri="{FF2B5EF4-FFF2-40B4-BE49-F238E27FC236}">
                  <a16:creationId xmlns:a16="http://schemas.microsoft.com/office/drawing/2014/main" id="{538AE150-E6EB-BFE0-4351-48363C268645}"/>
                </a:ext>
              </a:extLst>
            </p:cNvPr>
            <p:cNvSpPr txBox="1"/>
            <p:nvPr/>
          </p:nvSpPr>
          <p:spPr>
            <a:xfrm>
              <a:off x="6802222" y="4255370"/>
              <a:ext cx="16841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roxima-nova"/>
                  <a:ea typeface="+mn-ea"/>
                  <a:cs typeface="+mn-cs"/>
                </a:rPr>
                <a:t>Scatterplots (regression output)</a:t>
              </a:r>
              <a:endParaRPr kumimoji="0" lang="en-IE" sz="1400" b="1" i="0" u="none" strike="noStrike" kern="1200" cap="none" spc="0" normalizeH="0" baseline="0" noProof="0" dirty="0">
                <a:ln>
                  <a:noFill/>
                </a:ln>
                <a:solidFill>
                  <a:srgbClr val="4472C4"/>
                </a:solidFill>
                <a:effectLst/>
                <a:uLnTx/>
                <a:uFillTx/>
                <a:latin typeface="Arial"/>
                <a:ea typeface="+mn-ea"/>
                <a:cs typeface="+mn-cs"/>
              </a:endParaRPr>
            </a:p>
          </p:txBody>
        </p:sp>
        <p:cxnSp>
          <p:nvCxnSpPr>
            <p:cNvPr id="13" name="Straight Arrow Connector 12">
              <a:extLst>
                <a:ext uri="{FF2B5EF4-FFF2-40B4-BE49-F238E27FC236}">
                  <a16:creationId xmlns:a16="http://schemas.microsoft.com/office/drawing/2014/main" id="{54144A28-D27B-F6C4-D833-C8C4CE9E6052}"/>
                </a:ext>
              </a:extLst>
            </p:cNvPr>
            <p:cNvCxnSpPr>
              <a:cxnSpLocks/>
            </p:cNvCxnSpPr>
            <p:nvPr/>
          </p:nvCxnSpPr>
          <p:spPr>
            <a:xfrm flipH="1">
              <a:off x="2118087" y="3380974"/>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42E79AC-8AFB-EF54-2DB9-7D12C306B72A}"/>
                </a:ext>
              </a:extLst>
            </p:cNvPr>
            <p:cNvSpPr txBox="1"/>
            <p:nvPr/>
          </p:nvSpPr>
          <p:spPr>
            <a:xfrm>
              <a:off x="3270484" y="4246665"/>
              <a:ext cx="17217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altLang="en-US" sz="1100" b="1" i="0" u="none" strike="noStrike" kern="1200" cap="none" spc="0" normalizeH="0" baseline="0" noProof="0" dirty="0">
                  <a:ln>
                    <a:noFill/>
                  </a:ln>
                  <a:solidFill>
                    <a:srgbClr val="4472C4"/>
                  </a:solidFill>
                  <a:effectLst/>
                  <a:uLnTx/>
                  <a:uFillTx/>
                  <a:latin typeface="Arial"/>
                  <a:ea typeface="+mn-ea"/>
                  <a:cs typeface="+mn-cs"/>
                </a:rPr>
                <a:t>Normal Probability Plot (P-P) of Regression Standardised Residual </a:t>
              </a:r>
              <a:endParaRPr kumimoji="0" lang="en-IE" sz="1100" b="1" i="0" u="none" strike="noStrike" kern="1200" cap="none" spc="0" normalizeH="0" baseline="0" noProof="0" dirty="0">
                <a:ln>
                  <a:noFill/>
                </a:ln>
                <a:solidFill>
                  <a:srgbClr val="4472C4"/>
                </a:solidFill>
                <a:effectLst/>
                <a:uLnTx/>
                <a:uFillTx/>
                <a:latin typeface="Arial"/>
                <a:ea typeface="+mn-ea"/>
                <a:cs typeface="+mn-cs"/>
              </a:endParaRPr>
            </a:p>
          </p:txBody>
        </p:sp>
        <p:sp>
          <p:nvSpPr>
            <p:cNvPr id="9" name="TextBox 8">
              <a:extLst>
                <a:ext uri="{FF2B5EF4-FFF2-40B4-BE49-F238E27FC236}">
                  <a16:creationId xmlns:a16="http://schemas.microsoft.com/office/drawing/2014/main" id="{6598F847-A80C-BD8F-0BF6-4FE6713BF683}"/>
                </a:ext>
              </a:extLst>
            </p:cNvPr>
            <p:cNvSpPr txBox="1"/>
            <p:nvPr/>
          </p:nvSpPr>
          <p:spPr>
            <a:xfrm>
              <a:off x="9078291" y="4246665"/>
              <a:ext cx="144652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roxima-nova"/>
                  <a:ea typeface="+mn-ea"/>
                  <a:cs typeface="+mn-cs"/>
                </a:rPr>
                <a:t>Scatterplots (regression output)</a:t>
              </a:r>
              <a:endParaRPr kumimoji="0" lang="en-IE" sz="1400" b="1" i="0" u="none" strike="noStrike" kern="1200" cap="none" spc="0" normalizeH="0" baseline="0" noProof="0" dirty="0">
                <a:ln>
                  <a:noFill/>
                </a:ln>
                <a:solidFill>
                  <a:srgbClr val="4472C4"/>
                </a:solidFill>
                <a:effectLst/>
                <a:uLnTx/>
                <a:uFillTx/>
                <a:latin typeface="Arial"/>
                <a:ea typeface="+mn-ea"/>
                <a:cs typeface="+mn-cs"/>
              </a:endParaRPr>
            </a:p>
          </p:txBody>
        </p:sp>
        <p:sp>
          <p:nvSpPr>
            <p:cNvPr id="14" name="TextBox 13">
              <a:extLst>
                <a:ext uri="{FF2B5EF4-FFF2-40B4-BE49-F238E27FC236}">
                  <a16:creationId xmlns:a16="http://schemas.microsoft.com/office/drawing/2014/main" id="{347C0A65-699E-CD70-1CBF-74B487917D27}"/>
                </a:ext>
              </a:extLst>
            </p:cNvPr>
            <p:cNvSpPr txBox="1"/>
            <p:nvPr/>
          </p:nvSpPr>
          <p:spPr>
            <a:xfrm>
              <a:off x="9210047" y="5834735"/>
              <a:ext cx="102184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proxima-nova"/>
                  <a:ea typeface="+mn-ea"/>
                  <a:cs typeface="+mn-cs"/>
                </a:rPr>
                <a:t>Evenly scattered – not curved</a:t>
              </a:r>
              <a:endParaRPr kumimoji="0" lang="en-IE" sz="1400" b="0" i="0" u="none" strike="noStrike" kern="1200" cap="none" spc="0" normalizeH="0" baseline="0" noProof="0" dirty="0">
                <a:ln>
                  <a:noFill/>
                </a:ln>
                <a:solidFill>
                  <a:srgbClr val="70AD47"/>
                </a:solidFill>
                <a:effectLst/>
                <a:uLnTx/>
                <a:uFillTx/>
                <a:latin typeface="Arial"/>
                <a:ea typeface="+mn-ea"/>
                <a:cs typeface="+mn-cs"/>
              </a:endParaRPr>
            </a:p>
          </p:txBody>
        </p:sp>
        <p:cxnSp>
          <p:nvCxnSpPr>
            <p:cNvPr id="15" name="Straight Arrow Connector 14">
              <a:extLst>
                <a:ext uri="{FF2B5EF4-FFF2-40B4-BE49-F238E27FC236}">
                  <a16:creationId xmlns:a16="http://schemas.microsoft.com/office/drawing/2014/main" id="{F705148F-D580-DE66-FAA0-DDEBE7E98A6A}"/>
                </a:ext>
              </a:extLst>
            </p:cNvPr>
            <p:cNvCxnSpPr>
              <a:cxnSpLocks/>
            </p:cNvCxnSpPr>
            <p:nvPr/>
          </p:nvCxnSpPr>
          <p:spPr>
            <a:xfrm>
              <a:off x="2118087" y="5253616"/>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F6DE8F7-0E2F-3E62-7F4B-809A74E7A977}"/>
                </a:ext>
              </a:extLst>
            </p:cNvPr>
            <p:cNvCxnSpPr>
              <a:cxnSpLocks/>
            </p:cNvCxnSpPr>
            <p:nvPr/>
          </p:nvCxnSpPr>
          <p:spPr>
            <a:xfrm flipH="1">
              <a:off x="4089826" y="3412057"/>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C40E65D-2891-77A6-C84F-3A4A5DDF21A3}"/>
                </a:ext>
              </a:extLst>
            </p:cNvPr>
            <p:cNvCxnSpPr>
              <a:cxnSpLocks/>
            </p:cNvCxnSpPr>
            <p:nvPr/>
          </p:nvCxnSpPr>
          <p:spPr>
            <a:xfrm flipH="1">
              <a:off x="5659948" y="3412057"/>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07D251E-9611-BB3D-FC67-1D0CE0D4C038}"/>
                </a:ext>
              </a:extLst>
            </p:cNvPr>
            <p:cNvCxnSpPr>
              <a:cxnSpLocks/>
            </p:cNvCxnSpPr>
            <p:nvPr/>
          </p:nvCxnSpPr>
          <p:spPr>
            <a:xfrm flipH="1">
              <a:off x="7638379" y="3288431"/>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54BFBE1-1D69-2CE1-214C-25AA86C4E5D6}"/>
                </a:ext>
              </a:extLst>
            </p:cNvPr>
            <p:cNvCxnSpPr>
              <a:cxnSpLocks/>
            </p:cNvCxnSpPr>
            <p:nvPr/>
          </p:nvCxnSpPr>
          <p:spPr>
            <a:xfrm flipH="1">
              <a:off x="9648506" y="3288430"/>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9B9F9D7-C487-4355-3578-5E7DA33A3380}"/>
                </a:ext>
              </a:extLst>
            </p:cNvPr>
            <p:cNvSpPr txBox="1"/>
            <p:nvPr/>
          </p:nvSpPr>
          <p:spPr>
            <a:xfrm>
              <a:off x="3393984" y="5791300"/>
              <a:ext cx="156961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proxima-nova"/>
                  <a:ea typeface="+mn-ea"/>
                  <a:cs typeface="+mn-cs"/>
                </a:rPr>
                <a:t>Bell curve to histogram or pp plot approximately follows the line</a:t>
              </a:r>
              <a:endParaRPr kumimoji="0" lang="en-IE" sz="1400" b="0" i="0" u="none" strike="noStrike" kern="1200" cap="none" spc="0" normalizeH="0" baseline="0" noProof="0" dirty="0">
                <a:ln>
                  <a:noFill/>
                </a:ln>
                <a:solidFill>
                  <a:srgbClr val="70AD47"/>
                </a:solidFill>
                <a:effectLst/>
                <a:uLnTx/>
                <a:uFillTx/>
                <a:latin typeface="Arial"/>
                <a:ea typeface="+mn-ea"/>
                <a:cs typeface="+mn-cs"/>
              </a:endParaRPr>
            </a:p>
          </p:txBody>
        </p:sp>
        <p:sp>
          <p:nvSpPr>
            <p:cNvPr id="28" name="TextBox 27">
              <a:extLst>
                <a:ext uri="{FF2B5EF4-FFF2-40B4-BE49-F238E27FC236}">
                  <a16:creationId xmlns:a16="http://schemas.microsoft.com/office/drawing/2014/main" id="{C0D8F033-DE80-929B-64FF-0DD89F73423C}"/>
                </a:ext>
              </a:extLst>
            </p:cNvPr>
            <p:cNvSpPr txBox="1"/>
            <p:nvPr/>
          </p:nvSpPr>
          <p:spPr>
            <a:xfrm>
              <a:off x="4886096" y="5880915"/>
              <a:ext cx="198166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proxima-nova"/>
                  <a:ea typeface="+mn-ea"/>
                  <a:cs typeface="+mn-cs"/>
                </a:rPr>
                <a:t>Should be equal to 2</a:t>
              </a:r>
              <a:endParaRPr kumimoji="0" lang="en-IE" sz="1400" b="0" i="0" u="none" strike="noStrike" kern="1200" cap="none" spc="0" normalizeH="0" baseline="0" noProof="0" dirty="0">
                <a:ln>
                  <a:noFill/>
                </a:ln>
                <a:solidFill>
                  <a:srgbClr val="70AD47"/>
                </a:solidFill>
                <a:effectLst/>
                <a:uLnTx/>
                <a:uFillTx/>
                <a:latin typeface="Arial"/>
                <a:ea typeface="+mn-ea"/>
                <a:cs typeface="+mn-cs"/>
              </a:endParaRPr>
            </a:p>
          </p:txBody>
        </p:sp>
        <p:sp>
          <p:nvSpPr>
            <p:cNvPr id="29" name="TextBox 28">
              <a:extLst>
                <a:ext uri="{FF2B5EF4-FFF2-40B4-BE49-F238E27FC236}">
                  <a16:creationId xmlns:a16="http://schemas.microsoft.com/office/drawing/2014/main" id="{113E6D8F-9B97-D5C6-D0F4-4B2CA6439945}"/>
                </a:ext>
              </a:extLst>
            </p:cNvPr>
            <p:cNvSpPr txBox="1"/>
            <p:nvPr/>
          </p:nvSpPr>
          <p:spPr>
            <a:xfrm>
              <a:off x="6800262" y="5880915"/>
              <a:ext cx="19816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proxima-nova"/>
                  <a:ea typeface="+mn-ea"/>
                  <a:cs typeface="+mn-cs"/>
                </a:rPr>
                <a:t>Should look like a cloud rather than a funnel</a:t>
              </a:r>
              <a:endParaRPr kumimoji="0" lang="en-IE" sz="1400" b="0" i="0" u="none" strike="noStrike" kern="1200" cap="none" spc="0" normalizeH="0" baseline="0" noProof="0" dirty="0">
                <a:ln>
                  <a:noFill/>
                </a:ln>
                <a:solidFill>
                  <a:srgbClr val="70AD47"/>
                </a:solidFill>
                <a:effectLst/>
                <a:uLnTx/>
                <a:uFillTx/>
                <a:latin typeface="Arial"/>
                <a:ea typeface="+mn-ea"/>
                <a:cs typeface="+mn-cs"/>
              </a:endParaRPr>
            </a:p>
          </p:txBody>
        </p:sp>
        <p:sp>
          <p:nvSpPr>
            <p:cNvPr id="31" name="TextBox 30">
              <a:extLst>
                <a:ext uri="{FF2B5EF4-FFF2-40B4-BE49-F238E27FC236}">
                  <a16:creationId xmlns:a16="http://schemas.microsoft.com/office/drawing/2014/main" id="{B150B5D1-BB7C-9771-5478-D77D54E068D7}"/>
                </a:ext>
              </a:extLst>
            </p:cNvPr>
            <p:cNvSpPr txBox="1"/>
            <p:nvPr/>
          </p:nvSpPr>
          <p:spPr>
            <a:xfrm>
              <a:off x="10695381" y="3977845"/>
              <a:ext cx="15910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roxima-nova"/>
                  <a:ea typeface="+mn-ea"/>
                  <a:cs typeface="+mn-cs"/>
                </a:rPr>
                <a:t>Cooks distance, leverage &amp; visual inspection of scatterplot</a:t>
              </a:r>
              <a:endParaRPr kumimoji="0" lang="en-IE" sz="1400" b="1" i="0" u="none" strike="noStrike" kern="1200" cap="none" spc="0" normalizeH="0" baseline="0" noProof="0" dirty="0">
                <a:ln>
                  <a:noFill/>
                </a:ln>
                <a:solidFill>
                  <a:srgbClr val="4472C4"/>
                </a:solidFill>
                <a:effectLst/>
                <a:uLnTx/>
                <a:uFillTx/>
                <a:latin typeface="Arial"/>
                <a:ea typeface="+mn-ea"/>
                <a:cs typeface="+mn-cs"/>
              </a:endParaRPr>
            </a:p>
          </p:txBody>
        </p:sp>
        <p:sp>
          <p:nvSpPr>
            <p:cNvPr id="32" name="TextBox 31">
              <a:extLst>
                <a:ext uri="{FF2B5EF4-FFF2-40B4-BE49-F238E27FC236}">
                  <a16:creationId xmlns:a16="http://schemas.microsoft.com/office/drawing/2014/main" id="{628DD691-55B8-8F1E-99E4-241A883CFE00}"/>
                </a:ext>
              </a:extLst>
            </p:cNvPr>
            <p:cNvSpPr txBox="1"/>
            <p:nvPr/>
          </p:nvSpPr>
          <p:spPr>
            <a:xfrm>
              <a:off x="10407643" y="5659234"/>
              <a:ext cx="216653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proxima-nova"/>
                  <a:ea typeface="+mn-ea"/>
                  <a:cs typeface="+mn-cs"/>
                </a:rPr>
                <a:t>Cooks value should be less than 1 (otherwise indicates influential point). No values distorting line disproportionately</a:t>
              </a:r>
              <a:endParaRPr kumimoji="0" lang="en-IE" sz="1400" b="0" i="0" u="none" strike="noStrike" kern="1200" cap="none" spc="0" normalizeH="0" baseline="0" noProof="0" dirty="0">
                <a:ln>
                  <a:noFill/>
                </a:ln>
                <a:solidFill>
                  <a:srgbClr val="70AD47"/>
                </a:solidFill>
                <a:effectLst/>
                <a:uLnTx/>
                <a:uFillTx/>
                <a:latin typeface="Arial"/>
                <a:ea typeface="+mn-ea"/>
                <a:cs typeface="+mn-cs"/>
              </a:endParaRPr>
            </a:p>
          </p:txBody>
        </p:sp>
        <p:cxnSp>
          <p:nvCxnSpPr>
            <p:cNvPr id="34" name="Straight Arrow Connector 33">
              <a:extLst>
                <a:ext uri="{FF2B5EF4-FFF2-40B4-BE49-F238E27FC236}">
                  <a16:creationId xmlns:a16="http://schemas.microsoft.com/office/drawing/2014/main" id="{D11B51D3-581D-1C77-DC6E-21E20E63C677}"/>
                </a:ext>
              </a:extLst>
            </p:cNvPr>
            <p:cNvCxnSpPr>
              <a:cxnSpLocks/>
            </p:cNvCxnSpPr>
            <p:nvPr/>
          </p:nvCxnSpPr>
          <p:spPr>
            <a:xfrm>
              <a:off x="4158712" y="5162512"/>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06B1937-23D1-F117-4ACF-7B57EB98F889}"/>
                </a:ext>
              </a:extLst>
            </p:cNvPr>
            <p:cNvCxnSpPr>
              <a:cxnSpLocks/>
            </p:cNvCxnSpPr>
            <p:nvPr/>
          </p:nvCxnSpPr>
          <p:spPr>
            <a:xfrm>
              <a:off x="5681624" y="5207715"/>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059C527-A23D-B382-74CD-FCE78055D920}"/>
                </a:ext>
              </a:extLst>
            </p:cNvPr>
            <p:cNvCxnSpPr>
              <a:cxnSpLocks/>
            </p:cNvCxnSpPr>
            <p:nvPr/>
          </p:nvCxnSpPr>
          <p:spPr>
            <a:xfrm>
              <a:off x="7775526" y="5162512"/>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B2D5093-96A2-344F-6021-183E96B17119}"/>
                </a:ext>
              </a:extLst>
            </p:cNvPr>
            <p:cNvCxnSpPr>
              <a:cxnSpLocks/>
            </p:cNvCxnSpPr>
            <p:nvPr/>
          </p:nvCxnSpPr>
          <p:spPr>
            <a:xfrm>
              <a:off x="9777001" y="5207715"/>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D0E72F9-B660-2F94-0727-D9D13AB65C63}"/>
              </a:ext>
            </a:extLst>
          </p:cNvPr>
          <p:cNvSpPr txBox="1"/>
          <p:nvPr/>
        </p:nvSpPr>
        <p:spPr>
          <a:xfrm>
            <a:off x="1192591" y="4246928"/>
            <a:ext cx="15910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roxima-nova"/>
                <a:ea typeface="+mn-ea"/>
                <a:cs typeface="+mn-cs"/>
              </a:rPr>
              <a:t>Correlations/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proxima-nova"/>
                <a:ea typeface="+mn-ea"/>
                <a:cs typeface="+mn-cs"/>
              </a:rPr>
              <a:t>Tolerance/VIF</a:t>
            </a:r>
            <a:endParaRPr kumimoji="0" lang="en-IE" sz="1400" b="1" i="0" u="none" strike="noStrike" kern="1200" cap="none" spc="0" normalizeH="0" baseline="0" noProof="0" dirty="0">
              <a:ln>
                <a:noFill/>
              </a:ln>
              <a:solidFill>
                <a:srgbClr val="4472C4"/>
              </a:solidFill>
              <a:effectLst/>
              <a:uLnTx/>
              <a:uFillTx/>
              <a:latin typeface="Arial"/>
              <a:ea typeface="+mn-ea"/>
              <a:cs typeface="+mn-cs"/>
            </a:endParaRPr>
          </a:p>
        </p:txBody>
      </p:sp>
      <p:cxnSp>
        <p:nvCxnSpPr>
          <p:cNvPr id="4" name="Straight Arrow Connector 3">
            <a:extLst>
              <a:ext uri="{FF2B5EF4-FFF2-40B4-BE49-F238E27FC236}">
                <a16:creationId xmlns:a16="http://schemas.microsoft.com/office/drawing/2014/main" id="{65BF8E05-4659-60A4-A94E-6B4FE73AA622}"/>
              </a:ext>
            </a:extLst>
          </p:cNvPr>
          <p:cNvCxnSpPr>
            <a:cxnSpLocks/>
          </p:cNvCxnSpPr>
          <p:nvPr/>
        </p:nvCxnSpPr>
        <p:spPr>
          <a:xfrm flipH="1">
            <a:off x="11212273" y="3034626"/>
            <a:ext cx="929" cy="780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2D1B75C-249A-CF1C-9A27-25BBA81C60D5}"/>
              </a:ext>
            </a:extLst>
          </p:cNvPr>
          <p:cNvCxnSpPr>
            <a:cxnSpLocks/>
          </p:cNvCxnSpPr>
          <p:nvPr/>
        </p:nvCxnSpPr>
        <p:spPr>
          <a:xfrm>
            <a:off x="11198533" y="4865725"/>
            <a:ext cx="0" cy="49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E421861-D9BF-98FB-1B52-C1D93CBC12EA}"/>
              </a:ext>
            </a:extLst>
          </p:cNvPr>
          <p:cNvSpPr txBox="1"/>
          <p:nvPr/>
        </p:nvSpPr>
        <p:spPr>
          <a:xfrm>
            <a:off x="1169913" y="5704876"/>
            <a:ext cx="1760395" cy="1231106"/>
          </a:xfrm>
          <a:prstGeom prst="rect">
            <a:avLst/>
          </a:prstGeom>
          <a:no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0AD47"/>
                </a:solidFill>
                <a:effectLst/>
                <a:uLnTx/>
                <a:uFillTx/>
                <a:latin typeface="proxima-nova"/>
                <a:ea typeface="+mn-ea"/>
                <a:cs typeface="+mn-cs"/>
              </a:rPr>
              <a:t>VIF less than 10</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0AD47"/>
                </a:solidFill>
                <a:effectLst/>
                <a:uLnTx/>
                <a:uFillTx/>
                <a:latin typeface="proxima-nova"/>
                <a:ea typeface="+mn-ea"/>
                <a:cs typeface="+mn-cs"/>
              </a:rPr>
              <a:t>Tolerance greater than .10</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70AD47"/>
                </a:solidFill>
                <a:effectLst/>
                <a:uLnTx/>
                <a:uFillTx/>
                <a:latin typeface="Arial"/>
                <a:ea typeface="+mn-ea"/>
                <a:cs typeface="+mn-cs"/>
              </a:rPr>
              <a:t>Correlation less than .7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srgbClr val="ED7D31"/>
              </a:solidFill>
              <a:effectLst/>
              <a:uLnTx/>
              <a:uFillTx/>
              <a:latin typeface="Arial"/>
              <a:ea typeface="+mn-ea"/>
              <a:cs typeface="+mn-cs"/>
            </a:endParaRPr>
          </a:p>
        </p:txBody>
      </p:sp>
      <p:sp>
        <p:nvSpPr>
          <p:cNvPr id="11" name="TextBox 10">
            <a:extLst>
              <a:ext uri="{FF2B5EF4-FFF2-40B4-BE49-F238E27FC236}">
                <a16:creationId xmlns:a16="http://schemas.microsoft.com/office/drawing/2014/main" id="{4540D83F-16DA-D2B1-AFDE-22F8153B83F6}"/>
              </a:ext>
            </a:extLst>
          </p:cNvPr>
          <p:cNvSpPr txBox="1"/>
          <p:nvPr/>
        </p:nvSpPr>
        <p:spPr>
          <a:xfrm>
            <a:off x="48041" y="2792944"/>
            <a:ext cx="1274192" cy="3539430"/>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Assumption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Check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Assumption met if</a:t>
            </a:r>
            <a:endParaRPr kumimoji="0" lang="en-IE" sz="14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22201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E731-5F06-6536-ECE1-1DC46A6D7A90}"/>
              </a:ext>
            </a:extLst>
          </p:cNvPr>
          <p:cNvSpPr>
            <a:spLocks noGrp="1"/>
          </p:cNvSpPr>
          <p:nvPr>
            <p:ph type="title"/>
          </p:nvPr>
        </p:nvSpPr>
        <p:spPr>
          <a:xfrm>
            <a:off x="354816" y="311511"/>
            <a:ext cx="10311878" cy="932334"/>
          </a:xfrm>
        </p:spPr>
        <p:txBody>
          <a:bodyPr/>
          <a:lstStyle/>
          <a:p>
            <a:r>
              <a:rPr lang="en-IE" dirty="0"/>
              <a:t>Assumptions of Multiple Regression</a:t>
            </a:r>
          </a:p>
        </p:txBody>
      </p:sp>
      <p:sp>
        <p:nvSpPr>
          <p:cNvPr id="3" name="Text Placeholder 2">
            <a:extLst>
              <a:ext uri="{FF2B5EF4-FFF2-40B4-BE49-F238E27FC236}">
                <a16:creationId xmlns:a16="http://schemas.microsoft.com/office/drawing/2014/main" id="{96886ABA-FEB4-085B-687C-1B1A5B3E4549}"/>
              </a:ext>
            </a:extLst>
          </p:cNvPr>
          <p:cNvSpPr>
            <a:spLocks noGrp="1"/>
          </p:cNvSpPr>
          <p:nvPr>
            <p:ph type="body" idx="1"/>
          </p:nvPr>
        </p:nvSpPr>
        <p:spPr>
          <a:xfrm>
            <a:off x="354816" y="1513116"/>
            <a:ext cx="10311878" cy="5344884"/>
          </a:xfrm>
        </p:spPr>
        <p:txBody>
          <a:bodyPr>
            <a:normAutofit/>
          </a:bodyPr>
          <a:lstStyle/>
          <a:p>
            <a:pPr algn="l">
              <a:spcAft>
                <a:spcPts val="750"/>
              </a:spcAft>
              <a:buFont typeface="+mj-lt"/>
              <a:buAutoNum type="arabicPeriod"/>
            </a:pPr>
            <a:r>
              <a:rPr lang="en-US" sz="1800" dirty="0">
                <a:solidFill>
                  <a:srgbClr val="333333"/>
                </a:solidFill>
                <a:latin typeface="Roboto" panose="02000000000000000000" pitchFamily="2" charset="0"/>
              </a:rPr>
              <a:t>D</a:t>
            </a:r>
            <a:r>
              <a:rPr lang="en-US" sz="1800" b="0" i="0" dirty="0">
                <a:solidFill>
                  <a:srgbClr val="333333"/>
                </a:solidFill>
                <a:effectLst/>
                <a:latin typeface="Roboto" panose="02000000000000000000" pitchFamily="2" charset="0"/>
              </a:rPr>
              <a:t>ependent variable is continuous (interval or ratio)</a:t>
            </a:r>
          </a:p>
          <a:p>
            <a:pPr algn="l">
              <a:spcAft>
                <a:spcPts val="750"/>
              </a:spcAft>
              <a:buFont typeface="+mj-lt"/>
              <a:buAutoNum type="arabicPeriod"/>
            </a:pPr>
            <a:r>
              <a:rPr lang="en-US" sz="1800" b="0" i="0" dirty="0">
                <a:solidFill>
                  <a:srgbClr val="333333"/>
                </a:solidFill>
                <a:effectLst/>
                <a:latin typeface="Roboto" panose="02000000000000000000" pitchFamily="2" charset="0"/>
              </a:rPr>
              <a:t>Independent variables are continuous (interval or ratio) or categorical (nominal or ordinal)</a:t>
            </a:r>
          </a:p>
          <a:p>
            <a:pPr algn="l">
              <a:spcAft>
                <a:spcPts val="750"/>
              </a:spcAft>
              <a:buFont typeface="+mj-lt"/>
              <a:buAutoNum type="arabicPeriod"/>
            </a:pPr>
            <a:r>
              <a:rPr lang="en-US" sz="1800" b="0" i="0" dirty="0">
                <a:solidFill>
                  <a:srgbClr val="333333"/>
                </a:solidFill>
                <a:effectLst/>
                <a:latin typeface="Roboto" panose="02000000000000000000" pitchFamily="2" charset="0"/>
              </a:rPr>
              <a:t>Independence of observations - assessed using Durbin-Waston statistic</a:t>
            </a:r>
          </a:p>
          <a:p>
            <a:pPr algn="l">
              <a:spcAft>
                <a:spcPts val="750"/>
              </a:spcAft>
              <a:buFont typeface="+mj-lt"/>
              <a:buAutoNum type="arabicPeriod"/>
            </a:pPr>
            <a:r>
              <a:rPr lang="en-US" sz="1800" b="0" i="0" dirty="0">
                <a:solidFill>
                  <a:srgbClr val="333333"/>
                </a:solidFill>
                <a:effectLst/>
                <a:latin typeface="Roboto" panose="02000000000000000000" pitchFamily="2" charset="0"/>
              </a:rPr>
              <a:t>Linear relationship between the dependent variable and </a:t>
            </a:r>
            <a:r>
              <a:rPr lang="en-US" sz="1800" b="0" i="1" dirty="0">
                <a:solidFill>
                  <a:srgbClr val="333333"/>
                </a:solidFill>
                <a:effectLst/>
                <a:latin typeface="Roboto" panose="02000000000000000000" pitchFamily="2" charset="0"/>
              </a:rPr>
              <a:t>each </a:t>
            </a:r>
            <a:r>
              <a:rPr lang="en-US" sz="1800" b="0" i="0" dirty="0">
                <a:solidFill>
                  <a:srgbClr val="333333"/>
                </a:solidFill>
                <a:effectLst/>
                <a:latin typeface="Roboto" panose="02000000000000000000" pitchFamily="2" charset="0"/>
              </a:rPr>
              <a:t>independent variable - visual exam of scatterplots</a:t>
            </a:r>
          </a:p>
          <a:p>
            <a:pPr algn="l">
              <a:spcAft>
                <a:spcPts val="750"/>
              </a:spcAft>
              <a:buFont typeface="+mj-lt"/>
              <a:buAutoNum type="arabicPeriod"/>
            </a:pPr>
            <a:r>
              <a:rPr lang="en-US" sz="1800" b="0" i="0" dirty="0">
                <a:solidFill>
                  <a:srgbClr val="333333"/>
                </a:solidFill>
                <a:effectLst/>
                <a:latin typeface="Roboto" panose="02000000000000000000" pitchFamily="2" charset="0"/>
              </a:rPr>
              <a:t>Homoscedasticity - assessed through a visual examination of a scatterplot of the residuals</a:t>
            </a:r>
          </a:p>
          <a:p>
            <a:pPr algn="l">
              <a:spcAft>
                <a:spcPts val="750"/>
              </a:spcAft>
              <a:buFont typeface="+mj-lt"/>
              <a:buAutoNum type="arabicPeriod"/>
            </a:pPr>
            <a:r>
              <a:rPr lang="en-US" sz="1800" b="0" i="0" dirty="0">
                <a:solidFill>
                  <a:srgbClr val="333333"/>
                </a:solidFill>
                <a:effectLst/>
                <a:latin typeface="Roboto" panose="02000000000000000000" pitchFamily="2" charset="0"/>
              </a:rPr>
              <a:t>No multicollinearity (high correlation between independent variables) - inspection of correlation values and tolerance values</a:t>
            </a:r>
          </a:p>
          <a:p>
            <a:pPr algn="l">
              <a:spcAft>
                <a:spcPts val="750"/>
              </a:spcAft>
              <a:buFont typeface="+mj-lt"/>
              <a:buAutoNum type="arabicPeriod"/>
            </a:pPr>
            <a:r>
              <a:rPr lang="en-US" sz="1800" b="0" i="0" dirty="0">
                <a:solidFill>
                  <a:srgbClr val="333333"/>
                </a:solidFill>
                <a:effectLst/>
                <a:latin typeface="Roboto" panose="02000000000000000000" pitchFamily="2" charset="0"/>
              </a:rPr>
              <a:t>No outliers or highly influential points - outliers can be detected using </a:t>
            </a:r>
            <a:r>
              <a:rPr lang="en-US" sz="1800" b="0" i="0" dirty="0" err="1">
                <a:solidFill>
                  <a:srgbClr val="333333"/>
                </a:solidFill>
                <a:effectLst/>
                <a:latin typeface="Roboto" panose="02000000000000000000" pitchFamily="2" charset="0"/>
              </a:rPr>
              <a:t>casewise</a:t>
            </a:r>
            <a:r>
              <a:rPr lang="en-US" sz="1800" b="0" i="0" dirty="0">
                <a:solidFill>
                  <a:srgbClr val="333333"/>
                </a:solidFill>
                <a:effectLst/>
                <a:latin typeface="Roboto" panose="02000000000000000000" pitchFamily="2" charset="0"/>
              </a:rPr>
              <a:t> diagnostics and studentized deleted residuals</a:t>
            </a:r>
          </a:p>
          <a:p>
            <a:pPr algn="l">
              <a:spcAft>
                <a:spcPts val="750"/>
              </a:spcAft>
              <a:buFont typeface="+mj-lt"/>
              <a:buAutoNum type="arabicPeriod"/>
            </a:pPr>
            <a:r>
              <a:rPr lang="en-US" sz="1800" b="0" i="0" dirty="0">
                <a:solidFill>
                  <a:srgbClr val="333333"/>
                </a:solidFill>
                <a:effectLst/>
                <a:latin typeface="Roboto" panose="02000000000000000000" pitchFamily="2" charset="0"/>
              </a:rPr>
              <a:t>Residuals are approximately normally distributed - checked using histogram, P-P Plot, or Q-Q Plot of residuals.</a:t>
            </a:r>
          </a:p>
        </p:txBody>
      </p:sp>
    </p:spTree>
    <p:extLst>
      <p:ext uri="{BB962C8B-B14F-4D97-AF65-F5344CB8AC3E}">
        <p14:creationId xmlns:p14="http://schemas.microsoft.com/office/powerpoint/2010/main" val="4025699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353391" y="423628"/>
            <a:ext cx="6058295"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3400"/>
              <a:buFont typeface="Arial"/>
              <a:buNone/>
            </a:pPr>
            <a:r>
              <a:rPr lang="en-IE" sz="3400" dirty="0"/>
              <a:t>Checking for Assumptions: </a:t>
            </a:r>
            <a:r>
              <a:rPr lang="en-IE" sz="3400" dirty="0">
                <a:solidFill>
                  <a:schemeClr val="accent6"/>
                </a:solidFill>
              </a:rPr>
              <a:t>1. Multicollinearity</a:t>
            </a:r>
            <a:endParaRPr sz="3400" dirty="0">
              <a:solidFill>
                <a:schemeClr val="accent6"/>
              </a:solidFill>
            </a:endParaRPr>
          </a:p>
        </p:txBody>
      </p:sp>
      <p:sp>
        <p:nvSpPr>
          <p:cNvPr id="123" name="Google Shape;123;p7"/>
          <p:cNvSpPr txBox="1"/>
          <p:nvPr/>
        </p:nvSpPr>
        <p:spPr>
          <a:xfrm>
            <a:off x="-334681" y="2190044"/>
            <a:ext cx="5516281" cy="3415477"/>
          </a:xfrm>
          <a:prstGeom prst="rect">
            <a:avLst/>
          </a:prstGeom>
          <a:noFill/>
          <a:ln>
            <a:noFill/>
          </a:ln>
        </p:spPr>
        <p:txBody>
          <a:bodyPr spcFirstLastPara="1" wrap="square" lIns="91425" tIns="45700" rIns="91425" bIns="45700" anchor="t" anchorCtr="0">
            <a:normAutofit/>
          </a:bodyPr>
          <a:lstStyle/>
          <a:p>
            <a:pPr marL="800100" marR="0" lvl="1" indent="-342900" algn="l" defTabSz="914400" rtl="0" eaLnBrk="1" fontAlgn="auto" latinLnBrk="0" hangingPunct="1">
              <a:lnSpc>
                <a:spcPct val="80000"/>
              </a:lnSpc>
              <a:spcBef>
                <a:spcPts val="500"/>
              </a:spcBef>
              <a:spcAft>
                <a:spcPts val="0"/>
              </a:spcAft>
              <a:buClr>
                <a:srgbClr val="954F72"/>
              </a:buClr>
              <a:buSzPts val="2000"/>
              <a:buFont typeface="Arial" panose="020B0604020202020204" pitchFamily="34" charset="0"/>
              <a:buChar char="•"/>
              <a:tabLst/>
              <a:defRPr/>
            </a:pPr>
            <a:r>
              <a:rPr kumimoji="0" lang="en-IE" sz="2000" b="0" i="0" u="none" strike="noStrike" kern="1200" cap="none" spc="0" normalizeH="0" baseline="0" noProof="0" dirty="0">
                <a:ln>
                  <a:noFill/>
                </a:ln>
                <a:solidFill>
                  <a:srgbClr val="000000"/>
                </a:solidFill>
                <a:effectLst/>
                <a:uLnTx/>
                <a:uFillTx/>
                <a:latin typeface="Arial"/>
                <a:ea typeface="Arial"/>
                <a:cs typeface="Arial"/>
                <a:sym typeface="Arial"/>
              </a:rPr>
              <a:t>Correlations table demonstrates degree of correlation between all variables.</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1257300" marR="0" lvl="2" indent="-342900" algn="l" defTabSz="914400" rtl="0" eaLnBrk="1" fontAlgn="auto" latinLnBrk="0" hangingPunct="1">
              <a:lnSpc>
                <a:spcPct val="80000"/>
              </a:lnSpc>
              <a:spcBef>
                <a:spcPts val="500"/>
              </a:spcBef>
              <a:spcAft>
                <a:spcPts val="0"/>
              </a:spcAft>
              <a:buClr>
                <a:srgbClr val="000000"/>
              </a:buClr>
              <a:buSzPts val="2000"/>
              <a:buFont typeface="Arial" panose="020B0604020202020204" pitchFamily="34" charset="0"/>
              <a:buChar char="•"/>
              <a:tabLst/>
              <a:defRPr/>
            </a:pPr>
            <a:r>
              <a:rPr kumimoji="0" lang="en-IE" sz="2000" b="0" i="0" u="none" strike="noStrike" kern="1200" cap="none" spc="0" normalizeH="0" baseline="0" noProof="0" dirty="0">
                <a:ln>
                  <a:noFill/>
                </a:ln>
                <a:solidFill>
                  <a:srgbClr val="000000"/>
                </a:solidFill>
                <a:effectLst/>
                <a:uLnTx/>
                <a:uFillTx/>
                <a:latin typeface="Arial"/>
                <a:ea typeface="Arial"/>
                <a:cs typeface="Arial"/>
                <a:sym typeface="Arial"/>
              </a:rPr>
              <a:t>We expect some degree of correlation between predictors and outcome for them to be useful.</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1257300" marR="0" lvl="2" indent="-342900" algn="l" defTabSz="914400" rtl="0" eaLnBrk="1" fontAlgn="auto" latinLnBrk="0" hangingPunct="1">
              <a:lnSpc>
                <a:spcPct val="80000"/>
              </a:lnSpc>
              <a:spcBef>
                <a:spcPts val="500"/>
              </a:spcBef>
              <a:spcAft>
                <a:spcPts val="0"/>
              </a:spcAft>
              <a:buClr>
                <a:srgbClr val="954F72"/>
              </a:buClr>
              <a:buSzPts val="2000"/>
              <a:buFont typeface="Arial" panose="020B0604020202020204" pitchFamily="34" charset="0"/>
              <a:buChar char="•"/>
              <a:tabLst/>
              <a:defRPr/>
            </a:pPr>
            <a:r>
              <a:rPr kumimoji="0" lang="en-IE" sz="1800" b="1" i="0" u="none" strike="noStrike" kern="1200" cap="none" spc="0" normalizeH="0" baseline="0" noProof="0" dirty="0">
                <a:ln>
                  <a:noFill/>
                </a:ln>
                <a:solidFill>
                  <a:srgbClr val="000000"/>
                </a:solidFill>
                <a:effectLst/>
                <a:uLnTx/>
                <a:uFillTx/>
                <a:latin typeface="Arial"/>
                <a:ea typeface="Arial"/>
                <a:cs typeface="Arial"/>
                <a:sym typeface="Arial"/>
              </a:rPr>
              <a:t>But High correlations between predictors (e.g. &gt;0.7) may indicate multicollinearity/singularity.</a:t>
            </a:r>
          </a:p>
          <a:p>
            <a:pPr marL="1257300" marR="0" lvl="2" indent="-342900" algn="l" defTabSz="914400" rtl="0" eaLnBrk="1" fontAlgn="auto" latinLnBrk="0" hangingPunct="1">
              <a:lnSpc>
                <a:spcPct val="80000"/>
              </a:lnSpc>
              <a:spcBef>
                <a:spcPts val="500"/>
              </a:spcBef>
              <a:spcAft>
                <a:spcPts val="0"/>
              </a:spcAft>
              <a:buClr>
                <a:srgbClr val="954F72"/>
              </a:buClr>
              <a:buSzPts val="2000"/>
              <a:buFont typeface="Arial" panose="020B0604020202020204" pitchFamily="34" charset="0"/>
              <a:buChar char="•"/>
              <a:tabLst/>
              <a:defRPr/>
            </a:pPr>
            <a:endParaRPr kumimoji="0" lang="en-IE" sz="1800" b="1" i="0" u="none" strike="noStrike" kern="1200" cap="none" spc="0" normalizeH="0" baseline="0" noProof="0" dirty="0">
              <a:ln>
                <a:noFill/>
              </a:ln>
              <a:solidFill>
                <a:srgbClr val="000000"/>
              </a:solidFill>
              <a:effectLst/>
              <a:uLnTx/>
              <a:uFillTx/>
              <a:latin typeface="Arial"/>
              <a:ea typeface="Arial"/>
              <a:cs typeface="Arial"/>
              <a:sym typeface="Arial"/>
            </a:endParaRPr>
          </a:p>
          <a:p>
            <a:pPr marL="800100" marR="0" lvl="1" indent="-342900" algn="l" defTabSz="914400" rtl="0" eaLnBrk="1" fontAlgn="auto" latinLnBrk="0" hangingPunct="1">
              <a:lnSpc>
                <a:spcPct val="80000"/>
              </a:lnSpc>
              <a:spcBef>
                <a:spcPts val="500"/>
              </a:spcBef>
              <a:spcAft>
                <a:spcPts val="0"/>
              </a:spcAft>
              <a:buClr>
                <a:srgbClr val="954F72"/>
              </a:buClr>
              <a:buSzPts val="2000"/>
              <a:buFont typeface="Arial" panose="020B0604020202020204" pitchFamily="34" charset="0"/>
              <a:buChar char="•"/>
              <a:tabLst/>
              <a:defRPr/>
            </a:pPr>
            <a:r>
              <a:rPr kumimoji="0" lang="en-IE" sz="1800" b="1" i="0" u="none" strike="noStrike" kern="1200" cap="none" spc="0" normalizeH="0" baseline="0" noProof="0" dirty="0">
                <a:ln>
                  <a:noFill/>
                </a:ln>
                <a:solidFill>
                  <a:srgbClr val="000000"/>
                </a:solidFill>
                <a:effectLst/>
                <a:uLnTx/>
                <a:uFillTx/>
                <a:latin typeface="Arial"/>
                <a:ea typeface="Arial"/>
                <a:cs typeface="Arial"/>
                <a:sym typeface="Arial"/>
              </a:rPr>
              <a:t>Looking at our correlations table, does multicollinearity look like an issue? </a:t>
            </a:r>
          </a:p>
        </p:txBody>
      </p:sp>
      <p:sp>
        <p:nvSpPr>
          <p:cNvPr id="4" name="TextBox 3">
            <a:extLst>
              <a:ext uri="{FF2B5EF4-FFF2-40B4-BE49-F238E27FC236}">
                <a16:creationId xmlns:a16="http://schemas.microsoft.com/office/drawing/2014/main" id="{0189F548-3C2B-0F79-1128-76820252507F}"/>
              </a:ext>
            </a:extLst>
          </p:cNvPr>
          <p:cNvSpPr txBox="1"/>
          <p:nvPr/>
        </p:nvSpPr>
        <p:spPr>
          <a:xfrm>
            <a:off x="7766756" y="636034"/>
            <a:ext cx="3070578" cy="1200329"/>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multicollinearity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Correlations table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If r&gt;0.7 assumption violated</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1EC3A8BB-4D72-18EA-EBFE-2816D2BDDB22}"/>
              </a:ext>
            </a:extLst>
          </p:cNvPr>
          <p:cNvPicPr>
            <a:picLocks noChangeAspect="1"/>
          </p:cNvPicPr>
          <p:nvPr/>
        </p:nvPicPr>
        <p:blipFill>
          <a:blip r:embed="rId3"/>
          <a:stretch>
            <a:fillRect/>
          </a:stretch>
        </p:blipFill>
        <p:spPr>
          <a:xfrm>
            <a:off x="5378450" y="1874589"/>
            <a:ext cx="6610350" cy="3962400"/>
          </a:xfrm>
          <a:prstGeom prst="rect">
            <a:avLst/>
          </a:prstGeom>
        </p:spPr>
      </p:pic>
      <p:sp>
        <p:nvSpPr>
          <p:cNvPr id="9" name="TextBox 8">
            <a:extLst>
              <a:ext uri="{FF2B5EF4-FFF2-40B4-BE49-F238E27FC236}">
                <a16:creationId xmlns:a16="http://schemas.microsoft.com/office/drawing/2014/main" id="{0DA17FB7-C6CD-8251-B830-7538F4BD3C0E}"/>
              </a:ext>
            </a:extLst>
          </p:cNvPr>
          <p:cNvSpPr txBox="1"/>
          <p:nvPr/>
        </p:nvSpPr>
        <p:spPr>
          <a:xfrm>
            <a:off x="801511" y="5362222"/>
            <a:ext cx="43800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Arial"/>
                <a:ea typeface="Arial"/>
                <a:cs typeface="Arial"/>
                <a:sym typeface="Arial"/>
              </a:rPr>
              <a:t>No. Although correlation between intentions and control is high r=.686, it falls just within the threshold.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5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Effect transition="in" filter="fade">
                                      <p:cBhvr>
                                        <p:cTn id="12" dur="500"/>
                                        <p:tgtEl>
                                          <p:spTgt spid="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Effect transition="in" filter="fade">
                                      <p:cBhvr>
                                        <p:cTn id="17" dur="500"/>
                                        <p:tgtEl>
                                          <p:spTgt spid="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
                                            <p:txEl>
                                              <p:pRg st="4" end="4"/>
                                            </p:txEl>
                                          </p:spTgt>
                                        </p:tgtEl>
                                        <p:attrNameLst>
                                          <p:attrName>style.visibility</p:attrName>
                                        </p:attrNameLst>
                                      </p:cBhvr>
                                      <p:to>
                                        <p:strVal val="visible"/>
                                      </p:to>
                                    </p:set>
                                    <p:animEffect transition="in" filter="fade">
                                      <p:cBhvr>
                                        <p:cTn id="22" dur="500"/>
                                        <p:tgtEl>
                                          <p:spTgt spid="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389003" y="331258"/>
            <a:ext cx="5794083"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3200"/>
              <a:buFont typeface="Arial"/>
              <a:buNone/>
            </a:pPr>
            <a:r>
              <a:rPr lang="en-IE" sz="3200" dirty="0"/>
              <a:t>Checking for Assumptions: </a:t>
            </a:r>
            <a:r>
              <a:rPr lang="en-IE" sz="3200" dirty="0">
                <a:solidFill>
                  <a:schemeClr val="accent6"/>
                </a:solidFill>
              </a:rPr>
              <a:t>1. Multicollinearity (</a:t>
            </a:r>
            <a:r>
              <a:rPr lang="en-IE" sz="3200" dirty="0" err="1">
                <a:solidFill>
                  <a:schemeClr val="accent6"/>
                </a:solidFill>
              </a:rPr>
              <a:t>Contd</a:t>
            </a:r>
            <a:r>
              <a:rPr lang="en-IE" sz="3200" dirty="0">
                <a:solidFill>
                  <a:schemeClr val="accent6"/>
                </a:solidFill>
              </a:rPr>
              <a:t>)</a:t>
            </a:r>
            <a:endParaRPr sz="3400" dirty="0"/>
          </a:p>
        </p:txBody>
      </p:sp>
      <p:sp>
        <p:nvSpPr>
          <p:cNvPr id="130" name="Google Shape;130;p8"/>
          <p:cNvSpPr txBox="1">
            <a:spLocks noGrp="1"/>
          </p:cNvSpPr>
          <p:nvPr>
            <p:ph type="body" idx="1"/>
          </p:nvPr>
        </p:nvSpPr>
        <p:spPr>
          <a:xfrm>
            <a:off x="185804" y="1825625"/>
            <a:ext cx="9028888" cy="4515213"/>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500"/>
              </a:spcBef>
              <a:spcAft>
                <a:spcPts val="0"/>
              </a:spcAft>
              <a:buClr>
                <a:schemeClr val="folHlink"/>
              </a:buClr>
              <a:buSzPts val="2300"/>
              <a:buChar char="－"/>
            </a:pPr>
            <a:r>
              <a:rPr lang="en-IE" sz="2300" b="1" dirty="0">
                <a:solidFill>
                  <a:schemeClr val="tx1"/>
                </a:solidFill>
              </a:rPr>
              <a:t>Coefficients Table (collinearity statistics) in Multiple Regression Output </a:t>
            </a:r>
            <a:r>
              <a:rPr lang="en-IE" sz="2300" dirty="0">
                <a:solidFill>
                  <a:schemeClr val="tx1"/>
                </a:solidFill>
              </a:rPr>
              <a:t>tests for Multicollinearity (which may not be picked up by eyeballing correlations).</a:t>
            </a:r>
            <a:endParaRPr dirty="0">
              <a:solidFill>
                <a:schemeClr val="tx1"/>
              </a:solidFill>
            </a:endParaRPr>
          </a:p>
          <a:p>
            <a:pPr marL="1143000" lvl="2" indent="-228600" algn="l" rtl="0">
              <a:lnSpc>
                <a:spcPct val="90000"/>
              </a:lnSpc>
              <a:spcBef>
                <a:spcPts val="500"/>
              </a:spcBef>
              <a:spcAft>
                <a:spcPts val="0"/>
              </a:spcAft>
              <a:buClr>
                <a:schemeClr val="folHlink"/>
              </a:buClr>
              <a:buSzPts val="2100"/>
              <a:buChar char="－"/>
            </a:pPr>
            <a:r>
              <a:rPr lang="en-IE" sz="2100" b="1" dirty="0">
                <a:solidFill>
                  <a:schemeClr val="tx1"/>
                </a:solidFill>
              </a:rPr>
              <a:t>Tolerance</a:t>
            </a:r>
            <a:r>
              <a:rPr lang="en-IE" sz="2100" dirty="0">
                <a:solidFill>
                  <a:schemeClr val="tx1"/>
                </a:solidFill>
              </a:rPr>
              <a:t>: How much variation explained by predictor variable alone (expect this to be greater than &gt;0.1)</a:t>
            </a:r>
            <a:endParaRPr dirty="0">
              <a:solidFill>
                <a:schemeClr val="tx1"/>
              </a:solidFill>
            </a:endParaRPr>
          </a:p>
          <a:p>
            <a:pPr marL="1143000" lvl="2" indent="-228600" algn="l" rtl="0">
              <a:lnSpc>
                <a:spcPct val="90000"/>
              </a:lnSpc>
              <a:spcBef>
                <a:spcPts val="500"/>
              </a:spcBef>
              <a:spcAft>
                <a:spcPts val="0"/>
              </a:spcAft>
              <a:buClr>
                <a:schemeClr val="folHlink"/>
              </a:buClr>
              <a:buSzPts val="2100"/>
              <a:buChar char="－"/>
            </a:pPr>
            <a:r>
              <a:rPr lang="en-IE" sz="2100" b="1" dirty="0">
                <a:solidFill>
                  <a:schemeClr val="tx1"/>
                </a:solidFill>
              </a:rPr>
              <a:t>Variance Inflation Factor (VIF): </a:t>
            </a:r>
            <a:r>
              <a:rPr lang="en-IE" sz="2100" dirty="0">
                <a:solidFill>
                  <a:schemeClr val="tx1"/>
                </a:solidFill>
              </a:rPr>
              <a:t>How much variation explained by other predictors (expect this to be lower than 10)</a:t>
            </a:r>
            <a:endParaRPr sz="2100" dirty="0">
              <a:solidFill>
                <a:schemeClr val="tx1"/>
              </a:solidFill>
            </a:endParaRPr>
          </a:p>
          <a:p>
            <a:pPr marL="685800" lvl="1" indent="-82550" algn="l" rtl="0">
              <a:lnSpc>
                <a:spcPct val="90000"/>
              </a:lnSpc>
              <a:spcBef>
                <a:spcPts val="500"/>
              </a:spcBef>
              <a:spcAft>
                <a:spcPts val="0"/>
              </a:spcAft>
              <a:buClr>
                <a:schemeClr val="dk1"/>
              </a:buClr>
              <a:buSzPts val="2300"/>
              <a:buNone/>
            </a:pPr>
            <a:endParaRPr sz="2300" dirty="0"/>
          </a:p>
        </p:txBody>
      </p:sp>
      <p:sp>
        <p:nvSpPr>
          <p:cNvPr id="2" name="TextBox 1">
            <a:extLst>
              <a:ext uri="{FF2B5EF4-FFF2-40B4-BE49-F238E27FC236}">
                <a16:creationId xmlns:a16="http://schemas.microsoft.com/office/drawing/2014/main" id="{348FC929-4137-A30B-79EF-1BC1CC8BAC21}"/>
              </a:ext>
            </a:extLst>
          </p:cNvPr>
          <p:cNvSpPr txBox="1"/>
          <p:nvPr/>
        </p:nvSpPr>
        <p:spPr>
          <a:xfrm>
            <a:off x="7789334" y="456492"/>
            <a:ext cx="3070578" cy="1200329"/>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multicollinearity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Coefficients table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If Tolerance &lt;.1 or VIF &gt;10 assumption violated</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035D2987-7A04-3E14-127D-1BCC696DEB4C}"/>
              </a:ext>
            </a:extLst>
          </p:cNvPr>
          <p:cNvPicPr>
            <a:picLocks noChangeAspect="1"/>
          </p:cNvPicPr>
          <p:nvPr/>
        </p:nvPicPr>
        <p:blipFill>
          <a:blip r:embed="rId3"/>
          <a:stretch>
            <a:fillRect/>
          </a:stretch>
        </p:blipFill>
        <p:spPr>
          <a:xfrm>
            <a:off x="0" y="4369163"/>
            <a:ext cx="11058525" cy="1971675"/>
          </a:xfrm>
          <a:prstGeom prst="rect">
            <a:avLst/>
          </a:prstGeom>
        </p:spPr>
      </p:pic>
      <p:sp>
        <p:nvSpPr>
          <p:cNvPr id="5" name="Rectangle 4">
            <a:extLst>
              <a:ext uri="{FF2B5EF4-FFF2-40B4-BE49-F238E27FC236}">
                <a16:creationId xmlns:a16="http://schemas.microsoft.com/office/drawing/2014/main" id="{BC5EC289-BCC2-33FA-0A3B-5885978AA059}"/>
              </a:ext>
            </a:extLst>
          </p:cNvPr>
          <p:cNvSpPr/>
          <p:nvPr/>
        </p:nvSpPr>
        <p:spPr>
          <a:xfrm>
            <a:off x="9685866" y="4673600"/>
            <a:ext cx="1372659" cy="1444978"/>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5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5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9E16EC90-C78C-D3B1-354E-5C9B93199C9A}"/>
            </a:ext>
          </a:extLst>
        </p:cNvPr>
        <p:cNvGrpSpPr/>
        <p:nvPr/>
      </p:nvGrpSpPr>
      <p:grpSpPr>
        <a:xfrm>
          <a:off x="0" y="0"/>
          <a:ext cx="0" cy="0"/>
          <a:chOff x="0" y="0"/>
          <a:chExt cx="0" cy="0"/>
        </a:xfrm>
      </p:grpSpPr>
      <p:sp>
        <p:nvSpPr>
          <p:cNvPr id="129" name="Google Shape;129;p8">
            <a:extLst>
              <a:ext uri="{FF2B5EF4-FFF2-40B4-BE49-F238E27FC236}">
                <a16:creationId xmlns:a16="http://schemas.microsoft.com/office/drawing/2014/main" id="{D17318F9-0A98-C7DE-F3D7-4C5BCA675D7A}"/>
              </a:ext>
            </a:extLst>
          </p:cNvPr>
          <p:cNvSpPr txBox="1">
            <a:spLocks noGrp="1"/>
          </p:cNvSpPr>
          <p:nvPr>
            <p:ph type="title"/>
          </p:nvPr>
        </p:nvSpPr>
        <p:spPr>
          <a:xfrm>
            <a:off x="389003" y="331258"/>
            <a:ext cx="5706997"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3200"/>
              <a:buFont typeface="Arial"/>
              <a:buNone/>
            </a:pPr>
            <a:r>
              <a:rPr lang="en-IE" sz="3200" dirty="0"/>
              <a:t>Checking for Assumptions: </a:t>
            </a:r>
            <a:r>
              <a:rPr lang="en-IE" sz="3200" dirty="0">
                <a:solidFill>
                  <a:schemeClr val="accent6"/>
                </a:solidFill>
              </a:rPr>
              <a:t>1. Multicollinearity (</a:t>
            </a:r>
            <a:r>
              <a:rPr lang="en-IE" sz="3200" dirty="0" err="1">
                <a:solidFill>
                  <a:schemeClr val="accent6"/>
                </a:solidFill>
              </a:rPr>
              <a:t>Contd</a:t>
            </a:r>
            <a:r>
              <a:rPr lang="en-IE" sz="3200" dirty="0">
                <a:solidFill>
                  <a:schemeClr val="accent6"/>
                </a:solidFill>
              </a:rPr>
              <a:t>)</a:t>
            </a:r>
            <a:endParaRPr sz="3400" dirty="0"/>
          </a:p>
        </p:txBody>
      </p:sp>
      <p:sp>
        <p:nvSpPr>
          <p:cNvPr id="130" name="Google Shape;130;p8">
            <a:extLst>
              <a:ext uri="{FF2B5EF4-FFF2-40B4-BE49-F238E27FC236}">
                <a16:creationId xmlns:a16="http://schemas.microsoft.com/office/drawing/2014/main" id="{AE42C266-F610-E92C-0A0B-1B2BCF013980}"/>
              </a:ext>
            </a:extLst>
          </p:cNvPr>
          <p:cNvSpPr txBox="1">
            <a:spLocks noGrp="1"/>
          </p:cNvSpPr>
          <p:nvPr>
            <p:ph type="body" idx="1"/>
          </p:nvPr>
        </p:nvSpPr>
        <p:spPr>
          <a:xfrm>
            <a:off x="185804" y="1825625"/>
            <a:ext cx="9028888" cy="4515213"/>
          </a:xfrm>
          <a:prstGeom prst="rect">
            <a:avLst/>
          </a:prstGeom>
          <a:noFill/>
          <a:ln>
            <a:noFill/>
          </a:ln>
        </p:spPr>
        <p:txBody>
          <a:bodyPr spcFirstLastPara="1" wrap="square" lIns="91425" tIns="45700" rIns="91425" bIns="45700" anchor="t" anchorCtr="0">
            <a:normAutofit/>
          </a:bodyPr>
          <a:lstStyle/>
          <a:p>
            <a:pPr marL="914400" lvl="2" indent="0" algn="l" rtl="0">
              <a:lnSpc>
                <a:spcPct val="90000"/>
              </a:lnSpc>
              <a:spcBef>
                <a:spcPts val="500"/>
              </a:spcBef>
              <a:spcAft>
                <a:spcPts val="0"/>
              </a:spcAft>
              <a:buClr>
                <a:schemeClr val="folHlink"/>
              </a:buClr>
              <a:buSzPts val="2100"/>
              <a:buNone/>
            </a:pPr>
            <a:r>
              <a:rPr lang="en-IE" sz="2100" b="1" dirty="0">
                <a:solidFill>
                  <a:schemeClr val="tx1"/>
                </a:solidFill>
              </a:rPr>
              <a:t>Is our assumption of multicollinearity satisfied?</a:t>
            </a:r>
          </a:p>
          <a:p>
            <a:pPr marL="914400" lvl="2" indent="0" algn="l" rtl="0">
              <a:lnSpc>
                <a:spcPct val="90000"/>
              </a:lnSpc>
              <a:spcBef>
                <a:spcPts val="500"/>
              </a:spcBef>
              <a:spcAft>
                <a:spcPts val="0"/>
              </a:spcAft>
              <a:buClr>
                <a:schemeClr val="folHlink"/>
              </a:buClr>
              <a:buSzPts val="2100"/>
              <a:buNone/>
            </a:pPr>
            <a:endParaRPr lang="en-IE" sz="2100" b="1" dirty="0">
              <a:solidFill>
                <a:schemeClr val="tx1"/>
              </a:solidFill>
            </a:endParaRPr>
          </a:p>
          <a:p>
            <a:pPr marL="914400" lvl="2" indent="0" algn="l" rtl="0">
              <a:lnSpc>
                <a:spcPct val="90000"/>
              </a:lnSpc>
              <a:spcBef>
                <a:spcPts val="500"/>
              </a:spcBef>
              <a:spcAft>
                <a:spcPts val="0"/>
              </a:spcAft>
              <a:buClr>
                <a:schemeClr val="folHlink"/>
              </a:buClr>
              <a:buSzPts val="2100"/>
              <a:buNone/>
            </a:pPr>
            <a:r>
              <a:rPr lang="en-IE" sz="2100" b="1" dirty="0">
                <a:solidFill>
                  <a:schemeClr val="tx1"/>
                </a:solidFill>
              </a:rPr>
              <a:t>i.e., </a:t>
            </a:r>
          </a:p>
          <a:p>
            <a:pPr lvl="2" indent="-457200" algn="l" rtl="0">
              <a:lnSpc>
                <a:spcPct val="90000"/>
              </a:lnSpc>
              <a:spcBef>
                <a:spcPts val="500"/>
              </a:spcBef>
              <a:spcAft>
                <a:spcPts val="0"/>
              </a:spcAft>
              <a:buClr>
                <a:schemeClr val="folHlink"/>
              </a:buClr>
              <a:buSzPts val="2100"/>
              <a:buFont typeface="+mj-lt"/>
              <a:buAutoNum type="alphaLcParenR"/>
            </a:pPr>
            <a:r>
              <a:rPr lang="en-IE" sz="2100" dirty="0">
                <a:solidFill>
                  <a:schemeClr val="tx1"/>
                </a:solidFill>
              </a:rPr>
              <a:t>Is Tolerance greater than .1, (&gt;0.1)</a:t>
            </a:r>
            <a:endParaRPr lang="en-IE" dirty="0">
              <a:solidFill>
                <a:schemeClr val="tx1"/>
              </a:solidFill>
            </a:endParaRPr>
          </a:p>
          <a:p>
            <a:pPr lvl="2" indent="-457200" algn="l" rtl="0">
              <a:lnSpc>
                <a:spcPct val="90000"/>
              </a:lnSpc>
              <a:spcBef>
                <a:spcPts val="500"/>
              </a:spcBef>
              <a:spcAft>
                <a:spcPts val="0"/>
              </a:spcAft>
              <a:buClr>
                <a:schemeClr val="folHlink"/>
              </a:buClr>
              <a:buSzPts val="2100"/>
              <a:buFont typeface="+mj-lt"/>
              <a:buAutoNum type="alphaLcParenR"/>
            </a:pPr>
            <a:r>
              <a:rPr lang="en-IE" sz="2100" dirty="0">
                <a:solidFill>
                  <a:schemeClr val="tx1"/>
                </a:solidFill>
              </a:rPr>
              <a:t>Is the Variance Inflation Factor (VIF</a:t>
            </a:r>
            <a:r>
              <a:rPr lang="en-US" sz="2100" dirty="0">
                <a:solidFill>
                  <a:schemeClr val="tx1"/>
                </a:solidFill>
              </a:rPr>
              <a:t>) lower than 10? </a:t>
            </a:r>
            <a:endParaRPr sz="2100" dirty="0">
              <a:solidFill>
                <a:schemeClr val="tx1"/>
              </a:solidFill>
            </a:endParaRPr>
          </a:p>
          <a:p>
            <a:pPr marL="685800" lvl="1" indent="-82550" algn="l" rtl="0">
              <a:lnSpc>
                <a:spcPct val="90000"/>
              </a:lnSpc>
              <a:spcBef>
                <a:spcPts val="500"/>
              </a:spcBef>
              <a:spcAft>
                <a:spcPts val="0"/>
              </a:spcAft>
              <a:buClr>
                <a:schemeClr val="dk1"/>
              </a:buClr>
              <a:buSzPts val="2300"/>
              <a:buNone/>
            </a:pPr>
            <a:endParaRPr sz="2300" dirty="0"/>
          </a:p>
        </p:txBody>
      </p:sp>
      <p:sp>
        <p:nvSpPr>
          <p:cNvPr id="2" name="TextBox 1">
            <a:extLst>
              <a:ext uri="{FF2B5EF4-FFF2-40B4-BE49-F238E27FC236}">
                <a16:creationId xmlns:a16="http://schemas.microsoft.com/office/drawing/2014/main" id="{86EAD235-DD0E-A64C-20BE-2232A8F34B63}"/>
              </a:ext>
            </a:extLst>
          </p:cNvPr>
          <p:cNvSpPr txBox="1"/>
          <p:nvPr/>
        </p:nvSpPr>
        <p:spPr>
          <a:xfrm>
            <a:off x="7789334" y="456492"/>
            <a:ext cx="3070578" cy="1200329"/>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multicollinearity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Coefficients table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If Tolerance &gt;.1 or VIF &gt;10 assumption violated</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1402F32E-6217-CADD-5B17-B620CAC1A381}"/>
              </a:ext>
            </a:extLst>
          </p:cNvPr>
          <p:cNvPicPr>
            <a:picLocks noChangeAspect="1"/>
          </p:cNvPicPr>
          <p:nvPr/>
        </p:nvPicPr>
        <p:blipFill>
          <a:blip r:embed="rId3"/>
          <a:stretch>
            <a:fillRect/>
          </a:stretch>
        </p:blipFill>
        <p:spPr>
          <a:xfrm>
            <a:off x="0" y="4369163"/>
            <a:ext cx="11058525" cy="1971675"/>
          </a:xfrm>
          <a:prstGeom prst="rect">
            <a:avLst/>
          </a:prstGeom>
        </p:spPr>
      </p:pic>
      <p:sp>
        <p:nvSpPr>
          <p:cNvPr id="5" name="Rectangle 4">
            <a:extLst>
              <a:ext uri="{FF2B5EF4-FFF2-40B4-BE49-F238E27FC236}">
                <a16:creationId xmlns:a16="http://schemas.microsoft.com/office/drawing/2014/main" id="{F90F59A7-7DC0-4E1A-7027-9E06E42FE86F}"/>
              </a:ext>
            </a:extLst>
          </p:cNvPr>
          <p:cNvSpPr/>
          <p:nvPr/>
        </p:nvSpPr>
        <p:spPr>
          <a:xfrm>
            <a:off x="9685866" y="4673600"/>
            <a:ext cx="1372659" cy="1444978"/>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
        <p:nvSpPr>
          <p:cNvPr id="3" name="TextBox 2">
            <a:extLst>
              <a:ext uri="{FF2B5EF4-FFF2-40B4-BE49-F238E27FC236}">
                <a16:creationId xmlns:a16="http://schemas.microsoft.com/office/drawing/2014/main" id="{7452EDF0-6D53-7C47-25F9-C5A0AC2A193F}"/>
              </a:ext>
            </a:extLst>
          </p:cNvPr>
          <p:cNvSpPr txBox="1"/>
          <p:nvPr/>
        </p:nvSpPr>
        <p:spPr>
          <a:xfrm>
            <a:off x="7922506" y="2854528"/>
            <a:ext cx="2359378"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Yes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E" sz="2400" b="0" i="0" u="none" strike="noStrike" kern="1200" cap="none" spc="0" normalizeH="0" baseline="0" noProof="0" dirty="0">
                <a:ln>
                  <a:noFill/>
                </a:ln>
                <a:solidFill>
                  <a:srgbClr val="000000"/>
                </a:solidFill>
                <a:effectLst/>
                <a:uLnTx/>
                <a:uFillTx/>
                <a:latin typeface="Arial"/>
                <a:ea typeface="+mn-ea"/>
                <a:cs typeface="+mn-cs"/>
              </a:rPr>
              <a:t>Yes </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Right Brace 5">
            <a:extLst>
              <a:ext uri="{FF2B5EF4-FFF2-40B4-BE49-F238E27FC236}">
                <a16:creationId xmlns:a16="http://schemas.microsoft.com/office/drawing/2014/main" id="{F91624A7-94DE-2CC1-D02A-D80FB8362FA3}"/>
              </a:ext>
            </a:extLst>
          </p:cNvPr>
          <p:cNvSpPr/>
          <p:nvPr/>
        </p:nvSpPr>
        <p:spPr>
          <a:xfrm>
            <a:off x="8906933" y="2607733"/>
            <a:ext cx="214489" cy="1200329"/>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8CB1CD86-4C1F-9368-50E2-06406BD9CD64}"/>
              </a:ext>
            </a:extLst>
          </p:cNvPr>
          <p:cNvSpPr txBox="1"/>
          <p:nvPr/>
        </p:nvSpPr>
        <p:spPr>
          <a:xfrm>
            <a:off x="9282818" y="2854527"/>
            <a:ext cx="157709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Assumption of multicollinearity is met</a:t>
            </a:r>
          </a:p>
        </p:txBody>
      </p:sp>
    </p:spTree>
    <p:extLst>
      <p:ext uri="{BB962C8B-B14F-4D97-AF65-F5344CB8AC3E}">
        <p14:creationId xmlns:p14="http://schemas.microsoft.com/office/powerpoint/2010/main" val="13933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2" end="2"/>
                                            </p:txEl>
                                          </p:spTgt>
                                        </p:tgtEl>
                                        <p:attrNameLst>
                                          <p:attrName>style.visibility</p:attrName>
                                        </p:attrNameLst>
                                      </p:cBhvr>
                                      <p:to>
                                        <p:strVal val="visible"/>
                                      </p:to>
                                    </p:set>
                                    <p:animEffect transition="in" filter="fade">
                                      <p:cBhvr>
                                        <p:cTn id="7" dur="500"/>
                                        <p:tgtEl>
                                          <p:spTgt spid="13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3" end="3"/>
                                            </p:txEl>
                                          </p:spTgt>
                                        </p:tgtEl>
                                        <p:attrNameLst>
                                          <p:attrName>style.visibility</p:attrName>
                                        </p:attrNameLst>
                                      </p:cBhvr>
                                      <p:to>
                                        <p:strVal val="visible"/>
                                      </p:to>
                                    </p:set>
                                    <p:animEffect transition="in" filter="fade">
                                      <p:cBhvr>
                                        <p:cTn id="12" dur="500"/>
                                        <p:tgtEl>
                                          <p:spTgt spid="13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4" end="4"/>
                                            </p:txEl>
                                          </p:spTgt>
                                        </p:tgtEl>
                                        <p:attrNameLst>
                                          <p:attrName>style.visibility</p:attrName>
                                        </p:attrNameLst>
                                      </p:cBhvr>
                                      <p:to>
                                        <p:strVal val="visible"/>
                                      </p:to>
                                    </p:set>
                                    <p:animEffect transition="in" filter="fade">
                                      <p:cBhvr>
                                        <p:cTn id="17" dur="500"/>
                                        <p:tgtEl>
                                          <p:spTgt spid="1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0" end="0"/>
                                            </p:txEl>
                                          </p:spTgt>
                                        </p:tgtEl>
                                        <p:attrNameLst>
                                          <p:attrName>style.visibility</p:attrName>
                                        </p:attrNameLst>
                                      </p:cBhvr>
                                      <p:to>
                                        <p:strVal val="visible"/>
                                      </p:to>
                                    </p:set>
                                    <p:animEffect transition="in" filter="fade">
                                      <p:cBhvr>
                                        <p:cTn id="22" dur="500"/>
                                        <p:tgtEl>
                                          <p:spTgt spid="1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60646-30D6-409D-CBC6-C19B5AD6AC15}"/>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9B630BB-2282-37EA-23A1-FFF22360C66A}"/>
              </a:ext>
            </a:extLst>
          </p:cNvPr>
          <p:cNvSpPr>
            <a:spLocks noGrp="1" noChangeArrowheads="1"/>
          </p:cNvSpPr>
          <p:nvPr>
            <p:ph type="title"/>
          </p:nvPr>
        </p:nvSpPr>
        <p:spPr>
          <a:xfrm>
            <a:off x="426226" y="431194"/>
            <a:ext cx="10311878" cy="932334"/>
          </a:xfrm>
        </p:spPr>
        <p:txBody>
          <a:bodyPr>
            <a:normAutofit fontScale="90000"/>
          </a:bodyPr>
          <a:lstStyle/>
          <a:p>
            <a:pPr eaLnBrk="1" hangingPunct="1"/>
            <a:r>
              <a:rPr lang="en-GB" altLang="en-US" dirty="0"/>
              <a:t>Testing Assumptions of Multiple Regression </a:t>
            </a:r>
            <a:br>
              <a:rPr lang="en-GB" altLang="en-US" dirty="0"/>
            </a:br>
            <a:r>
              <a:rPr lang="en-IE" sz="3600" dirty="0">
                <a:solidFill>
                  <a:schemeClr val="accent6"/>
                </a:solidFill>
              </a:rPr>
              <a:t>1. </a:t>
            </a:r>
            <a:r>
              <a:rPr lang="en-GB" altLang="en-US" dirty="0">
                <a:solidFill>
                  <a:schemeClr val="accent6"/>
                </a:solidFill>
              </a:rPr>
              <a:t>Multicollinearity</a:t>
            </a:r>
          </a:p>
        </p:txBody>
      </p:sp>
      <p:sp>
        <p:nvSpPr>
          <p:cNvPr id="7171" name="Rectangle 3">
            <a:extLst>
              <a:ext uri="{FF2B5EF4-FFF2-40B4-BE49-F238E27FC236}">
                <a16:creationId xmlns:a16="http://schemas.microsoft.com/office/drawing/2014/main" id="{CEBBD52A-C827-75D4-6BAB-7217F08C9767}"/>
              </a:ext>
            </a:extLst>
          </p:cNvPr>
          <p:cNvSpPr>
            <a:spLocks noGrp="1" noChangeArrowheads="1"/>
          </p:cNvSpPr>
          <p:nvPr>
            <p:ph idx="1"/>
          </p:nvPr>
        </p:nvSpPr>
        <p:spPr>
          <a:xfrm>
            <a:off x="426226" y="1699178"/>
            <a:ext cx="10311878" cy="4276272"/>
          </a:xfrm>
        </p:spPr>
        <p:txBody>
          <a:bodyPr>
            <a:normAutofit/>
          </a:bodyPr>
          <a:lstStyle/>
          <a:p>
            <a:pPr marL="114300" indent="0">
              <a:buNone/>
              <a:defRPr/>
            </a:pPr>
            <a:r>
              <a:rPr lang="en-IE" altLang="en-GB" b="1" dirty="0">
                <a:cs typeface="Arial" charset="0"/>
              </a:rPr>
              <a:t>Solutions for multicollinearity </a:t>
            </a:r>
          </a:p>
          <a:p>
            <a:pPr>
              <a:defRPr/>
            </a:pPr>
            <a:r>
              <a:rPr lang="en-IE" altLang="en-GB" dirty="0">
                <a:cs typeface="Arial" charset="0"/>
              </a:rPr>
              <a:t>If 2 variables are highly correlated then you could remove an IV based on</a:t>
            </a:r>
          </a:p>
          <a:p>
            <a:pPr lvl="1">
              <a:defRPr/>
            </a:pPr>
            <a:r>
              <a:rPr lang="en-IE" altLang="en-GB" dirty="0">
                <a:cs typeface="Arial" charset="0"/>
              </a:rPr>
              <a:t>Theoretical grounds </a:t>
            </a:r>
            <a:endParaRPr lang="en-IE" altLang="en-GB" dirty="0">
              <a:latin typeface="Comic Sans MS" pitchFamily="66" charset="0"/>
              <a:cs typeface="Times New Roman" pitchFamily="18" charset="0"/>
            </a:endParaRPr>
          </a:p>
          <a:p>
            <a:pPr lvl="1">
              <a:defRPr/>
            </a:pPr>
            <a:r>
              <a:rPr lang="en-IE" altLang="en-GB" dirty="0">
                <a:cs typeface="Arial" charset="0"/>
              </a:rPr>
              <a:t>Low reliability of the variable </a:t>
            </a:r>
          </a:p>
          <a:p>
            <a:pPr marL="571500" lvl="1" indent="0">
              <a:buNone/>
              <a:defRPr/>
            </a:pPr>
            <a:endParaRPr lang="en-IE" altLang="en-GB" dirty="0">
              <a:latin typeface="Comic Sans MS" pitchFamily="66" charset="0"/>
              <a:cs typeface="Times New Roman" pitchFamily="18" charset="0"/>
            </a:endParaRPr>
          </a:p>
          <a:p>
            <a:pPr>
              <a:defRPr/>
            </a:pPr>
            <a:r>
              <a:rPr lang="en-IE" altLang="en-GB" dirty="0">
                <a:cs typeface="Arial" charset="0"/>
              </a:rPr>
              <a:t>Alternatively, you could combine the two correlated ones</a:t>
            </a:r>
          </a:p>
          <a:p>
            <a:pPr lvl="1">
              <a:defRPr/>
            </a:pPr>
            <a:r>
              <a:rPr lang="en-IE" altLang="en-GB" dirty="0">
                <a:cs typeface="Arial" charset="0"/>
              </a:rPr>
              <a:t>(e.g., instead of having a Depression and a Hopelessness scale, you could combine the 2 to make an overall Mi</a:t>
            </a:r>
            <a:r>
              <a:rPr lang="en-GB" altLang="en-GB" dirty="0" err="1">
                <a:cs typeface="Arial" charset="0"/>
              </a:rPr>
              <a:t>sery</a:t>
            </a:r>
            <a:r>
              <a:rPr lang="en-GB" altLang="en-GB" dirty="0">
                <a:cs typeface="Arial" charset="0"/>
              </a:rPr>
              <a:t> </a:t>
            </a:r>
            <a:r>
              <a:rPr lang="en-IE" altLang="en-GB" dirty="0">
                <a:cs typeface="Arial" charset="0"/>
              </a:rPr>
              <a:t>variable)</a:t>
            </a:r>
            <a:endParaRPr lang="en-GB" altLang="en-GB" dirty="0">
              <a:cs typeface="Arial" charset="0"/>
            </a:endParaRPr>
          </a:p>
          <a:p>
            <a:pPr>
              <a:defRPr/>
            </a:pPr>
            <a:endParaRPr lang="en-GB" dirty="0"/>
          </a:p>
        </p:txBody>
      </p:sp>
    </p:spTree>
    <p:extLst>
      <p:ext uri="{BB962C8B-B14F-4D97-AF65-F5344CB8AC3E}">
        <p14:creationId xmlns:p14="http://schemas.microsoft.com/office/powerpoint/2010/main" val="1655651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456737" y="263525"/>
            <a:ext cx="9028888"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400"/>
              <a:buFont typeface="Arial"/>
              <a:buNone/>
            </a:pPr>
            <a:br>
              <a:rPr lang="en-IE" sz="3400" dirty="0"/>
            </a:br>
            <a:r>
              <a:rPr lang="en-IE" sz="3400" dirty="0"/>
              <a:t>Checking for Assumptions:</a:t>
            </a:r>
            <a:br>
              <a:rPr lang="en-IE" sz="3400" dirty="0"/>
            </a:br>
            <a:r>
              <a:rPr lang="en-IE" sz="3400" dirty="0">
                <a:solidFill>
                  <a:schemeClr val="accent6"/>
                </a:solidFill>
              </a:rPr>
              <a:t>2. Independence of residuals</a:t>
            </a:r>
            <a:endParaRPr sz="3400" dirty="0">
              <a:solidFill>
                <a:schemeClr val="accent6"/>
              </a:solidFill>
            </a:endParaRPr>
          </a:p>
        </p:txBody>
      </p:sp>
      <p:sp>
        <p:nvSpPr>
          <p:cNvPr id="138" name="Google Shape;138;p9"/>
          <p:cNvSpPr txBox="1">
            <a:spLocks noGrp="1"/>
          </p:cNvSpPr>
          <p:nvPr>
            <p:ph type="body" idx="1"/>
          </p:nvPr>
        </p:nvSpPr>
        <p:spPr>
          <a:xfrm>
            <a:off x="456737" y="1882069"/>
            <a:ext cx="9028888" cy="451521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folHlink"/>
              </a:buClr>
              <a:buSzPts val="2800"/>
              <a:buChar char="－"/>
            </a:pPr>
            <a:r>
              <a:rPr lang="en-IE" dirty="0">
                <a:solidFill>
                  <a:schemeClr val="tx1"/>
                </a:solidFill>
              </a:rPr>
              <a:t>Residual terms should be uncorrelated</a:t>
            </a:r>
            <a:endParaRPr dirty="0">
              <a:solidFill>
                <a:schemeClr val="tx1"/>
              </a:solidFill>
            </a:endParaRPr>
          </a:p>
          <a:p>
            <a:pPr marL="685800" lvl="1" indent="-228600" algn="l" rtl="0">
              <a:lnSpc>
                <a:spcPct val="90000"/>
              </a:lnSpc>
              <a:spcBef>
                <a:spcPts val="500"/>
              </a:spcBef>
              <a:spcAft>
                <a:spcPts val="0"/>
              </a:spcAft>
              <a:buClr>
                <a:schemeClr val="dk1"/>
              </a:buClr>
              <a:buSzPts val="2300"/>
              <a:buChar char="－"/>
            </a:pPr>
            <a:r>
              <a:rPr lang="en-IE" sz="2300" dirty="0">
                <a:solidFill>
                  <a:schemeClr val="tx1"/>
                </a:solidFill>
              </a:rPr>
              <a:t>Tested with Durbin Watson statistic in Model Summary Table</a:t>
            </a:r>
            <a:endParaRPr dirty="0">
              <a:solidFill>
                <a:schemeClr val="tx1"/>
              </a:solidFill>
            </a:endParaRPr>
          </a:p>
          <a:p>
            <a:pPr marL="685800" lvl="1" indent="-228600" algn="l" rtl="0">
              <a:lnSpc>
                <a:spcPct val="90000"/>
              </a:lnSpc>
              <a:spcBef>
                <a:spcPts val="500"/>
              </a:spcBef>
              <a:spcAft>
                <a:spcPts val="0"/>
              </a:spcAft>
              <a:buClr>
                <a:schemeClr val="dk1"/>
              </a:buClr>
              <a:buSzPts val="2300"/>
              <a:buChar char="－"/>
            </a:pPr>
            <a:r>
              <a:rPr lang="en-IE" sz="2300" dirty="0">
                <a:solidFill>
                  <a:schemeClr val="tx1"/>
                </a:solidFill>
              </a:rPr>
              <a:t>The value of this statistic ranges from 0-4.</a:t>
            </a:r>
            <a:endParaRPr dirty="0">
              <a:solidFill>
                <a:schemeClr val="tx1"/>
              </a:solidFill>
            </a:endParaRPr>
          </a:p>
          <a:p>
            <a:pPr marL="685800" lvl="1" indent="-228600" algn="l" rtl="0">
              <a:lnSpc>
                <a:spcPct val="90000"/>
              </a:lnSpc>
              <a:spcBef>
                <a:spcPts val="500"/>
              </a:spcBef>
              <a:spcAft>
                <a:spcPts val="0"/>
              </a:spcAft>
              <a:buClr>
                <a:schemeClr val="dk1"/>
              </a:buClr>
              <a:buSzPts val="2300"/>
              <a:buChar char="－"/>
            </a:pPr>
            <a:r>
              <a:rPr lang="en-IE" sz="2300" dirty="0">
                <a:solidFill>
                  <a:schemeClr val="tx1"/>
                </a:solidFill>
              </a:rPr>
              <a:t>A value of 2 = no correlations at all between residuals</a:t>
            </a:r>
            <a:endParaRPr dirty="0">
              <a:solidFill>
                <a:schemeClr val="tx1"/>
              </a:solidFill>
            </a:endParaRPr>
          </a:p>
          <a:p>
            <a:pPr marL="685800" lvl="1" indent="-228600" algn="l" rtl="0">
              <a:lnSpc>
                <a:spcPct val="90000"/>
              </a:lnSpc>
              <a:spcBef>
                <a:spcPts val="500"/>
              </a:spcBef>
              <a:spcAft>
                <a:spcPts val="0"/>
              </a:spcAft>
              <a:buClr>
                <a:schemeClr val="dk1"/>
              </a:buClr>
              <a:buSzPts val="2300"/>
              <a:buChar char="－"/>
            </a:pPr>
            <a:r>
              <a:rPr lang="en-IE" sz="2300" dirty="0">
                <a:solidFill>
                  <a:schemeClr val="tx1"/>
                </a:solidFill>
              </a:rPr>
              <a:t>If value is between 0-1 or 3-4, residuals are too correlated: i.e. we want a value of between 1-3.</a:t>
            </a:r>
            <a:endParaRPr sz="2300" dirty="0">
              <a:solidFill>
                <a:schemeClr val="tx1"/>
              </a:solidFill>
            </a:endParaRPr>
          </a:p>
        </p:txBody>
      </p:sp>
      <p:sp>
        <p:nvSpPr>
          <p:cNvPr id="2" name="TextBox 1">
            <a:extLst>
              <a:ext uri="{FF2B5EF4-FFF2-40B4-BE49-F238E27FC236}">
                <a16:creationId xmlns:a16="http://schemas.microsoft.com/office/drawing/2014/main" id="{617A1B1E-9ECC-C265-715F-E4F5D710D7BB}"/>
              </a:ext>
            </a:extLst>
          </p:cNvPr>
          <p:cNvSpPr txBox="1"/>
          <p:nvPr/>
        </p:nvSpPr>
        <p:spPr>
          <a:xfrm>
            <a:off x="7811911" y="460718"/>
            <a:ext cx="3296355" cy="1754326"/>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independence of residuals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Model summary table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Is the Durbin Watson value 0-1 or 3-4? If so assumption is violated</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C680F5A9-C9D1-04E8-FC4E-367165223D06}"/>
              </a:ext>
            </a:extLst>
          </p:cNvPr>
          <p:cNvPicPr>
            <a:picLocks noChangeAspect="1"/>
          </p:cNvPicPr>
          <p:nvPr/>
        </p:nvPicPr>
        <p:blipFill>
          <a:blip r:embed="rId3"/>
          <a:stretch>
            <a:fillRect/>
          </a:stretch>
        </p:blipFill>
        <p:spPr>
          <a:xfrm>
            <a:off x="211441" y="4434392"/>
            <a:ext cx="10693626" cy="1831206"/>
          </a:xfrm>
          <a:prstGeom prst="rect">
            <a:avLst/>
          </a:prstGeom>
        </p:spPr>
      </p:pic>
      <p:sp>
        <p:nvSpPr>
          <p:cNvPr id="5" name="Rectangle 4">
            <a:extLst>
              <a:ext uri="{FF2B5EF4-FFF2-40B4-BE49-F238E27FC236}">
                <a16:creationId xmlns:a16="http://schemas.microsoft.com/office/drawing/2014/main" id="{C9477309-4413-9193-EFA9-27CFB5FD980D}"/>
              </a:ext>
            </a:extLst>
          </p:cNvPr>
          <p:cNvSpPr/>
          <p:nvPr/>
        </p:nvSpPr>
        <p:spPr>
          <a:xfrm>
            <a:off x="9245600" y="5060348"/>
            <a:ext cx="1591632" cy="979208"/>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C24F3508-D531-E09F-9800-7D91E9088E7B}"/>
            </a:ext>
          </a:extLst>
        </p:cNvPr>
        <p:cNvGrpSpPr/>
        <p:nvPr/>
      </p:nvGrpSpPr>
      <p:grpSpPr>
        <a:xfrm>
          <a:off x="0" y="0"/>
          <a:ext cx="0" cy="0"/>
          <a:chOff x="0" y="0"/>
          <a:chExt cx="0" cy="0"/>
        </a:xfrm>
      </p:grpSpPr>
      <p:sp>
        <p:nvSpPr>
          <p:cNvPr id="71" name="Google Shape;71;p1">
            <a:extLst>
              <a:ext uri="{FF2B5EF4-FFF2-40B4-BE49-F238E27FC236}">
                <a16:creationId xmlns:a16="http://schemas.microsoft.com/office/drawing/2014/main" id="{4C4CC5AA-88E7-0E6C-7935-4A48B1DA623C}"/>
              </a:ext>
            </a:extLst>
          </p:cNvPr>
          <p:cNvSpPr txBox="1">
            <a:spLocks noGrp="1"/>
          </p:cNvSpPr>
          <p:nvPr>
            <p:ph type="ctrTitle"/>
          </p:nvPr>
        </p:nvSpPr>
        <p:spPr>
          <a:xfrm>
            <a:off x="-1309511" y="182430"/>
            <a:ext cx="9144000" cy="9922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Arial"/>
              <a:buNone/>
            </a:pPr>
            <a:r>
              <a:rPr lang="en-IE" dirty="0"/>
              <a:t>Practical Example: MR </a:t>
            </a:r>
            <a:endParaRPr dirty="0"/>
          </a:p>
        </p:txBody>
      </p:sp>
      <p:pic>
        <p:nvPicPr>
          <p:cNvPr id="2050" name="Picture 2" descr="The Theory of Planned Behavior: Behavioral Intention">
            <a:extLst>
              <a:ext uri="{FF2B5EF4-FFF2-40B4-BE49-F238E27FC236}">
                <a16:creationId xmlns:a16="http://schemas.microsoft.com/office/drawing/2014/main" id="{C5ECEDFB-BDED-F04D-32D3-52C5C8930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98" y="1943655"/>
            <a:ext cx="8238380" cy="4634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D46A8A-2455-D36F-35A9-F4ABFD09ABAC}"/>
              </a:ext>
            </a:extLst>
          </p:cNvPr>
          <p:cNvSpPr txBox="1"/>
          <p:nvPr/>
        </p:nvSpPr>
        <p:spPr>
          <a:xfrm>
            <a:off x="2365022" y="1682045"/>
            <a:ext cx="74619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000000"/>
                </a:solidFill>
                <a:effectLst/>
                <a:uLnTx/>
                <a:uFillTx/>
                <a:latin typeface="Arial"/>
                <a:ea typeface="+mn-ea"/>
                <a:cs typeface="+mn-cs"/>
              </a:rPr>
              <a:t>Theory of Planned Behaviour (Ajzen, 1991)</a:t>
            </a:r>
          </a:p>
        </p:txBody>
      </p:sp>
    </p:spTree>
    <p:extLst>
      <p:ext uri="{BB962C8B-B14F-4D97-AF65-F5344CB8AC3E}">
        <p14:creationId xmlns:p14="http://schemas.microsoft.com/office/powerpoint/2010/main" val="2570122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EB1FBA34-696F-C688-BBAC-19F62EAB4BFE}"/>
            </a:ext>
          </a:extLst>
        </p:cNvPr>
        <p:cNvGrpSpPr/>
        <p:nvPr/>
      </p:nvGrpSpPr>
      <p:grpSpPr>
        <a:xfrm>
          <a:off x="0" y="0"/>
          <a:ext cx="0" cy="0"/>
          <a:chOff x="0" y="0"/>
          <a:chExt cx="0" cy="0"/>
        </a:xfrm>
      </p:grpSpPr>
      <p:sp>
        <p:nvSpPr>
          <p:cNvPr id="137" name="Google Shape;137;p9">
            <a:extLst>
              <a:ext uri="{FF2B5EF4-FFF2-40B4-BE49-F238E27FC236}">
                <a16:creationId xmlns:a16="http://schemas.microsoft.com/office/drawing/2014/main" id="{579A9985-30F1-1D34-DCEB-2C4550AEE544}"/>
              </a:ext>
            </a:extLst>
          </p:cNvPr>
          <p:cNvSpPr txBox="1">
            <a:spLocks noGrp="1"/>
          </p:cNvSpPr>
          <p:nvPr>
            <p:ph type="title"/>
          </p:nvPr>
        </p:nvSpPr>
        <p:spPr>
          <a:xfrm>
            <a:off x="456737" y="263525"/>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IE" sz="3400" dirty="0"/>
              <a:t>Checking for Assumptions: </a:t>
            </a:r>
            <a:br>
              <a:rPr lang="en-IE" sz="3400" dirty="0"/>
            </a:br>
            <a:r>
              <a:rPr lang="en-IE" sz="3400" dirty="0">
                <a:solidFill>
                  <a:schemeClr val="accent6"/>
                </a:solidFill>
              </a:rPr>
              <a:t>2. Independence of residuals</a:t>
            </a:r>
            <a:endParaRPr sz="3400" dirty="0">
              <a:solidFill>
                <a:schemeClr val="accent6"/>
              </a:solidFill>
            </a:endParaRPr>
          </a:p>
        </p:txBody>
      </p:sp>
      <p:sp>
        <p:nvSpPr>
          <p:cNvPr id="138" name="Google Shape;138;p9">
            <a:extLst>
              <a:ext uri="{FF2B5EF4-FFF2-40B4-BE49-F238E27FC236}">
                <a16:creationId xmlns:a16="http://schemas.microsoft.com/office/drawing/2014/main" id="{BABCA556-A6A1-E3D3-72F8-8FC3C256905B}"/>
              </a:ext>
            </a:extLst>
          </p:cNvPr>
          <p:cNvSpPr txBox="1">
            <a:spLocks noGrp="1"/>
          </p:cNvSpPr>
          <p:nvPr>
            <p:ph type="body" idx="1"/>
          </p:nvPr>
        </p:nvSpPr>
        <p:spPr>
          <a:xfrm>
            <a:off x="431200" y="2412237"/>
            <a:ext cx="9909422" cy="45152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folHlink"/>
              </a:buClr>
              <a:buSzPts val="2800"/>
              <a:buNone/>
            </a:pPr>
            <a:r>
              <a:rPr lang="en-US" sz="2000" b="1" dirty="0">
                <a:solidFill>
                  <a:schemeClr val="tx1"/>
                </a:solidFill>
              </a:rPr>
              <a:t>Is the assumption of independence of residuals met? </a:t>
            </a:r>
          </a:p>
          <a:p>
            <a:pPr marL="0" lvl="0" indent="0" algn="l" rtl="0">
              <a:lnSpc>
                <a:spcPct val="90000"/>
              </a:lnSpc>
              <a:spcBef>
                <a:spcPts val="0"/>
              </a:spcBef>
              <a:spcAft>
                <a:spcPts val="0"/>
              </a:spcAft>
              <a:buClr>
                <a:schemeClr val="folHlink"/>
              </a:buClr>
              <a:buSzPts val="2800"/>
              <a:buNone/>
            </a:pPr>
            <a:endParaRPr lang="en-US" sz="2000" dirty="0">
              <a:solidFill>
                <a:schemeClr val="tx1"/>
              </a:solidFill>
            </a:endParaRPr>
          </a:p>
          <a:p>
            <a:pPr marL="0" lvl="0" indent="0" algn="l" rtl="0">
              <a:lnSpc>
                <a:spcPct val="90000"/>
              </a:lnSpc>
              <a:spcBef>
                <a:spcPts val="0"/>
              </a:spcBef>
              <a:spcAft>
                <a:spcPts val="0"/>
              </a:spcAft>
              <a:buClr>
                <a:schemeClr val="folHlink"/>
              </a:buClr>
              <a:buSzPts val="2800"/>
              <a:buNone/>
            </a:pPr>
            <a:r>
              <a:rPr lang="en-US" sz="2000" dirty="0">
                <a:solidFill>
                  <a:schemeClr val="tx1"/>
                </a:solidFill>
              </a:rPr>
              <a:t>i.e., Is the Durbin-Watson value </a:t>
            </a:r>
            <a:r>
              <a:rPr lang="en-IE" sz="2000" dirty="0">
                <a:solidFill>
                  <a:schemeClr val="tx1"/>
                </a:solidFill>
              </a:rPr>
              <a:t>between 1-3 (indicating our assumption is met?) </a:t>
            </a:r>
            <a:endParaRPr sz="2000" dirty="0">
              <a:solidFill>
                <a:schemeClr val="tx1"/>
              </a:solidFill>
            </a:endParaRPr>
          </a:p>
        </p:txBody>
      </p:sp>
      <p:sp>
        <p:nvSpPr>
          <p:cNvPr id="2" name="TextBox 1">
            <a:extLst>
              <a:ext uri="{FF2B5EF4-FFF2-40B4-BE49-F238E27FC236}">
                <a16:creationId xmlns:a16="http://schemas.microsoft.com/office/drawing/2014/main" id="{24002B3E-57BA-EA00-AF6A-47E6C6A468CB}"/>
              </a:ext>
            </a:extLst>
          </p:cNvPr>
          <p:cNvSpPr txBox="1"/>
          <p:nvPr/>
        </p:nvSpPr>
        <p:spPr>
          <a:xfrm>
            <a:off x="7811911" y="460718"/>
            <a:ext cx="3296355" cy="1754326"/>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independence of residuals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Model summary table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Is the Durbin Watson value 0-1 or 3-4? If so assumption is violated</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D9C4E23C-69FC-4626-C3F3-859770CDE85A}"/>
              </a:ext>
            </a:extLst>
          </p:cNvPr>
          <p:cNvPicPr>
            <a:picLocks noChangeAspect="1"/>
          </p:cNvPicPr>
          <p:nvPr/>
        </p:nvPicPr>
        <p:blipFill>
          <a:blip r:embed="rId3"/>
          <a:stretch>
            <a:fillRect/>
          </a:stretch>
        </p:blipFill>
        <p:spPr>
          <a:xfrm>
            <a:off x="211441" y="4434392"/>
            <a:ext cx="10693626" cy="1831206"/>
          </a:xfrm>
          <a:prstGeom prst="rect">
            <a:avLst/>
          </a:prstGeom>
        </p:spPr>
      </p:pic>
      <p:sp>
        <p:nvSpPr>
          <p:cNvPr id="5" name="Rectangle 4">
            <a:extLst>
              <a:ext uri="{FF2B5EF4-FFF2-40B4-BE49-F238E27FC236}">
                <a16:creationId xmlns:a16="http://schemas.microsoft.com/office/drawing/2014/main" id="{7309299D-883B-2D32-C6CE-91652B679CB0}"/>
              </a:ext>
            </a:extLst>
          </p:cNvPr>
          <p:cNvSpPr/>
          <p:nvPr/>
        </p:nvSpPr>
        <p:spPr>
          <a:xfrm>
            <a:off x="9245600" y="5060348"/>
            <a:ext cx="1591632" cy="979208"/>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
        <p:nvSpPr>
          <p:cNvPr id="3" name="TextBox 2">
            <a:extLst>
              <a:ext uri="{FF2B5EF4-FFF2-40B4-BE49-F238E27FC236}">
                <a16:creationId xmlns:a16="http://schemas.microsoft.com/office/drawing/2014/main" id="{58DF6D93-5BFD-2AEB-2F94-79D595CCB87A}"/>
              </a:ext>
            </a:extLst>
          </p:cNvPr>
          <p:cNvSpPr txBox="1"/>
          <p:nvPr/>
        </p:nvSpPr>
        <p:spPr>
          <a:xfrm>
            <a:off x="587022" y="3635022"/>
            <a:ext cx="568960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Yes, Durbin-Watson value is 2.285, which falls within the accepted threshold</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4185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4922" y="345726"/>
            <a:ext cx="8964612" cy="1143000"/>
          </a:xfrm>
        </p:spPr>
        <p:txBody>
          <a:bodyPr>
            <a:normAutofit/>
          </a:bodyPr>
          <a:lstStyle/>
          <a:p>
            <a:pPr eaLnBrk="1" hangingPunct="1"/>
            <a:r>
              <a:rPr lang="en-IE" altLang="en-US" sz="3600" dirty="0"/>
              <a:t>Checking Assumptions 3: </a:t>
            </a:r>
            <a:br>
              <a:rPr lang="en-IE" altLang="en-US" sz="3600" dirty="0"/>
            </a:br>
            <a:r>
              <a:rPr lang="en-IE" altLang="en-US" sz="3600" dirty="0">
                <a:solidFill>
                  <a:schemeClr val="accent6"/>
                </a:solidFill>
              </a:rPr>
              <a:t>3. Normality of Residuals</a:t>
            </a:r>
            <a:endParaRPr lang="en-GB" altLang="en-US" sz="3600" dirty="0">
              <a:solidFill>
                <a:schemeClr val="accent6"/>
              </a:solidFill>
            </a:endParaRPr>
          </a:p>
        </p:txBody>
      </p:sp>
      <p:sp>
        <p:nvSpPr>
          <p:cNvPr id="2" name="TextBox 1"/>
          <p:cNvSpPr txBox="1"/>
          <p:nvPr/>
        </p:nvSpPr>
        <p:spPr>
          <a:xfrm>
            <a:off x="145071" y="1131120"/>
            <a:ext cx="8012273" cy="2443746"/>
          </a:xfrm>
          <a:prstGeom prst="rect">
            <a:avLst/>
          </a:prstGeom>
          <a:noFill/>
        </p:spPr>
        <p:txBody>
          <a:bodyPr wrap="square">
            <a:spAutoFit/>
          </a:bodyPr>
          <a:lstStyle/>
          <a:p>
            <a:pPr marL="800100" marR="0" lvl="1" indent="-342900" algn="l" defTabSz="914400" rtl="0" eaLnBrk="1" fontAlgn="auto" latinLnBrk="0" hangingPunct="1">
              <a:lnSpc>
                <a:spcPct val="100000"/>
              </a:lnSpc>
              <a:spcBef>
                <a:spcPct val="20000"/>
              </a:spcBef>
              <a:spcAft>
                <a:spcPts val="0"/>
              </a:spcAft>
              <a:buClr>
                <a:srgbClr val="CCCCFF"/>
              </a:buClr>
              <a:buSzTx/>
              <a:buFont typeface="Arial" panose="020B0604020202020204" pitchFamily="34" charset="0"/>
              <a:buChar char="•"/>
              <a:tabLst/>
              <a:defRPr/>
            </a:pPr>
            <a:endParaRPr kumimoji="0" lang="en-IE" altLang="en-US" sz="2400" b="0" i="0" u="none" strike="noStrike" kern="1200" cap="none" spc="0" normalizeH="0" baseline="0" noProof="0" dirty="0">
              <a:ln>
                <a:noFill/>
              </a:ln>
              <a:solidFill>
                <a:srgbClr val="000000"/>
              </a:solidFill>
              <a:effectLst/>
              <a:uLnTx/>
              <a:uFillTx/>
              <a:latin typeface="Arial" charset="0"/>
              <a:ea typeface="+mn-ea"/>
              <a:cs typeface="Arial"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altLang="en-US" sz="2000" b="0" i="0" u="none" strike="noStrike" kern="1200" cap="none" spc="0" normalizeH="0" baseline="0" noProof="0" dirty="0">
                <a:ln>
                  <a:noFill/>
                </a:ln>
                <a:solidFill>
                  <a:srgbClr val="954F72"/>
                </a:solidFill>
                <a:effectLst/>
                <a:uLnTx/>
                <a:uFillTx/>
                <a:latin typeface="Arial"/>
                <a:ea typeface="+mn-ea"/>
                <a:cs typeface="+mn-cs"/>
              </a:rPr>
              <a:t>Normal Probability Plot (P-P) of Regression Standardised Residual</a:t>
            </a:r>
            <a:r>
              <a:rPr kumimoji="0" lang="en-IE" altLang="en-US" sz="2000" b="0" i="0" u="none" strike="noStrike" kern="1200" cap="none" spc="0" normalizeH="0" baseline="0" noProof="0" dirty="0">
                <a:ln>
                  <a:noFill/>
                </a:ln>
                <a:solidFill>
                  <a:srgbClr val="000000"/>
                </a:solidFill>
                <a:effectLst/>
                <a:uLnTx/>
                <a:uFillTx/>
                <a:latin typeface="Arial"/>
                <a:ea typeface="+mn-ea"/>
                <a:cs typeface="+mn-cs"/>
              </a:rPr>
              <a:t> gives information about </a:t>
            </a:r>
            <a:r>
              <a:rPr kumimoji="0" lang="en-IE" altLang="en-US" sz="2000" b="0" i="0" u="none" strike="noStrike" kern="1200" cap="none" spc="0" normalizeH="0" baseline="0" noProof="0" dirty="0">
                <a:ln>
                  <a:noFill/>
                </a:ln>
                <a:solidFill>
                  <a:srgbClr val="954F72"/>
                </a:solidFill>
                <a:effectLst/>
                <a:uLnTx/>
                <a:uFillTx/>
                <a:latin typeface="Arial"/>
                <a:ea typeface="+mn-ea"/>
                <a:cs typeface="+mn-cs"/>
              </a:rPr>
              <a:t>normality of residuals</a:t>
            </a:r>
            <a:r>
              <a:rPr kumimoji="0" lang="en-IE" altLang="en-US" sz="2000" b="0" i="0" u="none" strike="noStrike" kern="1200" cap="none" spc="0" normalizeH="0" baseline="0" noProof="0" dirty="0">
                <a:ln>
                  <a:noFill/>
                </a:ln>
                <a:solidFill>
                  <a:srgbClr val="000000"/>
                </a:solidFill>
                <a:effectLst/>
                <a:uLnTx/>
                <a:uFillTx/>
                <a:latin typeface="Arial"/>
                <a:ea typeface="+mn-ea"/>
                <a:cs typeface="+mn-cs"/>
              </a:rPr>
              <a:t>. </a:t>
            </a:r>
            <a:r>
              <a:rPr kumimoji="0" lang="en-IE" sz="2000" b="0" i="0" u="none" strike="noStrike" kern="1200" cap="none" spc="0" normalizeH="0" baseline="0" noProof="0" dirty="0">
                <a:ln>
                  <a:noFill/>
                </a:ln>
                <a:solidFill>
                  <a:srgbClr val="000000"/>
                </a:solidFill>
                <a:effectLst/>
                <a:uLnTx/>
                <a:uFillTx/>
                <a:latin typeface="Arial"/>
                <a:ea typeface="+mn-ea"/>
                <a:cs typeface="+mn-cs"/>
              </a:rPr>
              <a:t>We want variables to be present in a reasonably straight line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altLang="en-US" sz="2000" b="0" i="0" u="none" strike="noStrike" kern="1200" cap="none" spc="0" normalizeH="0" baseline="0" noProof="0" dirty="0">
                <a:ln>
                  <a:noFill/>
                </a:ln>
                <a:solidFill>
                  <a:srgbClr val="000000"/>
                </a:solidFill>
                <a:effectLst/>
                <a:uLnTx/>
                <a:uFillTx/>
                <a:latin typeface="Arial"/>
                <a:ea typeface="+mn-ea"/>
                <a:cs typeface="+mn-cs"/>
              </a:rPr>
              <a:t>Histogram – bell curve shape</a:t>
            </a:r>
          </a:p>
          <a:p>
            <a:pPr marL="342900" marR="0" lvl="0" indent="-342900" algn="l" defTabSz="914400" rtl="0" eaLnBrk="1" fontAlgn="auto" latinLnBrk="0" hangingPunct="1">
              <a:lnSpc>
                <a:spcPct val="100000"/>
              </a:lnSpc>
              <a:spcBef>
                <a:spcPct val="20000"/>
              </a:spcBef>
              <a:spcAft>
                <a:spcPts val="0"/>
              </a:spcAft>
              <a:buClr>
                <a:srgbClr val="CCCCFF"/>
              </a:buClr>
              <a:buSzTx/>
              <a:buFont typeface="Wingdings" pitchFamily="2" charset="2"/>
              <a:buChar char="l"/>
              <a:tabLst/>
              <a:defRPr/>
            </a:pPr>
            <a:endParaRPr kumimoji="0" lang="en-GB" altLang="en-US" sz="2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4" name="Picture 3">
            <a:extLst>
              <a:ext uri="{FF2B5EF4-FFF2-40B4-BE49-F238E27FC236}">
                <a16:creationId xmlns:a16="http://schemas.microsoft.com/office/drawing/2014/main" id="{B56607F3-7460-9587-6F7C-1D6D8E530D96}"/>
              </a:ext>
            </a:extLst>
          </p:cNvPr>
          <p:cNvPicPr>
            <a:picLocks noChangeAspect="1"/>
          </p:cNvPicPr>
          <p:nvPr/>
        </p:nvPicPr>
        <p:blipFill>
          <a:blip r:embed="rId2"/>
          <a:stretch>
            <a:fillRect/>
          </a:stretch>
        </p:blipFill>
        <p:spPr>
          <a:xfrm>
            <a:off x="5200857" y="3217259"/>
            <a:ext cx="5692431" cy="3356732"/>
          </a:xfrm>
          <a:prstGeom prst="rect">
            <a:avLst/>
          </a:prstGeom>
        </p:spPr>
      </p:pic>
      <p:pic>
        <p:nvPicPr>
          <p:cNvPr id="6" name="Picture 5">
            <a:extLst>
              <a:ext uri="{FF2B5EF4-FFF2-40B4-BE49-F238E27FC236}">
                <a16:creationId xmlns:a16="http://schemas.microsoft.com/office/drawing/2014/main" id="{286E4AD3-A9E7-C14F-B1E0-7F5B337C8561}"/>
              </a:ext>
            </a:extLst>
          </p:cNvPr>
          <p:cNvPicPr>
            <a:picLocks noChangeAspect="1"/>
          </p:cNvPicPr>
          <p:nvPr/>
        </p:nvPicPr>
        <p:blipFill>
          <a:blip r:embed="rId3"/>
          <a:stretch>
            <a:fillRect/>
          </a:stretch>
        </p:blipFill>
        <p:spPr>
          <a:xfrm>
            <a:off x="274922" y="2910871"/>
            <a:ext cx="6212011" cy="3663120"/>
          </a:xfrm>
          <a:prstGeom prst="rect">
            <a:avLst/>
          </a:prstGeom>
        </p:spPr>
      </p:pic>
      <p:pic>
        <p:nvPicPr>
          <p:cNvPr id="7" name="Picture 6">
            <a:extLst>
              <a:ext uri="{FF2B5EF4-FFF2-40B4-BE49-F238E27FC236}">
                <a16:creationId xmlns:a16="http://schemas.microsoft.com/office/drawing/2014/main" id="{CE48189B-26C3-8DCE-9541-36F79901916C}"/>
              </a:ext>
            </a:extLst>
          </p:cNvPr>
          <p:cNvPicPr>
            <a:picLocks noChangeAspect="1"/>
          </p:cNvPicPr>
          <p:nvPr/>
        </p:nvPicPr>
        <p:blipFill>
          <a:blip r:embed="rId4"/>
          <a:stretch>
            <a:fillRect/>
          </a:stretch>
        </p:blipFill>
        <p:spPr>
          <a:xfrm>
            <a:off x="8157344" y="345726"/>
            <a:ext cx="3889585" cy="1597290"/>
          </a:xfrm>
          <a:prstGeom prst="rect">
            <a:avLst/>
          </a:prstGeom>
        </p:spPr>
      </p:pic>
    </p:spTree>
    <p:extLst>
      <p:ext uri="{BB962C8B-B14F-4D97-AF65-F5344CB8AC3E}">
        <p14:creationId xmlns:p14="http://schemas.microsoft.com/office/powerpoint/2010/main" val="221355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22751" y="414338"/>
            <a:ext cx="10588588" cy="1143000"/>
          </a:xfrm>
        </p:spPr>
        <p:txBody>
          <a:bodyPr>
            <a:normAutofit fontScale="90000"/>
          </a:bodyPr>
          <a:lstStyle/>
          <a:p>
            <a:pPr eaLnBrk="1" hangingPunct="1"/>
            <a:r>
              <a:rPr lang="en-IE" altLang="en-US" sz="3600" dirty="0"/>
              <a:t>Checking for Assumptions 4: </a:t>
            </a:r>
            <a:br>
              <a:rPr lang="en-IE" altLang="en-US" dirty="0">
                <a:solidFill>
                  <a:schemeClr val="accent6"/>
                </a:solidFill>
              </a:rPr>
            </a:br>
            <a:r>
              <a:rPr lang="en-IE" altLang="en-US" dirty="0">
                <a:solidFill>
                  <a:schemeClr val="accent6"/>
                </a:solidFill>
              </a:rPr>
              <a:t>4. Linearity between IV and DV after controlling for other predictors</a:t>
            </a:r>
            <a:endParaRPr lang="en-GB" altLang="en-US" sz="3600" dirty="0">
              <a:solidFill>
                <a:schemeClr val="accent6"/>
              </a:solidFill>
            </a:endParaRPr>
          </a:p>
        </p:txBody>
      </p:sp>
      <p:sp>
        <p:nvSpPr>
          <p:cNvPr id="9219" name="Rectangle 3"/>
          <p:cNvSpPr>
            <a:spLocks noGrp="1" noChangeArrowheads="1"/>
          </p:cNvSpPr>
          <p:nvPr>
            <p:ph type="body" idx="1"/>
          </p:nvPr>
        </p:nvSpPr>
        <p:spPr>
          <a:xfrm>
            <a:off x="622751" y="1912180"/>
            <a:ext cx="6833331" cy="5300662"/>
          </a:xfrm>
        </p:spPr>
        <p:txBody>
          <a:bodyPr/>
          <a:lstStyle/>
          <a:p>
            <a:pPr eaLnBrk="1" hangingPunct="1">
              <a:lnSpc>
                <a:spcPct val="90000"/>
              </a:lnSpc>
            </a:pPr>
            <a:r>
              <a:rPr lang="en-IE" altLang="en-US" dirty="0">
                <a:solidFill>
                  <a:schemeClr val="folHlink"/>
                </a:solidFill>
              </a:rPr>
              <a:t>Scatterplot</a:t>
            </a:r>
            <a:r>
              <a:rPr lang="en-IE" altLang="en-US" dirty="0"/>
              <a:t> also indicates </a:t>
            </a:r>
            <a:r>
              <a:rPr lang="en-IE" altLang="en-US" dirty="0">
                <a:solidFill>
                  <a:schemeClr val="accent6"/>
                </a:solidFill>
              </a:rPr>
              <a:t>linearity, </a:t>
            </a:r>
            <a:r>
              <a:rPr lang="en-IE" altLang="en-US" dirty="0">
                <a:solidFill>
                  <a:schemeClr val="folHlink"/>
                </a:solidFill>
              </a:rPr>
              <a:t>normality </a:t>
            </a:r>
            <a:r>
              <a:rPr lang="en-IE" altLang="en-US" dirty="0"/>
              <a:t>&amp;</a:t>
            </a:r>
            <a:r>
              <a:rPr lang="en-IE" altLang="en-US" dirty="0">
                <a:solidFill>
                  <a:schemeClr val="folHlink"/>
                </a:solidFill>
              </a:rPr>
              <a:t> heteroscedasticity</a:t>
            </a:r>
            <a:r>
              <a:rPr lang="en-IE" altLang="en-US" dirty="0"/>
              <a:t>.</a:t>
            </a:r>
          </a:p>
          <a:p>
            <a:pPr lvl="1" eaLnBrk="1" hangingPunct="1">
              <a:lnSpc>
                <a:spcPct val="90000"/>
              </a:lnSpc>
            </a:pPr>
            <a:r>
              <a:rPr lang="en-IE" altLang="en-US" dirty="0"/>
              <a:t>Should have reasonable scatter/spread throughout: a </a:t>
            </a:r>
            <a:r>
              <a:rPr lang="en-IE" altLang="en-US" dirty="0">
                <a:solidFill>
                  <a:schemeClr val="folHlink"/>
                </a:solidFill>
              </a:rPr>
              <a:t>central rectangular shape</a:t>
            </a:r>
            <a:r>
              <a:rPr lang="en-IE" altLang="en-US" dirty="0"/>
              <a:t> indicates normality</a:t>
            </a:r>
          </a:p>
          <a:p>
            <a:pPr lvl="1" eaLnBrk="1" hangingPunct="1">
              <a:lnSpc>
                <a:spcPct val="90000"/>
              </a:lnSpc>
            </a:pPr>
            <a:r>
              <a:rPr lang="en-IE" altLang="en-US" dirty="0"/>
              <a:t>A </a:t>
            </a:r>
            <a:r>
              <a:rPr lang="en-IE" altLang="en-US" dirty="0">
                <a:solidFill>
                  <a:schemeClr val="folHlink"/>
                </a:solidFill>
              </a:rPr>
              <a:t>curvilinear</a:t>
            </a:r>
            <a:r>
              <a:rPr lang="en-IE" altLang="en-US" dirty="0"/>
              <a:t> shape indicates non-linearity.</a:t>
            </a:r>
          </a:p>
          <a:p>
            <a:pPr lvl="1" eaLnBrk="1" hangingPunct="1">
              <a:lnSpc>
                <a:spcPct val="90000"/>
              </a:lnSpc>
            </a:pPr>
            <a:r>
              <a:rPr lang="en-IE" altLang="en-US" dirty="0"/>
              <a:t>A rectangle that is considerably </a:t>
            </a:r>
            <a:r>
              <a:rPr lang="en-IE" altLang="en-US" dirty="0">
                <a:solidFill>
                  <a:schemeClr val="folHlink"/>
                </a:solidFill>
              </a:rPr>
              <a:t>off-centre indicates a skew</a:t>
            </a:r>
            <a:r>
              <a:rPr lang="en-IE" altLang="en-US" dirty="0"/>
              <a:t>.</a:t>
            </a:r>
          </a:p>
          <a:p>
            <a:pPr lvl="1" eaLnBrk="1" hangingPunct="1">
              <a:lnSpc>
                <a:spcPct val="90000"/>
              </a:lnSpc>
            </a:pPr>
            <a:r>
              <a:rPr lang="en-IE" altLang="en-US" dirty="0">
                <a:solidFill>
                  <a:schemeClr val="folHlink"/>
                </a:solidFill>
              </a:rPr>
              <a:t>More weight on one side</a:t>
            </a:r>
            <a:r>
              <a:rPr lang="en-IE" altLang="en-US" dirty="0"/>
              <a:t> suggests some degree of </a:t>
            </a:r>
            <a:r>
              <a:rPr lang="en-IE" altLang="en-US" dirty="0">
                <a:solidFill>
                  <a:schemeClr val="folHlink"/>
                </a:solidFill>
              </a:rPr>
              <a:t>heteroscedasticity</a:t>
            </a:r>
            <a:r>
              <a:rPr lang="en-IE" altLang="en-US" dirty="0"/>
              <a:t>.</a:t>
            </a:r>
            <a:endParaRPr lang="en-GB" altLang="en-US" dirty="0"/>
          </a:p>
        </p:txBody>
      </p:sp>
      <p:pic>
        <p:nvPicPr>
          <p:cNvPr id="92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262" y="1628776"/>
            <a:ext cx="185578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2386" y="1628776"/>
            <a:ext cx="18351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6261" y="3213100"/>
            <a:ext cx="18542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2387" y="3213101"/>
            <a:ext cx="183673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69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animEffect transition="in" filter="fade">
                                      <p:cBhvr>
                                        <p:cTn id="20" dur="500"/>
                                        <p:tgtEl>
                                          <p:spTgt spid="921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221"/>
                                        </p:tgtEl>
                                        <p:attrNameLst>
                                          <p:attrName>style.visibility</p:attrName>
                                        </p:attrNameLst>
                                      </p:cBhvr>
                                      <p:to>
                                        <p:strVal val="visible"/>
                                      </p:to>
                                    </p:set>
                                    <p:animEffect transition="in" filter="fade">
                                      <p:cBhvr>
                                        <p:cTn id="23" dur="500"/>
                                        <p:tgtEl>
                                          <p:spTgt spid="92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500"/>
                                        <p:tgtEl>
                                          <p:spTgt spid="9219">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fade">
                                      <p:cBhvr>
                                        <p:cTn id="31" dur="500"/>
                                        <p:tgtEl>
                                          <p:spTgt spid="92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9219">
                                            <p:txEl>
                                              <p:pRg st="4" end="4"/>
                                            </p:txEl>
                                          </p:spTgt>
                                        </p:tgtEl>
                                        <p:attrNameLst>
                                          <p:attrName>style.visibility</p:attrName>
                                        </p:attrNameLst>
                                      </p:cBhvr>
                                      <p:to>
                                        <p:strVal val="visible"/>
                                      </p:to>
                                    </p:set>
                                    <p:animEffect transition="in" filter="fade">
                                      <p:cBhvr>
                                        <p:cTn id="36" dur="500"/>
                                        <p:tgtEl>
                                          <p:spTgt spid="9219">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223"/>
                                        </p:tgtEl>
                                        <p:attrNameLst>
                                          <p:attrName>style.visibility</p:attrName>
                                        </p:attrNameLst>
                                      </p:cBhvr>
                                      <p:to>
                                        <p:strVal val="visible"/>
                                      </p:to>
                                    </p:set>
                                    <p:animEffect transition="in" filter="fade">
                                      <p:cBhvr>
                                        <p:cTn id="39"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035C867E-485A-C023-BB54-41A5855F0ECD}"/>
            </a:ext>
          </a:extLst>
        </p:cNvPr>
        <p:cNvGrpSpPr/>
        <p:nvPr/>
      </p:nvGrpSpPr>
      <p:grpSpPr>
        <a:xfrm>
          <a:off x="0" y="0"/>
          <a:ext cx="0" cy="0"/>
          <a:chOff x="0" y="0"/>
          <a:chExt cx="0" cy="0"/>
        </a:xfrm>
      </p:grpSpPr>
      <p:sp>
        <p:nvSpPr>
          <p:cNvPr id="153" name="Google Shape;153;p11">
            <a:extLst>
              <a:ext uri="{FF2B5EF4-FFF2-40B4-BE49-F238E27FC236}">
                <a16:creationId xmlns:a16="http://schemas.microsoft.com/office/drawing/2014/main" id="{874CF20C-907A-2F22-C930-A3EC81FCA0CB}"/>
              </a:ext>
            </a:extLst>
          </p:cNvPr>
          <p:cNvSpPr txBox="1">
            <a:spLocks noGrp="1"/>
          </p:cNvSpPr>
          <p:nvPr>
            <p:ph type="title"/>
          </p:nvPr>
        </p:nvSpPr>
        <p:spPr>
          <a:xfrm>
            <a:off x="587022" y="365125"/>
            <a:ext cx="109080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IE" sz="3200" dirty="0"/>
              <a:t>Checking for Assumptions</a:t>
            </a:r>
            <a:br>
              <a:rPr lang="en-IE" sz="3200" dirty="0"/>
            </a:br>
            <a:r>
              <a:rPr lang="en-IE" sz="3200" dirty="0">
                <a:solidFill>
                  <a:schemeClr val="accent6"/>
                </a:solidFill>
              </a:rPr>
              <a:t>4. Linearity</a:t>
            </a:r>
            <a:endParaRPr sz="3200" dirty="0">
              <a:solidFill>
                <a:schemeClr val="accent6"/>
              </a:solidFill>
            </a:endParaRPr>
          </a:p>
        </p:txBody>
      </p:sp>
      <p:sp>
        <p:nvSpPr>
          <p:cNvPr id="6" name="TextBox 5">
            <a:extLst>
              <a:ext uri="{FF2B5EF4-FFF2-40B4-BE49-F238E27FC236}">
                <a16:creationId xmlns:a16="http://schemas.microsoft.com/office/drawing/2014/main" id="{32B31BA0-1B62-31C4-478A-295B49C05140}"/>
              </a:ext>
            </a:extLst>
          </p:cNvPr>
          <p:cNvSpPr txBox="1"/>
          <p:nvPr/>
        </p:nvSpPr>
        <p:spPr>
          <a:xfrm>
            <a:off x="7314743" y="2046814"/>
            <a:ext cx="3849510" cy="2308324"/>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a:t>
            </a:r>
            <a:r>
              <a:rPr kumimoji="0" lang="en-US" sz="1800" b="1" i="0" u="none" strike="noStrike" kern="1200" cap="none" spc="0" normalizeH="0" baseline="0" noProof="0" dirty="0">
                <a:ln>
                  <a:noFill/>
                </a:ln>
                <a:solidFill>
                  <a:srgbClr val="000000"/>
                </a:solidFill>
                <a:effectLst/>
                <a:uLnTx/>
                <a:uFillTx/>
                <a:latin typeface="Arial"/>
                <a:ea typeface="+mn-ea"/>
                <a:cs typeface="+mn-cs"/>
              </a:rPr>
              <a:t>linearity</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Scatterplot (part of regression output)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E" altLang="en-US" sz="1800" b="0" i="0" u="none" strike="noStrike" kern="1200" cap="none" spc="0" normalizeH="0" baseline="0" noProof="0" dirty="0">
                <a:ln>
                  <a:noFill/>
                </a:ln>
                <a:solidFill>
                  <a:srgbClr val="000000"/>
                </a:solidFill>
                <a:effectLst/>
                <a:uLnTx/>
                <a:uFillTx/>
                <a:latin typeface="Arial"/>
                <a:ea typeface="+mn-ea"/>
                <a:cs typeface="+mn-cs"/>
              </a:rPr>
              <a:t>A </a:t>
            </a:r>
            <a:r>
              <a:rPr kumimoji="0" lang="en-IE" altLang="en-US" sz="1800" b="0" i="0" u="none" strike="noStrike" kern="1200" cap="none" spc="0" normalizeH="0" baseline="0" noProof="0" dirty="0">
                <a:ln>
                  <a:noFill/>
                </a:ln>
                <a:solidFill>
                  <a:srgbClr val="954F72"/>
                </a:solidFill>
                <a:effectLst/>
                <a:uLnTx/>
                <a:uFillTx/>
                <a:latin typeface="Arial"/>
                <a:ea typeface="+mn-ea"/>
                <a:cs typeface="+mn-cs"/>
              </a:rPr>
              <a:t>curvilinear</a:t>
            </a:r>
            <a:r>
              <a:rPr kumimoji="0" lang="en-IE" altLang="en-US" sz="1800" b="0" i="0" u="none" strike="noStrike" kern="1200" cap="none" spc="0" normalizeH="0" baseline="0" noProof="0" dirty="0">
                <a:ln>
                  <a:noFill/>
                </a:ln>
                <a:solidFill>
                  <a:srgbClr val="000000"/>
                </a:solidFill>
                <a:effectLst/>
                <a:uLnTx/>
                <a:uFillTx/>
                <a:latin typeface="Arial"/>
                <a:ea typeface="+mn-ea"/>
                <a:cs typeface="+mn-cs"/>
              </a:rPr>
              <a:t> shape indicates non-linearity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E" sz="1800" b="0" i="0" u="none" strike="noStrike" kern="1200" cap="none" spc="0" normalizeH="0" baseline="0" noProof="0" dirty="0">
                <a:ln>
                  <a:noFill/>
                </a:ln>
                <a:solidFill>
                  <a:srgbClr val="000000"/>
                </a:solidFill>
                <a:effectLst/>
                <a:uLnTx/>
                <a:uFillTx/>
                <a:latin typeface="Arial"/>
                <a:ea typeface="+mn-ea"/>
                <a:cs typeface="+mn-cs"/>
              </a:rPr>
              <a:t>Shape of the cloud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E" sz="1800" b="0" i="0" u="none" strike="noStrike" kern="1200" cap="none" spc="0" normalizeH="0" baseline="0" noProof="0" dirty="0">
                <a:ln>
                  <a:noFill/>
                </a:ln>
                <a:solidFill>
                  <a:srgbClr val="000000"/>
                </a:solidFill>
                <a:effectLst/>
                <a:uLnTx/>
                <a:uFillTx/>
                <a:latin typeface="Arial"/>
                <a:ea typeface="+mn-ea"/>
                <a:cs typeface="+mn-cs"/>
              </a:rPr>
              <a:t>If strongly curved indicates violation of </a:t>
            </a:r>
            <a:r>
              <a:rPr kumimoji="0" lang="en-IE" sz="1800" b="0" i="0" u="none" strike="noStrike" kern="1200" cap="none" spc="0" normalizeH="0" baseline="0" noProof="0" dirty="0" err="1">
                <a:ln>
                  <a:noFill/>
                </a:ln>
                <a:solidFill>
                  <a:srgbClr val="000000"/>
                </a:solidFill>
                <a:effectLst/>
                <a:uLnTx/>
                <a:uFillTx/>
                <a:latin typeface="Arial"/>
                <a:ea typeface="+mn-ea"/>
                <a:cs typeface="+mn-cs"/>
              </a:rPr>
              <a:t>assumpt</a:t>
            </a:r>
            <a:r>
              <a:rPr kumimoji="0" lang="en-IE" sz="1800" b="0" i="0" u="none" strike="noStrike" kern="1200" cap="none" spc="0" normalizeH="0" baseline="0" noProof="0" dirty="0">
                <a:ln>
                  <a:noFill/>
                </a:ln>
                <a:solidFill>
                  <a:srgbClr val="000000"/>
                </a:solidFill>
                <a:effectLst/>
                <a:uLnTx/>
                <a:uFillTx/>
                <a:latin typeface="Arial"/>
                <a:ea typeface="+mn-ea"/>
                <a:cs typeface="+mn-cs"/>
              </a:rPr>
              <a:t>ion</a:t>
            </a:r>
          </a:p>
        </p:txBody>
      </p:sp>
      <p:sp>
        <p:nvSpPr>
          <p:cNvPr id="11" name="TextBox 10">
            <a:extLst>
              <a:ext uri="{FF2B5EF4-FFF2-40B4-BE49-F238E27FC236}">
                <a16:creationId xmlns:a16="http://schemas.microsoft.com/office/drawing/2014/main" id="{0BEF3414-7E4F-993C-030A-E5C5E6949555}"/>
              </a:ext>
            </a:extLst>
          </p:cNvPr>
          <p:cNvSpPr txBox="1"/>
          <p:nvPr/>
        </p:nvSpPr>
        <p:spPr>
          <a:xfrm>
            <a:off x="587022" y="5569545"/>
            <a:ext cx="7450666" cy="1200329"/>
          </a:xfrm>
          <a:prstGeom prst="rect">
            <a:avLst/>
          </a:prstGeom>
          <a:noFill/>
        </p:spPr>
        <p:txBody>
          <a:bodyPr wrap="square">
            <a:spAutoFit/>
          </a:bodyPr>
          <a:lstStyle/>
          <a:p>
            <a:pPr marL="0" marR="0" lvl="0" indent="-457200" algn="l" defTabSz="914400" rtl="0" eaLnBrk="1" fontAlgn="auto" latinLnBrk="0" hangingPunct="1">
              <a:lnSpc>
                <a:spcPct val="100000"/>
              </a:lnSpc>
              <a:spcBef>
                <a:spcPts val="0"/>
              </a:spcBef>
              <a:spcAft>
                <a:spcPts val="0"/>
              </a:spcAft>
              <a:buClr>
                <a:srgbClr val="954F72"/>
              </a:buClr>
              <a:buSzPts val="28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Are assumptions of linearity met? </a:t>
            </a:r>
          </a:p>
          <a:p>
            <a:pPr marL="0" marR="0" lvl="0" indent="-457200" algn="l" defTabSz="914400" rtl="0" eaLnBrk="1" fontAlgn="auto" latinLnBrk="0" hangingPunct="1">
              <a:lnSpc>
                <a:spcPct val="100000"/>
              </a:lnSpc>
              <a:spcBef>
                <a:spcPts val="0"/>
              </a:spcBef>
              <a:spcAft>
                <a:spcPts val="0"/>
              </a:spcAft>
              <a:buClr>
                <a:srgbClr val="954F72"/>
              </a:buClr>
              <a:buSzPts val="2800"/>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457200" algn="l" defTabSz="914400" rtl="0" eaLnBrk="1" fontAlgn="auto" latinLnBrk="0" hangingPunct="1">
              <a:lnSpc>
                <a:spcPct val="100000"/>
              </a:lnSpc>
              <a:spcBef>
                <a:spcPts val="0"/>
              </a:spcBef>
              <a:spcAft>
                <a:spcPts val="0"/>
              </a:spcAft>
              <a:buClr>
                <a:srgbClr val="954F72"/>
              </a:buClr>
              <a:buSzPts val="2800"/>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i.e., are </a:t>
            </a:r>
            <a:r>
              <a:rPr kumimoji="0" lang="en-IE" sz="1800" b="0" i="0" u="none" strike="noStrike" kern="1200" cap="none" spc="0" normalizeH="0" baseline="0" noProof="0" dirty="0">
                <a:ln>
                  <a:noFill/>
                </a:ln>
                <a:solidFill>
                  <a:srgbClr val="000000"/>
                </a:solidFill>
                <a:effectLst/>
                <a:uLnTx/>
                <a:uFillTx/>
                <a:latin typeface="Arial"/>
                <a:ea typeface="+mn-ea"/>
                <a:cs typeface="+mn-cs"/>
              </a:rPr>
              <a:t>variables r</a:t>
            </a:r>
            <a:r>
              <a:rPr kumimoji="0" lang="en-GB" sz="1800" b="0" i="0" u="none" strike="noStrike" kern="1200" cap="none" spc="0" normalizeH="0" baseline="0" noProof="0" dirty="0" err="1">
                <a:ln>
                  <a:noFill/>
                </a:ln>
                <a:solidFill>
                  <a:srgbClr val="000000"/>
                </a:solidFill>
                <a:effectLst/>
                <a:uLnTx/>
                <a:uFillTx/>
                <a:latin typeface="Arial"/>
                <a:ea typeface="+mn-ea"/>
                <a:cs typeface="+mn-cs"/>
              </a:rPr>
              <a:t>easonably</a:t>
            </a:r>
            <a:r>
              <a:rPr kumimoji="0" lang="en-GB" sz="1800" b="0" i="0" u="none" strike="noStrike" kern="1200" cap="none" spc="0" normalizeH="0" baseline="0" noProof="0" dirty="0">
                <a:ln>
                  <a:noFill/>
                </a:ln>
                <a:solidFill>
                  <a:srgbClr val="000000"/>
                </a:solidFill>
                <a:effectLst/>
                <a:uLnTx/>
                <a:uFillTx/>
                <a:latin typeface="Arial"/>
                <a:ea typeface="+mn-ea"/>
                <a:cs typeface="+mn-cs"/>
              </a:rPr>
              <a:t> randomly scattered around zero, not clearly curved.</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A41BAEC3-9CB3-6F20-84E9-C3DBD5B4C8AF}"/>
              </a:ext>
            </a:extLst>
          </p:cNvPr>
          <p:cNvSpPr txBox="1"/>
          <p:nvPr/>
        </p:nvSpPr>
        <p:spPr>
          <a:xfrm>
            <a:off x="8037688" y="5699498"/>
            <a:ext cx="312656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Yes, looks reasonably scattered. </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F58103D7-5BA6-F9C4-430D-ED5C13D4F3D9}"/>
              </a:ext>
            </a:extLst>
          </p:cNvPr>
          <p:cNvPicPr>
            <a:picLocks noChangeAspect="1"/>
          </p:cNvPicPr>
          <p:nvPr/>
        </p:nvPicPr>
        <p:blipFill>
          <a:blip r:embed="rId3"/>
          <a:stretch>
            <a:fillRect/>
          </a:stretch>
        </p:blipFill>
        <p:spPr>
          <a:xfrm>
            <a:off x="158162" y="1575781"/>
            <a:ext cx="6772726" cy="3993764"/>
          </a:xfrm>
          <a:prstGeom prst="rect">
            <a:avLst/>
          </a:prstGeom>
        </p:spPr>
      </p:pic>
    </p:spTree>
    <p:extLst>
      <p:ext uri="{BB962C8B-B14F-4D97-AF65-F5344CB8AC3E}">
        <p14:creationId xmlns:p14="http://schemas.microsoft.com/office/powerpoint/2010/main" val="95517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title"/>
          </p:nvPr>
        </p:nvSpPr>
        <p:spPr>
          <a:xfrm>
            <a:off x="587022" y="365125"/>
            <a:ext cx="109080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IE" sz="3200" dirty="0"/>
              <a:t>Checking for Assumptions</a:t>
            </a:r>
            <a:br>
              <a:rPr lang="en-IE" sz="3200" dirty="0"/>
            </a:br>
            <a:r>
              <a:rPr lang="en-IE" sz="3200" dirty="0">
                <a:solidFill>
                  <a:schemeClr val="accent6"/>
                </a:solidFill>
              </a:rPr>
              <a:t>5. Homoscedasticity</a:t>
            </a:r>
            <a:endParaRPr sz="3200" dirty="0">
              <a:solidFill>
                <a:schemeClr val="accent6"/>
              </a:solidFill>
            </a:endParaRPr>
          </a:p>
        </p:txBody>
      </p:sp>
      <p:sp>
        <p:nvSpPr>
          <p:cNvPr id="154" name="Google Shape;154;p11"/>
          <p:cNvSpPr txBox="1">
            <a:spLocks noGrp="1"/>
          </p:cNvSpPr>
          <p:nvPr>
            <p:ph type="body" idx="1"/>
          </p:nvPr>
        </p:nvSpPr>
        <p:spPr>
          <a:xfrm>
            <a:off x="448235" y="1830766"/>
            <a:ext cx="6734286" cy="451521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folHlink"/>
              </a:buClr>
              <a:buSzPts val="2800"/>
              <a:buChar char="－"/>
            </a:pPr>
            <a:r>
              <a:rPr lang="en-IE" dirty="0">
                <a:solidFill>
                  <a:schemeClr val="tx1"/>
                </a:solidFill>
              </a:rPr>
              <a:t>Scatterplot indicates linearity, normality &amp; heteroscedasticity.</a:t>
            </a:r>
            <a:endParaRPr dirty="0">
              <a:solidFill>
                <a:schemeClr val="tx1"/>
              </a:solidFill>
            </a:endParaRPr>
          </a:p>
          <a:p>
            <a:pPr marL="685800" lvl="1" indent="-228600" algn="l" rtl="0">
              <a:lnSpc>
                <a:spcPct val="90000"/>
              </a:lnSpc>
              <a:spcBef>
                <a:spcPts val="500"/>
              </a:spcBef>
              <a:spcAft>
                <a:spcPts val="0"/>
              </a:spcAft>
              <a:buClr>
                <a:schemeClr val="dk1"/>
              </a:buClr>
              <a:buSzPts val="2400"/>
              <a:buChar char="－"/>
            </a:pPr>
            <a:r>
              <a:rPr lang="en-IE" dirty="0">
                <a:solidFill>
                  <a:schemeClr val="tx1"/>
                </a:solidFill>
              </a:rPr>
              <a:t>Should have reasonable scatter/spread throughout: a central rectangular shape indicates normality</a:t>
            </a:r>
            <a:endParaRPr dirty="0">
              <a:solidFill>
                <a:schemeClr val="tx1"/>
              </a:solidFill>
            </a:endParaRPr>
          </a:p>
          <a:p>
            <a:pPr marL="685800" lvl="1" indent="-228600" algn="l" rtl="0">
              <a:lnSpc>
                <a:spcPct val="90000"/>
              </a:lnSpc>
              <a:spcBef>
                <a:spcPts val="500"/>
              </a:spcBef>
              <a:spcAft>
                <a:spcPts val="0"/>
              </a:spcAft>
              <a:buClr>
                <a:schemeClr val="dk1"/>
              </a:buClr>
              <a:buSzPts val="2400"/>
              <a:buChar char="－"/>
            </a:pPr>
            <a:r>
              <a:rPr lang="en-IE" dirty="0">
                <a:solidFill>
                  <a:schemeClr val="tx1"/>
                </a:solidFill>
              </a:rPr>
              <a:t>A curvilinear shape indicates non-linearity.</a:t>
            </a:r>
            <a:endParaRPr dirty="0">
              <a:solidFill>
                <a:schemeClr val="tx1"/>
              </a:solidFill>
            </a:endParaRPr>
          </a:p>
          <a:p>
            <a:pPr marL="685800" lvl="1" indent="-228600" algn="l" rtl="0">
              <a:lnSpc>
                <a:spcPct val="90000"/>
              </a:lnSpc>
              <a:spcBef>
                <a:spcPts val="500"/>
              </a:spcBef>
              <a:spcAft>
                <a:spcPts val="0"/>
              </a:spcAft>
              <a:buClr>
                <a:schemeClr val="dk1"/>
              </a:buClr>
              <a:buSzPts val="2400"/>
              <a:buChar char="－"/>
            </a:pPr>
            <a:r>
              <a:rPr lang="en-IE" dirty="0">
                <a:solidFill>
                  <a:schemeClr val="tx1"/>
                </a:solidFill>
              </a:rPr>
              <a:t>A rectangle that is considerably off-centre indicates a skew.</a:t>
            </a:r>
            <a:endParaRPr dirty="0">
              <a:solidFill>
                <a:schemeClr val="tx1"/>
              </a:solidFill>
            </a:endParaRPr>
          </a:p>
          <a:p>
            <a:pPr marL="685800" lvl="1" indent="-228600" algn="l" rtl="0">
              <a:lnSpc>
                <a:spcPct val="90000"/>
              </a:lnSpc>
              <a:spcBef>
                <a:spcPts val="500"/>
              </a:spcBef>
              <a:spcAft>
                <a:spcPts val="0"/>
              </a:spcAft>
              <a:buClr>
                <a:schemeClr val="folHlink"/>
              </a:buClr>
              <a:buSzPts val="2400"/>
              <a:buChar char="－"/>
            </a:pPr>
            <a:r>
              <a:rPr lang="en-IE" dirty="0">
                <a:solidFill>
                  <a:schemeClr val="tx1"/>
                </a:solidFill>
              </a:rPr>
              <a:t>More weight on one side suggests some degree of heteroscedasticity.</a:t>
            </a:r>
            <a:endParaRPr dirty="0">
              <a:solidFill>
                <a:schemeClr val="tx1"/>
              </a:solidFill>
            </a:endParaRPr>
          </a:p>
        </p:txBody>
      </p:sp>
      <p:grpSp>
        <p:nvGrpSpPr>
          <p:cNvPr id="155" name="Google Shape;155;p11"/>
          <p:cNvGrpSpPr/>
          <p:nvPr/>
        </p:nvGrpSpPr>
        <p:grpSpPr>
          <a:xfrm>
            <a:off x="7054642" y="1782409"/>
            <a:ext cx="4256824" cy="4220134"/>
            <a:chOff x="7175500" y="3213100"/>
            <a:chExt cx="3524250" cy="3644901"/>
          </a:xfrm>
        </p:grpSpPr>
        <p:pic>
          <p:nvPicPr>
            <p:cNvPr id="156" name="Google Shape;156;p11"/>
            <p:cNvPicPr preferRelativeResize="0"/>
            <p:nvPr/>
          </p:nvPicPr>
          <p:blipFill rotWithShape="1">
            <a:blip r:embed="rId3">
              <a:alphaModFix/>
            </a:blip>
            <a:srcRect/>
            <a:stretch/>
          </p:blipFill>
          <p:spPr>
            <a:xfrm>
              <a:off x="7175500" y="3213101"/>
              <a:ext cx="1709738" cy="1952625"/>
            </a:xfrm>
            <a:prstGeom prst="rect">
              <a:avLst/>
            </a:prstGeom>
            <a:noFill/>
            <a:ln>
              <a:noFill/>
            </a:ln>
          </p:spPr>
        </p:pic>
        <p:pic>
          <p:nvPicPr>
            <p:cNvPr id="157" name="Google Shape;157;p11"/>
            <p:cNvPicPr preferRelativeResize="0"/>
            <p:nvPr/>
          </p:nvPicPr>
          <p:blipFill rotWithShape="1">
            <a:blip r:embed="rId4">
              <a:alphaModFix/>
            </a:blip>
            <a:srcRect/>
            <a:stretch/>
          </p:blipFill>
          <p:spPr>
            <a:xfrm>
              <a:off x="8959850" y="3213100"/>
              <a:ext cx="1708150" cy="1951038"/>
            </a:xfrm>
            <a:prstGeom prst="rect">
              <a:avLst/>
            </a:prstGeom>
            <a:noFill/>
            <a:ln>
              <a:noFill/>
            </a:ln>
          </p:spPr>
        </p:pic>
        <p:pic>
          <p:nvPicPr>
            <p:cNvPr id="158" name="Google Shape;158;p11"/>
            <p:cNvPicPr preferRelativeResize="0"/>
            <p:nvPr/>
          </p:nvPicPr>
          <p:blipFill rotWithShape="1">
            <a:blip r:embed="rId5">
              <a:alphaModFix/>
            </a:blip>
            <a:srcRect/>
            <a:stretch/>
          </p:blipFill>
          <p:spPr>
            <a:xfrm>
              <a:off x="7175500" y="4868864"/>
              <a:ext cx="1739900" cy="1989137"/>
            </a:xfrm>
            <a:prstGeom prst="rect">
              <a:avLst/>
            </a:prstGeom>
            <a:noFill/>
            <a:ln>
              <a:noFill/>
            </a:ln>
          </p:spPr>
        </p:pic>
        <p:pic>
          <p:nvPicPr>
            <p:cNvPr id="159" name="Google Shape;159;p11"/>
            <p:cNvPicPr preferRelativeResize="0"/>
            <p:nvPr/>
          </p:nvPicPr>
          <p:blipFill rotWithShape="1">
            <a:blip r:embed="rId6">
              <a:alphaModFix/>
            </a:blip>
            <a:srcRect/>
            <a:stretch/>
          </p:blipFill>
          <p:spPr>
            <a:xfrm>
              <a:off x="8959850" y="4868864"/>
              <a:ext cx="1739900" cy="1989137"/>
            </a:xfrm>
            <a:prstGeom prst="rect">
              <a:avLst/>
            </a:prstGeom>
            <a:noFill/>
            <a:ln>
              <a:noFill/>
            </a:ln>
          </p:spPr>
        </p:pic>
      </p:grpSp>
      <p:sp>
        <p:nvSpPr>
          <p:cNvPr id="2" name="TextBox 1">
            <a:extLst>
              <a:ext uri="{FF2B5EF4-FFF2-40B4-BE49-F238E27FC236}">
                <a16:creationId xmlns:a16="http://schemas.microsoft.com/office/drawing/2014/main" id="{F5C19907-9822-D92B-01BA-490843F00233}"/>
              </a:ext>
            </a:extLst>
          </p:cNvPr>
          <p:cNvSpPr txBox="1"/>
          <p:nvPr/>
        </p:nvSpPr>
        <p:spPr>
          <a:xfrm>
            <a:off x="7326489" y="1964267"/>
            <a:ext cx="16614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Normality </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E0CBC321-7C36-B7ED-F615-4739ABE6E591}"/>
              </a:ext>
            </a:extLst>
          </p:cNvPr>
          <p:cNvSpPr txBox="1"/>
          <p:nvPr/>
        </p:nvSpPr>
        <p:spPr>
          <a:xfrm>
            <a:off x="9410767" y="1964267"/>
            <a:ext cx="16614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Curvilinear </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0B154A6E-6DB6-D8A5-1131-339B1EDF4502}"/>
              </a:ext>
            </a:extLst>
          </p:cNvPr>
          <p:cNvSpPr txBox="1"/>
          <p:nvPr/>
        </p:nvSpPr>
        <p:spPr>
          <a:xfrm>
            <a:off x="9209899" y="3856691"/>
            <a:ext cx="20632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Heteroscedasticity </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1849FCCE-188D-0A36-14C0-752C0B4813B7}"/>
              </a:ext>
            </a:extLst>
          </p:cNvPr>
          <p:cNvSpPr txBox="1"/>
          <p:nvPr/>
        </p:nvSpPr>
        <p:spPr>
          <a:xfrm>
            <a:off x="7518433" y="3948412"/>
            <a:ext cx="20632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Skewed</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5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Effect transition="in" filter="fade">
                                      <p:cBhvr>
                                        <p:cTn id="12" dur="500"/>
                                        <p:tgtEl>
                                          <p:spTgt spid="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Effect transition="in" filter="fade">
                                      <p:cBhvr>
                                        <p:cTn id="17" dur="500"/>
                                        <p:tgtEl>
                                          <p:spTgt spid="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Effect transition="in" filter="fade">
                                      <p:cBhvr>
                                        <p:cTn id="22" dur="500"/>
                                        <p:tgtEl>
                                          <p:spTgt spid="1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4">
                                            <p:txEl>
                                              <p:pRg st="4" end="4"/>
                                            </p:txEl>
                                          </p:spTgt>
                                        </p:tgtEl>
                                        <p:attrNameLst>
                                          <p:attrName>style.visibility</p:attrName>
                                        </p:attrNameLst>
                                      </p:cBhvr>
                                      <p:to>
                                        <p:strVal val="visible"/>
                                      </p:to>
                                    </p:set>
                                    <p:animEffect transition="in" filter="fade">
                                      <p:cBhvr>
                                        <p:cTn id="27" dur="500"/>
                                        <p:tgtEl>
                                          <p:spTgt spid="1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CC8BB3A8-6432-281C-8913-3748B0A1AF21}"/>
            </a:ext>
          </a:extLst>
        </p:cNvPr>
        <p:cNvGrpSpPr/>
        <p:nvPr/>
      </p:nvGrpSpPr>
      <p:grpSpPr>
        <a:xfrm>
          <a:off x="0" y="0"/>
          <a:ext cx="0" cy="0"/>
          <a:chOff x="0" y="0"/>
          <a:chExt cx="0" cy="0"/>
        </a:xfrm>
      </p:grpSpPr>
      <p:sp>
        <p:nvSpPr>
          <p:cNvPr id="153" name="Google Shape;153;p11">
            <a:extLst>
              <a:ext uri="{FF2B5EF4-FFF2-40B4-BE49-F238E27FC236}">
                <a16:creationId xmlns:a16="http://schemas.microsoft.com/office/drawing/2014/main" id="{D6CF4051-3F38-EC57-4FD2-FDB9F7863FC5}"/>
              </a:ext>
            </a:extLst>
          </p:cNvPr>
          <p:cNvSpPr txBox="1">
            <a:spLocks noGrp="1"/>
          </p:cNvSpPr>
          <p:nvPr>
            <p:ph type="title"/>
          </p:nvPr>
        </p:nvSpPr>
        <p:spPr>
          <a:xfrm>
            <a:off x="587022" y="365125"/>
            <a:ext cx="109080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en-IE" sz="3200" dirty="0"/>
              <a:t>Checking for Assumptions</a:t>
            </a:r>
            <a:br>
              <a:rPr lang="en-IE" sz="3200" dirty="0"/>
            </a:br>
            <a:r>
              <a:rPr lang="en-IE" sz="3200" dirty="0">
                <a:solidFill>
                  <a:schemeClr val="accent6"/>
                </a:solidFill>
              </a:rPr>
              <a:t>5. Homoscedasticity</a:t>
            </a:r>
            <a:endParaRPr sz="3200" dirty="0">
              <a:solidFill>
                <a:schemeClr val="accent6"/>
              </a:solidFill>
            </a:endParaRPr>
          </a:p>
        </p:txBody>
      </p:sp>
      <p:sp>
        <p:nvSpPr>
          <p:cNvPr id="6" name="TextBox 5">
            <a:extLst>
              <a:ext uri="{FF2B5EF4-FFF2-40B4-BE49-F238E27FC236}">
                <a16:creationId xmlns:a16="http://schemas.microsoft.com/office/drawing/2014/main" id="{A738C84A-4EC3-0ED3-A3CD-4FF9C83805CA}"/>
              </a:ext>
            </a:extLst>
          </p:cNvPr>
          <p:cNvSpPr txBox="1"/>
          <p:nvPr/>
        </p:nvSpPr>
        <p:spPr>
          <a:xfrm>
            <a:off x="7314743" y="2046814"/>
            <a:ext cx="3849510" cy="2031325"/>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a:t>
            </a:r>
            <a:r>
              <a:rPr kumimoji="0" lang="en-US" sz="1800" b="1" i="0" u="none" strike="noStrike" kern="1200" cap="none" spc="0" normalizeH="0" baseline="0" noProof="0" dirty="0">
                <a:ln>
                  <a:noFill/>
                </a:ln>
                <a:solidFill>
                  <a:srgbClr val="000000"/>
                </a:solidFill>
                <a:effectLst/>
                <a:uLnTx/>
                <a:uFillTx/>
                <a:latin typeface="Arial"/>
                <a:ea typeface="+mn-ea"/>
                <a:cs typeface="+mn-cs"/>
              </a:rPr>
              <a:t>homoscedasticity</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Scatterplot (part of regression output)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Are variables deviating from an approx. even spread above and below 0 [rectangle]? Then homoscedasticity is violated</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8">
            <a:extLst>
              <a:ext uri="{FF2B5EF4-FFF2-40B4-BE49-F238E27FC236}">
                <a16:creationId xmlns:a16="http://schemas.microsoft.com/office/drawing/2014/main" id="{9C361E0C-9F3D-F78C-EDCD-E2B9221BEBC4}"/>
              </a:ext>
            </a:extLst>
          </p:cNvPr>
          <p:cNvPicPr>
            <a:picLocks noChangeAspect="1"/>
          </p:cNvPicPr>
          <p:nvPr/>
        </p:nvPicPr>
        <p:blipFill>
          <a:blip r:embed="rId3"/>
          <a:stretch>
            <a:fillRect/>
          </a:stretch>
        </p:blipFill>
        <p:spPr>
          <a:xfrm>
            <a:off x="587022" y="1690688"/>
            <a:ext cx="6307045" cy="3719160"/>
          </a:xfrm>
          <a:prstGeom prst="rect">
            <a:avLst/>
          </a:prstGeom>
        </p:spPr>
      </p:pic>
      <p:sp>
        <p:nvSpPr>
          <p:cNvPr id="11" name="TextBox 10">
            <a:extLst>
              <a:ext uri="{FF2B5EF4-FFF2-40B4-BE49-F238E27FC236}">
                <a16:creationId xmlns:a16="http://schemas.microsoft.com/office/drawing/2014/main" id="{9BE5629D-8F7C-56F9-4856-8DEAA69C9019}"/>
              </a:ext>
            </a:extLst>
          </p:cNvPr>
          <p:cNvSpPr txBox="1"/>
          <p:nvPr/>
        </p:nvSpPr>
        <p:spPr>
          <a:xfrm>
            <a:off x="587022" y="5569545"/>
            <a:ext cx="7450666" cy="923330"/>
          </a:xfrm>
          <a:prstGeom prst="rect">
            <a:avLst/>
          </a:prstGeom>
          <a:noFill/>
        </p:spPr>
        <p:txBody>
          <a:bodyPr wrap="square">
            <a:spAutoFit/>
          </a:bodyPr>
          <a:lstStyle/>
          <a:p>
            <a:pPr marL="0" marR="0" lvl="0" indent="-457200" algn="l" defTabSz="914400" rtl="0" eaLnBrk="1" fontAlgn="auto" latinLnBrk="0" hangingPunct="1">
              <a:lnSpc>
                <a:spcPct val="100000"/>
              </a:lnSpc>
              <a:spcBef>
                <a:spcPts val="0"/>
              </a:spcBef>
              <a:spcAft>
                <a:spcPts val="0"/>
              </a:spcAft>
              <a:buClr>
                <a:srgbClr val="954F72"/>
              </a:buClr>
              <a:buSzPts val="28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Are assumptions of homoscedasticity met? </a:t>
            </a:r>
          </a:p>
          <a:p>
            <a:pPr marL="0" marR="0" lvl="0" indent="-457200" algn="l" defTabSz="914400" rtl="0" eaLnBrk="1" fontAlgn="auto" latinLnBrk="0" hangingPunct="1">
              <a:lnSpc>
                <a:spcPct val="100000"/>
              </a:lnSpc>
              <a:spcBef>
                <a:spcPts val="0"/>
              </a:spcBef>
              <a:spcAft>
                <a:spcPts val="0"/>
              </a:spcAft>
              <a:buClr>
                <a:srgbClr val="954F72"/>
              </a:buClr>
              <a:buSzPts val="2800"/>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457200" algn="l" defTabSz="914400" rtl="0" eaLnBrk="1" fontAlgn="auto" latinLnBrk="0" hangingPunct="1">
              <a:lnSpc>
                <a:spcPct val="100000"/>
              </a:lnSpc>
              <a:spcBef>
                <a:spcPts val="0"/>
              </a:spcBef>
              <a:spcAft>
                <a:spcPts val="0"/>
              </a:spcAft>
              <a:buClr>
                <a:srgbClr val="954F72"/>
              </a:buClr>
              <a:buSzPts val="2800"/>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i.e., are </a:t>
            </a:r>
            <a:r>
              <a:rPr kumimoji="0" lang="en-IE" sz="1800" b="0" i="0" u="none" strike="noStrike" kern="1200" cap="none" spc="0" normalizeH="0" baseline="0" noProof="0" dirty="0">
                <a:ln>
                  <a:noFill/>
                </a:ln>
                <a:solidFill>
                  <a:srgbClr val="000000"/>
                </a:solidFill>
                <a:effectLst/>
                <a:uLnTx/>
                <a:uFillTx/>
                <a:latin typeface="Arial"/>
                <a:ea typeface="+mn-ea"/>
                <a:cs typeface="+mn-cs"/>
              </a:rPr>
              <a:t>variables presented in reasonably evenly above and below (0)? </a:t>
            </a:r>
          </a:p>
        </p:txBody>
      </p:sp>
      <p:sp>
        <p:nvSpPr>
          <p:cNvPr id="12" name="TextBox 11">
            <a:extLst>
              <a:ext uri="{FF2B5EF4-FFF2-40B4-BE49-F238E27FC236}">
                <a16:creationId xmlns:a16="http://schemas.microsoft.com/office/drawing/2014/main" id="{30A4CD8D-AC97-657E-48A0-8A8DFEF9721B}"/>
              </a:ext>
            </a:extLst>
          </p:cNvPr>
          <p:cNvSpPr txBox="1"/>
          <p:nvPr/>
        </p:nvSpPr>
        <p:spPr>
          <a:xfrm>
            <a:off x="8037688" y="5699498"/>
            <a:ext cx="312656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Yes, the data are approx. evenly distributed above/blow 0</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890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7"/>
          <p:cNvSpPr txBox="1">
            <a:spLocks noGrp="1"/>
          </p:cNvSpPr>
          <p:nvPr>
            <p:ph type="title"/>
          </p:nvPr>
        </p:nvSpPr>
        <p:spPr>
          <a:xfrm>
            <a:off x="617103" y="150636"/>
            <a:ext cx="539987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Arial"/>
              <a:buNone/>
            </a:pPr>
            <a:br>
              <a:rPr lang="en-IE" sz="3600" dirty="0"/>
            </a:br>
            <a:r>
              <a:rPr lang="en-IE" sz="3600" dirty="0"/>
              <a:t>Checking for Assumptions </a:t>
            </a:r>
            <a:r>
              <a:rPr lang="en-IE" sz="3600" dirty="0">
                <a:solidFill>
                  <a:schemeClr val="accent6"/>
                </a:solidFill>
              </a:rPr>
              <a:t>6</a:t>
            </a:r>
            <a:r>
              <a:rPr lang="en-IE" dirty="0">
                <a:solidFill>
                  <a:schemeClr val="accent6"/>
                </a:solidFill>
              </a:rPr>
              <a:t>. Outliers &amp; Influential values</a:t>
            </a:r>
            <a:endParaRPr dirty="0">
              <a:solidFill>
                <a:schemeClr val="accent6"/>
              </a:solidFill>
            </a:endParaRPr>
          </a:p>
        </p:txBody>
      </p:sp>
      <p:sp>
        <p:nvSpPr>
          <p:cNvPr id="308" name="Google Shape;308;p27"/>
          <p:cNvSpPr txBox="1">
            <a:spLocks noGrp="1"/>
          </p:cNvSpPr>
          <p:nvPr>
            <p:ph type="body" idx="1"/>
          </p:nvPr>
        </p:nvSpPr>
        <p:spPr>
          <a:xfrm>
            <a:off x="617103" y="1787498"/>
            <a:ext cx="9028888" cy="46201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590"/>
              <a:buNone/>
            </a:pPr>
            <a:r>
              <a:rPr lang="en-US" sz="2590" b="1" dirty="0"/>
              <a:t>Univariate Outliers</a:t>
            </a:r>
            <a:endParaRPr b="1" dirty="0"/>
          </a:p>
          <a:p>
            <a:pPr marL="228600" lvl="0" indent="-228600" algn="l" rtl="0">
              <a:lnSpc>
                <a:spcPct val="90000"/>
              </a:lnSpc>
              <a:spcBef>
                <a:spcPts val="1800"/>
              </a:spcBef>
              <a:spcAft>
                <a:spcPts val="0"/>
              </a:spcAft>
              <a:buClr>
                <a:schemeClr val="dk1"/>
              </a:buClr>
              <a:buSzPts val="2590"/>
              <a:buChar char="－"/>
            </a:pPr>
            <a:r>
              <a:rPr lang="en-IE" sz="2590" dirty="0"/>
              <a:t>Check Histogram </a:t>
            </a:r>
            <a:endParaRPr dirty="0"/>
          </a:p>
          <a:p>
            <a:pPr marL="228600" lvl="0" indent="-228600" algn="l" rtl="0">
              <a:lnSpc>
                <a:spcPct val="90000"/>
              </a:lnSpc>
              <a:spcBef>
                <a:spcPts val="1800"/>
              </a:spcBef>
              <a:spcAft>
                <a:spcPts val="0"/>
              </a:spcAft>
              <a:buClr>
                <a:schemeClr val="dk1"/>
              </a:buClr>
              <a:buSzPts val="2590"/>
              <a:buChar char="－"/>
            </a:pPr>
            <a:r>
              <a:rPr lang="en-IE" sz="2590" dirty="0"/>
              <a:t>Check boxplot </a:t>
            </a:r>
            <a:endParaRPr dirty="0"/>
          </a:p>
          <a:p>
            <a:pPr marL="685800" lvl="1" indent="-228600" algn="l" rtl="0">
              <a:lnSpc>
                <a:spcPct val="90000"/>
              </a:lnSpc>
              <a:spcBef>
                <a:spcPts val="500"/>
              </a:spcBef>
              <a:spcAft>
                <a:spcPts val="0"/>
              </a:spcAft>
              <a:buClr>
                <a:schemeClr val="dk1"/>
              </a:buClr>
              <a:buSzPts val="2220"/>
              <a:buChar char="－"/>
            </a:pPr>
            <a:r>
              <a:rPr lang="en-IE" sz="2220" dirty="0"/>
              <a:t>Are there worrying outliers? </a:t>
            </a:r>
            <a:endParaRPr dirty="0"/>
          </a:p>
          <a:p>
            <a:pPr marL="228600" lvl="0" indent="-228600" algn="l" rtl="0">
              <a:lnSpc>
                <a:spcPct val="90000"/>
              </a:lnSpc>
              <a:spcBef>
                <a:spcPts val="1800"/>
              </a:spcBef>
              <a:spcAft>
                <a:spcPts val="0"/>
              </a:spcAft>
              <a:buClr>
                <a:schemeClr val="dk1"/>
              </a:buClr>
              <a:buSzPts val="2590"/>
              <a:buChar char="－"/>
            </a:pPr>
            <a:r>
              <a:rPr lang="en-IE" sz="2590" dirty="0"/>
              <a:t>Check extreme values table </a:t>
            </a:r>
            <a:endParaRPr dirty="0"/>
          </a:p>
          <a:p>
            <a:pPr marL="685800" lvl="1" indent="-228600" algn="l" rtl="0">
              <a:lnSpc>
                <a:spcPct val="90000"/>
              </a:lnSpc>
              <a:spcBef>
                <a:spcPts val="500"/>
              </a:spcBef>
              <a:spcAft>
                <a:spcPts val="0"/>
              </a:spcAft>
              <a:buClr>
                <a:schemeClr val="dk1"/>
              </a:buClr>
              <a:buSzPts val="2220"/>
              <a:buChar char="－"/>
            </a:pPr>
            <a:r>
              <a:rPr lang="en-IE" sz="2220" dirty="0"/>
              <a:t>Are there values ≥ 3 SDs from mean? </a:t>
            </a:r>
            <a:endParaRPr dirty="0"/>
          </a:p>
          <a:p>
            <a:pPr marL="336550" lvl="0" indent="-336550" algn="l" rtl="0">
              <a:lnSpc>
                <a:spcPct val="90000"/>
              </a:lnSpc>
              <a:spcBef>
                <a:spcPts val="1800"/>
              </a:spcBef>
              <a:spcAft>
                <a:spcPts val="0"/>
              </a:spcAft>
              <a:buClr>
                <a:schemeClr val="dk1"/>
              </a:buClr>
              <a:buSzPts val="2590"/>
              <a:buChar char="－"/>
            </a:pPr>
            <a:r>
              <a:rPr lang="en-IE" sz="2590" dirty="0"/>
              <a:t>Outliers ≥ 3 SDs: consider data transformation or substituting with less deviant scores </a:t>
            </a:r>
            <a:endParaRPr dirty="0"/>
          </a:p>
          <a:p>
            <a:pPr marL="685800" lvl="1" indent="-228600" algn="l" rtl="0">
              <a:lnSpc>
                <a:spcPct val="90000"/>
              </a:lnSpc>
              <a:spcBef>
                <a:spcPts val="500"/>
              </a:spcBef>
              <a:spcAft>
                <a:spcPts val="0"/>
              </a:spcAft>
              <a:buClr>
                <a:schemeClr val="dk1"/>
              </a:buClr>
              <a:buSzPts val="2220"/>
              <a:buChar char="－"/>
            </a:pPr>
            <a:r>
              <a:rPr lang="en-IE" sz="2220" dirty="0"/>
              <a:t>e.g. one outlier of 3.3 SDs from mean: reduce to score of one unit larger (or smaller) than next most extreme score. </a:t>
            </a:r>
            <a:endParaRPr dirty="0"/>
          </a:p>
          <a:p>
            <a:pPr marL="228600" lvl="0" indent="-64135" algn="l" rtl="0">
              <a:lnSpc>
                <a:spcPct val="90000"/>
              </a:lnSpc>
              <a:spcBef>
                <a:spcPts val="1000"/>
              </a:spcBef>
              <a:spcAft>
                <a:spcPts val="0"/>
              </a:spcAft>
              <a:buClr>
                <a:schemeClr val="dk1"/>
              </a:buClr>
              <a:buSzPts val="2590"/>
              <a:buNone/>
            </a:pPr>
            <a:endParaRPr sz="2590" dirty="0"/>
          </a:p>
        </p:txBody>
      </p:sp>
      <p:pic>
        <p:nvPicPr>
          <p:cNvPr id="309" name="Google Shape;309;p27"/>
          <p:cNvPicPr preferRelativeResize="0"/>
          <p:nvPr/>
        </p:nvPicPr>
        <p:blipFill rotWithShape="1">
          <a:blip r:embed="rId3">
            <a:alphaModFix/>
          </a:blip>
          <a:srcRect/>
          <a:stretch/>
        </p:blipFill>
        <p:spPr>
          <a:xfrm>
            <a:off x="6175025" y="150636"/>
            <a:ext cx="4733730" cy="375177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355135" y="362800"/>
            <a:ext cx="9533931" cy="1325563"/>
          </a:xfrm>
          <a:prstGeom prst="rect">
            <a:avLst/>
          </a:prstGeom>
          <a:noFill/>
          <a:ln>
            <a:noFill/>
          </a:ln>
        </p:spPr>
        <p:txBody>
          <a:bodyPr spcFirstLastPara="1" wrap="square" lIns="91425" tIns="45700" rIns="91425" bIns="45700" anchor="ctr" anchorCtr="0">
            <a:normAutofit/>
          </a:bodyPr>
          <a:lstStyle/>
          <a:p>
            <a:pPr lvl="0">
              <a:buSzPts val="3200"/>
            </a:pPr>
            <a:r>
              <a:rPr lang="en-IE" sz="3200" dirty="0"/>
              <a:t>Checking for Assumptions</a:t>
            </a:r>
            <a:br>
              <a:rPr lang="en-IE" sz="3200" dirty="0"/>
            </a:br>
            <a:r>
              <a:rPr lang="en-IE" sz="3200" dirty="0">
                <a:solidFill>
                  <a:schemeClr val="accent6"/>
                </a:solidFill>
              </a:rPr>
              <a:t>6. Outliers &amp; Influential values</a:t>
            </a:r>
            <a:endParaRPr sz="3200" dirty="0">
              <a:solidFill>
                <a:schemeClr val="accent6"/>
              </a:solidFill>
            </a:endParaRPr>
          </a:p>
        </p:txBody>
      </p:sp>
      <p:sp>
        <p:nvSpPr>
          <p:cNvPr id="166" name="Google Shape;166;p12"/>
          <p:cNvSpPr txBox="1">
            <a:spLocks noGrp="1"/>
          </p:cNvSpPr>
          <p:nvPr>
            <p:ph type="body" idx="1"/>
          </p:nvPr>
        </p:nvSpPr>
        <p:spPr>
          <a:xfrm>
            <a:off x="637359" y="1979987"/>
            <a:ext cx="9028888" cy="4515213"/>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folHlink"/>
              </a:buClr>
              <a:buSzPts val="2400"/>
              <a:buChar char="－"/>
            </a:pPr>
            <a:r>
              <a:rPr lang="en-IE" sz="2400" dirty="0">
                <a:solidFill>
                  <a:schemeClr val="tx1"/>
                </a:solidFill>
              </a:rPr>
              <a:t>Scatterplot will give some indication </a:t>
            </a:r>
            <a:r>
              <a:rPr lang="en-IE" sz="2400" dirty="0"/>
              <a:t>of whether or not there are outliers that may be influencing model shape.</a:t>
            </a:r>
            <a:endParaRPr dirty="0"/>
          </a:p>
          <a:p>
            <a:pPr marL="685800" lvl="1" indent="-76200" algn="l" rtl="0">
              <a:lnSpc>
                <a:spcPct val="80000"/>
              </a:lnSpc>
              <a:spcBef>
                <a:spcPts val="500"/>
              </a:spcBef>
              <a:spcAft>
                <a:spcPts val="0"/>
              </a:spcAft>
              <a:buClr>
                <a:schemeClr val="dk1"/>
              </a:buClr>
              <a:buSzPts val="2400"/>
              <a:buNone/>
            </a:pPr>
            <a:endParaRPr dirty="0"/>
          </a:p>
        </p:txBody>
      </p:sp>
      <p:pic>
        <p:nvPicPr>
          <p:cNvPr id="2" name="Picture 1">
            <a:extLst>
              <a:ext uri="{FF2B5EF4-FFF2-40B4-BE49-F238E27FC236}">
                <a16:creationId xmlns:a16="http://schemas.microsoft.com/office/drawing/2014/main" id="{232AE992-927E-BD6F-6237-C21F62F12855}"/>
              </a:ext>
            </a:extLst>
          </p:cNvPr>
          <p:cNvPicPr>
            <a:picLocks noChangeAspect="1"/>
          </p:cNvPicPr>
          <p:nvPr/>
        </p:nvPicPr>
        <p:blipFill>
          <a:blip r:embed="rId3"/>
          <a:stretch>
            <a:fillRect/>
          </a:stretch>
        </p:blipFill>
        <p:spPr>
          <a:xfrm>
            <a:off x="1714626" y="2776318"/>
            <a:ext cx="6309907" cy="3718882"/>
          </a:xfrm>
          <a:prstGeom prst="rect">
            <a:avLst/>
          </a:prstGeom>
        </p:spPr>
      </p:pic>
      <p:sp>
        <p:nvSpPr>
          <p:cNvPr id="3" name="Rectangle 2">
            <a:extLst>
              <a:ext uri="{FF2B5EF4-FFF2-40B4-BE49-F238E27FC236}">
                <a16:creationId xmlns:a16="http://schemas.microsoft.com/office/drawing/2014/main" id="{7E8449F7-E7FC-4FE1-D3C9-EDFBD5935053}"/>
              </a:ext>
            </a:extLst>
          </p:cNvPr>
          <p:cNvSpPr/>
          <p:nvPr/>
        </p:nvSpPr>
        <p:spPr>
          <a:xfrm>
            <a:off x="4323644" y="3567289"/>
            <a:ext cx="349956" cy="237067"/>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5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31819515-335A-8B39-A9D7-3856822EC238}"/>
            </a:ext>
          </a:extLst>
        </p:cNvPr>
        <p:cNvGrpSpPr/>
        <p:nvPr/>
      </p:nvGrpSpPr>
      <p:grpSpPr>
        <a:xfrm>
          <a:off x="0" y="0"/>
          <a:ext cx="0" cy="0"/>
          <a:chOff x="0" y="0"/>
          <a:chExt cx="0" cy="0"/>
        </a:xfrm>
      </p:grpSpPr>
      <p:sp>
        <p:nvSpPr>
          <p:cNvPr id="173" name="Google Shape;173;p13">
            <a:extLst>
              <a:ext uri="{FF2B5EF4-FFF2-40B4-BE49-F238E27FC236}">
                <a16:creationId xmlns:a16="http://schemas.microsoft.com/office/drawing/2014/main" id="{6A776EF5-7F09-C788-4A95-8ED5C45DD758}"/>
              </a:ext>
            </a:extLst>
          </p:cNvPr>
          <p:cNvSpPr txBox="1">
            <a:spLocks noGrp="1"/>
          </p:cNvSpPr>
          <p:nvPr>
            <p:ph type="title"/>
          </p:nvPr>
        </p:nvSpPr>
        <p:spPr>
          <a:xfrm>
            <a:off x="587021" y="350194"/>
            <a:ext cx="9798757" cy="1325563"/>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dk1"/>
              </a:buClr>
              <a:buSzPts val="3200"/>
              <a:buFont typeface="Arial"/>
              <a:buNone/>
            </a:pPr>
            <a:br>
              <a:rPr lang="en-IE" sz="3200" dirty="0"/>
            </a:br>
            <a:r>
              <a:rPr lang="en-IE" sz="3200" dirty="0"/>
              <a:t>Checking for Assumptions</a:t>
            </a:r>
            <a:br>
              <a:rPr lang="en-IE" sz="3200" dirty="0"/>
            </a:br>
            <a:r>
              <a:rPr lang="en-IE" sz="3200" dirty="0">
                <a:solidFill>
                  <a:schemeClr val="accent6"/>
                </a:solidFill>
              </a:rPr>
              <a:t>6. Outliers &amp; Influential values</a:t>
            </a:r>
            <a:endParaRPr sz="3200" dirty="0">
              <a:solidFill>
                <a:schemeClr val="accent6"/>
              </a:solidFill>
            </a:endParaRPr>
          </a:p>
        </p:txBody>
      </p:sp>
      <p:sp>
        <p:nvSpPr>
          <p:cNvPr id="174" name="Google Shape;174;p13">
            <a:extLst>
              <a:ext uri="{FF2B5EF4-FFF2-40B4-BE49-F238E27FC236}">
                <a16:creationId xmlns:a16="http://schemas.microsoft.com/office/drawing/2014/main" id="{614F539C-1119-50BD-FBD5-7187E4F93B26}"/>
              </a:ext>
            </a:extLst>
          </p:cNvPr>
          <p:cNvSpPr txBox="1">
            <a:spLocks noGrp="1"/>
          </p:cNvSpPr>
          <p:nvPr>
            <p:ph type="body" idx="1"/>
          </p:nvPr>
        </p:nvSpPr>
        <p:spPr>
          <a:xfrm>
            <a:off x="587021" y="1926421"/>
            <a:ext cx="9550400" cy="4515213"/>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folHlink"/>
              </a:buClr>
              <a:buSzPts val="2000"/>
              <a:buChar char="－"/>
            </a:pPr>
            <a:r>
              <a:rPr lang="en-IE" sz="2000" dirty="0">
                <a:solidFill>
                  <a:schemeClr val="tx1"/>
                </a:solidFill>
              </a:rPr>
              <a:t>Multivariate Outliers are checked by examining </a:t>
            </a:r>
            <a:r>
              <a:rPr lang="en-IE" sz="2000" b="1" dirty="0" err="1">
                <a:solidFill>
                  <a:schemeClr val="tx1"/>
                </a:solidFill>
              </a:rPr>
              <a:t>Mahalanobis</a:t>
            </a:r>
            <a:r>
              <a:rPr lang="en-IE" sz="2000" b="1" dirty="0">
                <a:solidFill>
                  <a:schemeClr val="tx1"/>
                </a:solidFill>
              </a:rPr>
              <a:t> Distance </a:t>
            </a:r>
            <a:r>
              <a:rPr lang="en-IE" sz="2000" dirty="0">
                <a:solidFill>
                  <a:schemeClr val="tx1"/>
                </a:solidFill>
              </a:rPr>
              <a:t>value in </a:t>
            </a:r>
            <a:r>
              <a:rPr lang="en-IE" sz="2000" b="1" dirty="0">
                <a:solidFill>
                  <a:schemeClr val="tx1"/>
                </a:solidFill>
              </a:rPr>
              <a:t>Residual Statistics Table.</a:t>
            </a:r>
            <a:endParaRPr b="1" dirty="0">
              <a:solidFill>
                <a:schemeClr val="tx1"/>
              </a:solidFill>
            </a:endParaRPr>
          </a:p>
          <a:p>
            <a:pPr marL="685800" lvl="1" indent="-228600" algn="l" rtl="0">
              <a:lnSpc>
                <a:spcPct val="80000"/>
              </a:lnSpc>
              <a:spcBef>
                <a:spcPts val="500"/>
              </a:spcBef>
              <a:spcAft>
                <a:spcPts val="0"/>
              </a:spcAft>
              <a:buClr>
                <a:schemeClr val="dk1"/>
              </a:buClr>
              <a:buSzPts val="2000"/>
              <a:buChar char="－"/>
            </a:pPr>
            <a:r>
              <a:rPr lang="en-IE" sz="2000" dirty="0">
                <a:solidFill>
                  <a:schemeClr val="tx1"/>
                </a:solidFill>
              </a:rPr>
              <a:t>Check the Maximum value against a critical value for </a:t>
            </a:r>
            <a:r>
              <a:rPr lang="en-IE" sz="2000" dirty="0" err="1">
                <a:solidFill>
                  <a:schemeClr val="tx1"/>
                </a:solidFill>
              </a:rPr>
              <a:t>Mahalanobis</a:t>
            </a:r>
            <a:r>
              <a:rPr lang="en-IE" sz="2000" dirty="0">
                <a:solidFill>
                  <a:schemeClr val="tx1"/>
                </a:solidFill>
              </a:rPr>
              <a:t> Distance table (varies by number of independent variables).</a:t>
            </a:r>
            <a:endParaRPr dirty="0">
              <a:solidFill>
                <a:schemeClr val="tx1"/>
              </a:solidFill>
            </a:endParaRPr>
          </a:p>
          <a:p>
            <a:pPr marL="685800" lvl="1" indent="-228600" algn="l" rtl="0">
              <a:lnSpc>
                <a:spcPct val="80000"/>
              </a:lnSpc>
              <a:spcBef>
                <a:spcPts val="500"/>
              </a:spcBef>
              <a:spcAft>
                <a:spcPts val="0"/>
              </a:spcAft>
              <a:buClr>
                <a:schemeClr val="dk1"/>
              </a:buClr>
              <a:buSzPts val="2000"/>
              <a:buChar char="－"/>
            </a:pPr>
            <a:r>
              <a:rPr lang="en-IE" sz="2000" dirty="0" err="1">
                <a:solidFill>
                  <a:schemeClr val="tx1"/>
                </a:solidFill>
              </a:rPr>
              <a:t>Mahalanobis</a:t>
            </a:r>
            <a:r>
              <a:rPr lang="en-IE" sz="2000" dirty="0">
                <a:solidFill>
                  <a:schemeClr val="tx1"/>
                </a:solidFill>
              </a:rPr>
              <a:t> Distance </a:t>
            </a:r>
            <a:r>
              <a:rPr lang="en-IE" sz="2000" b="1" dirty="0">
                <a:solidFill>
                  <a:schemeClr val="tx1"/>
                </a:solidFill>
              </a:rPr>
              <a:t>values above the critical values</a:t>
            </a:r>
            <a:r>
              <a:rPr lang="en-IE" sz="2000" dirty="0">
                <a:solidFill>
                  <a:schemeClr val="tx1"/>
                </a:solidFill>
              </a:rPr>
              <a:t>, indicate the presence of multivariate </a:t>
            </a:r>
            <a:r>
              <a:rPr lang="en-IE" sz="2000" b="1" dirty="0">
                <a:solidFill>
                  <a:schemeClr val="tx1"/>
                </a:solidFill>
              </a:rPr>
              <a:t>outliers</a:t>
            </a:r>
            <a:r>
              <a:rPr lang="en-IE" sz="2000" b="1" dirty="0"/>
              <a:t>.</a:t>
            </a:r>
            <a:endParaRPr b="1" dirty="0"/>
          </a:p>
          <a:p>
            <a:pPr marL="685800" lvl="1" indent="-101600" algn="l" rtl="0">
              <a:lnSpc>
                <a:spcPct val="80000"/>
              </a:lnSpc>
              <a:spcBef>
                <a:spcPts val="500"/>
              </a:spcBef>
              <a:spcAft>
                <a:spcPts val="0"/>
              </a:spcAft>
              <a:buClr>
                <a:schemeClr val="dk1"/>
              </a:buClr>
              <a:buSzPts val="2000"/>
              <a:buNone/>
            </a:pPr>
            <a:endParaRPr sz="2000" dirty="0"/>
          </a:p>
        </p:txBody>
      </p:sp>
      <p:graphicFrame>
        <p:nvGraphicFramePr>
          <p:cNvPr id="175" name="Google Shape;175;p13">
            <a:extLst>
              <a:ext uri="{FF2B5EF4-FFF2-40B4-BE49-F238E27FC236}">
                <a16:creationId xmlns:a16="http://schemas.microsoft.com/office/drawing/2014/main" id="{A4AC8576-0C9D-93A1-349A-06040B5F9412}"/>
              </a:ext>
            </a:extLst>
          </p:cNvPr>
          <p:cNvGraphicFramePr/>
          <p:nvPr/>
        </p:nvGraphicFramePr>
        <p:xfrm>
          <a:off x="1302394" y="4850959"/>
          <a:ext cx="4078235" cy="1656847"/>
        </p:xfrm>
        <a:graphic>
          <a:graphicData uri="http://schemas.openxmlformats.org/drawingml/2006/table">
            <a:tbl>
              <a:tblPr>
                <a:noFill/>
              </a:tblPr>
              <a:tblGrid>
                <a:gridCol w="1058601">
                  <a:extLst>
                    <a:ext uri="{9D8B030D-6E8A-4147-A177-3AD203B41FA5}">
                      <a16:colId xmlns:a16="http://schemas.microsoft.com/office/drawing/2014/main" val="20000"/>
                    </a:ext>
                  </a:extLst>
                </a:gridCol>
                <a:gridCol w="788865">
                  <a:extLst>
                    <a:ext uri="{9D8B030D-6E8A-4147-A177-3AD203B41FA5}">
                      <a16:colId xmlns:a16="http://schemas.microsoft.com/office/drawing/2014/main" val="20001"/>
                    </a:ext>
                  </a:extLst>
                </a:gridCol>
                <a:gridCol w="1062657">
                  <a:extLst>
                    <a:ext uri="{9D8B030D-6E8A-4147-A177-3AD203B41FA5}">
                      <a16:colId xmlns:a16="http://schemas.microsoft.com/office/drawing/2014/main" val="20002"/>
                    </a:ext>
                  </a:extLst>
                </a:gridCol>
                <a:gridCol w="788897">
                  <a:extLst>
                    <a:ext uri="{9D8B030D-6E8A-4147-A177-3AD203B41FA5}">
                      <a16:colId xmlns:a16="http://schemas.microsoft.com/office/drawing/2014/main" val="20003"/>
                    </a:ext>
                  </a:extLst>
                </a:gridCol>
                <a:gridCol w="379215">
                  <a:extLst>
                    <a:ext uri="{9D8B030D-6E8A-4147-A177-3AD203B41FA5}">
                      <a16:colId xmlns:a16="http://schemas.microsoft.com/office/drawing/2014/main" val="20004"/>
                    </a:ext>
                  </a:extLst>
                </a:gridCol>
              </a:tblGrid>
              <a:tr h="577967">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a:solidFill>
                            <a:schemeClr val="dk1"/>
                          </a:solidFill>
                          <a:latin typeface="Times New Roman"/>
                          <a:ea typeface="Times New Roman"/>
                          <a:cs typeface="Times New Roman"/>
                          <a:sym typeface="Times New Roman"/>
                        </a:rPr>
                        <a:t>Number of</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a:solidFill>
                            <a:schemeClr val="dk1"/>
                          </a:solidFill>
                          <a:latin typeface="Times New Roman"/>
                          <a:ea typeface="Times New Roman"/>
                          <a:cs typeface="Times New Roman"/>
                          <a:sym typeface="Times New Roman"/>
                        </a:rPr>
                        <a:t>predictor variables</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0" u="none" strike="noStrike" cap="none">
                          <a:solidFill>
                            <a:schemeClr val="dk1"/>
                          </a:solidFill>
                          <a:latin typeface="Times New Roman"/>
                          <a:ea typeface="Times New Roman"/>
                          <a:cs typeface="Times New Roman"/>
                          <a:sym typeface="Times New Roman"/>
                        </a:rPr>
                        <a:t>Critical value</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dirty="0">
                          <a:solidFill>
                            <a:schemeClr val="dk1"/>
                          </a:solidFill>
                          <a:latin typeface="Times New Roman"/>
                          <a:ea typeface="Times New Roman"/>
                          <a:cs typeface="Times New Roman"/>
                          <a:sym typeface="Times New Roman"/>
                        </a:rPr>
                        <a:t>Number of</a:t>
                      </a:r>
                      <a:endParaRPr sz="8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dirty="0">
                          <a:solidFill>
                            <a:schemeClr val="dk1"/>
                          </a:solidFill>
                          <a:latin typeface="Times New Roman"/>
                          <a:ea typeface="Times New Roman"/>
                          <a:cs typeface="Times New Roman"/>
                          <a:sym typeface="Times New Roman"/>
                        </a:rPr>
                        <a:t>Predictor variables</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0" u="none" strike="noStrike" cap="none">
                          <a:solidFill>
                            <a:schemeClr val="dk1"/>
                          </a:solidFill>
                          <a:latin typeface="Times New Roman"/>
                          <a:ea typeface="Times New Roman"/>
                          <a:cs typeface="Times New Roman"/>
                          <a:sym typeface="Times New Roman"/>
                        </a:rPr>
                        <a:t>Critical value</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9720">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13.82</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5</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20.52</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69720">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3</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16.27</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6</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22.46</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69720">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4</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18.47</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dirty="0">
                          <a:solidFill>
                            <a:schemeClr val="dk1"/>
                          </a:solidFill>
                          <a:latin typeface="Times New Roman"/>
                          <a:ea typeface="Times New Roman"/>
                          <a:cs typeface="Times New Roman"/>
                          <a:sym typeface="Times New Roman"/>
                        </a:rPr>
                        <a:t>7</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24.32</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69720">
                <a:tc gridSpan="5">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dirty="0">
                          <a:solidFill>
                            <a:schemeClr val="dk1"/>
                          </a:solidFill>
                          <a:latin typeface="Times New Roman"/>
                          <a:ea typeface="Times New Roman"/>
                          <a:cs typeface="Times New Roman"/>
                          <a:sym typeface="Times New Roman"/>
                        </a:rPr>
                        <a:t> Critical values for evaluating </a:t>
                      </a:r>
                      <a:r>
                        <a:rPr lang="en-IE" sz="800" b="1" i="1" u="none" strike="noStrike" cap="none" dirty="0" err="1">
                          <a:solidFill>
                            <a:schemeClr val="dk1"/>
                          </a:solidFill>
                          <a:latin typeface="Times New Roman"/>
                          <a:ea typeface="Times New Roman"/>
                          <a:cs typeface="Times New Roman"/>
                          <a:sym typeface="Times New Roman"/>
                        </a:rPr>
                        <a:t>Mahalanobis</a:t>
                      </a:r>
                      <a:r>
                        <a:rPr lang="en-IE" sz="800" b="1" i="1" u="none" strike="noStrike" cap="none" dirty="0">
                          <a:solidFill>
                            <a:schemeClr val="dk1"/>
                          </a:solidFill>
                          <a:latin typeface="Times New Roman"/>
                          <a:ea typeface="Times New Roman"/>
                          <a:cs typeface="Times New Roman"/>
                          <a:sym typeface="Times New Roman"/>
                        </a:rPr>
                        <a:t> distances</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E1E6DD50-6E2C-10FB-E5F6-C377E597D6EE}"/>
              </a:ext>
            </a:extLst>
          </p:cNvPr>
          <p:cNvPicPr>
            <a:picLocks noChangeAspect="1"/>
          </p:cNvPicPr>
          <p:nvPr/>
        </p:nvPicPr>
        <p:blipFill>
          <a:blip r:embed="rId3"/>
          <a:stretch>
            <a:fillRect/>
          </a:stretch>
        </p:blipFill>
        <p:spPr>
          <a:xfrm>
            <a:off x="5847644" y="3510948"/>
            <a:ext cx="5124450" cy="3181350"/>
          </a:xfrm>
          <a:prstGeom prst="rect">
            <a:avLst/>
          </a:prstGeom>
        </p:spPr>
      </p:pic>
      <p:sp>
        <p:nvSpPr>
          <p:cNvPr id="6" name="Rectangle 5">
            <a:extLst>
              <a:ext uri="{FF2B5EF4-FFF2-40B4-BE49-F238E27FC236}">
                <a16:creationId xmlns:a16="http://schemas.microsoft.com/office/drawing/2014/main" id="{8F697C31-0107-1518-0FC9-2CCD4DA72680}"/>
              </a:ext>
            </a:extLst>
          </p:cNvPr>
          <p:cNvSpPr/>
          <p:nvPr/>
        </p:nvSpPr>
        <p:spPr>
          <a:xfrm>
            <a:off x="8105422" y="5858933"/>
            <a:ext cx="699911" cy="191911"/>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Tree>
    <p:extLst>
      <p:ext uri="{BB962C8B-B14F-4D97-AF65-F5344CB8AC3E}">
        <p14:creationId xmlns:p14="http://schemas.microsoft.com/office/powerpoint/2010/main" val="426403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5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5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gtEl>
                                        <p:attrNameLst>
                                          <p:attrName>style.visibility</p:attrName>
                                        </p:attrNameLst>
                                      </p:cBhvr>
                                      <p:to>
                                        <p:strVal val="visible"/>
                                      </p:to>
                                    </p:set>
                                    <p:animEffect transition="in" filter="fade">
                                      <p:cBhvr>
                                        <p:cTn id="2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3B8EEB52-DA95-198E-770B-863201526531}"/>
            </a:ext>
          </a:extLst>
        </p:cNvPr>
        <p:cNvGrpSpPr/>
        <p:nvPr/>
      </p:nvGrpSpPr>
      <p:grpSpPr>
        <a:xfrm>
          <a:off x="0" y="0"/>
          <a:ext cx="0" cy="0"/>
          <a:chOff x="0" y="0"/>
          <a:chExt cx="0" cy="0"/>
        </a:xfrm>
      </p:grpSpPr>
      <p:sp>
        <p:nvSpPr>
          <p:cNvPr id="173" name="Google Shape;173;p13">
            <a:extLst>
              <a:ext uri="{FF2B5EF4-FFF2-40B4-BE49-F238E27FC236}">
                <a16:creationId xmlns:a16="http://schemas.microsoft.com/office/drawing/2014/main" id="{F545693E-1597-6560-43A7-84B76F66361B}"/>
              </a:ext>
            </a:extLst>
          </p:cNvPr>
          <p:cNvSpPr txBox="1">
            <a:spLocks noGrp="1"/>
          </p:cNvSpPr>
          <p:nvPr>
            <p:ph type="title"/>
          </p:nvPr>
        </p:nvSpPr>
        <p:spPr>
          <a:xfrm>
            <a:off x="587022" y="350194"/>
            <a:ext cx="6084712" cy="1325563"/>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dk1"/>
              </a:buClr>
              <a:buSzPts val="3200"/>
              <a:buFont typeface="Arial"/>
              <a:buNone/>
            </a:pPr>
            <a:br>
              <a:rPr lang="en-IE" sz="3200" dirty="0"/>
            </a:br>
            <a:r>
              <a:rPr lang="en-IE" sz="3200" dirty="0"/>
              <a:t>Checking for Assumptions</a:t>
            </a:r>
            <a:br>
              <a:rPr lang="en-IE" sz="3200" dirty="0"/>
            </a:br>
            <a:r>
              <a:rPr lang="en-IE" sz="3200" dirty="0">
                <a:solidFill>
                  <a:schemeClr val="accent6"/>
                </a:solidFill>
              </a:rPr>
              <a:t>6. Outliers &amp; Influential values</a:t>
            </a:r>
            <a:endParaRPr sz="3200" dirty="0">
              <a:solidFill>
                <a:schemeClr val="accent6"/>
              </a:solidFill>
            </a:endParaRPr>
          </a:p>
        </p:txBody>
      </p:sp>
      <p:sp>
        <p:nvSpPr>
          <p:cNvPr id="174" name="Google Shape;174;p13">
            <a:extLst>
              <a:ext uri="{FF2B5EF4-FFF2-40B4-BE49-F238E27FC236}">
                <a16:creationId xmlns:a16="http://schemas.microsoft.com/office/drawing/2014/main" id="{940E47BD-4D58-2FA4-9051-60EB2A2AC48A}"/>
              </a:ext>
            </a:extLst>
          </p:cNvPr>
          <p:cNvSpPr txBox="1">
            <a:spLocks noGrp="1"/>
          </p:cNvSpPr>
          <p:nvPr>
            <p:ph type="body" idx="1"/>
          </p:nvPr>
        </p:nvSpPr>
        <p:spPr>
          <a:xfrm>
            <a:off x="587021" y="1926421"/>
            <a:ext cx="9550400" cy="4515213"/>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folHlink"/>
              </a:buClr>
              <a:buSzPts val="2000"/>
              <a:buChar char="－"/>
            </a:pPr>
            <a:r>
              <a:rPr lang="en-US" sz="2000" dirty="0">
                <a:solidFill>
                  <a:schemeClr val="tx1"/>
                </a:solidFill>
              </a:rPr>
              <a:t>Are there multivariate outliers or not? </a:t>
            </a:r>
          </a:p>
          <a:p>
            <a:pPr marL="228600" lvl="0" indent="-228600" algn="l" rtl="0">
              <a:lnSpc>
                <a:spcPct val="80000"/>
              </a:lnSpc>
              <a:spcBef>
                <a:spcPts val="0"/>
              </a:spcBef>
              <a:spcAft>
                <a:spcPts val="0"/>
              </a:spcAft>
              <a:buClr>
                <a:schemeClr val="folHlink"/>
              </a:buClr>
              <a:buSzPts val="2000"/>
              <a:buChar char="－"/>
            </a:pPr>
            <a:endParaRPr lang="en-US" sz="2000" dirty="0">
              <a:solidFill>
                <a:schemeClr val="tx1"/>
              </a:solidFill>
            </a:endParaRPr>
          </a:p>
          <a:p>
            <a:pPr marL="228600" lvl="0" indent="-228600" algn="l" rtl="0">
              <a:lnSpc>
                <a:spcPct val="80000"/>
              </a:lnSpc>
              <a:spcBef>
                <a:spcPts val="0"/>
              </a:spcBef>
              <a:spcAft>
                <a:spcPts val="0"/>
              </a:spcAft>
              <a:buClr>
                <a:schemeClr val="folHlink"/>
              </a:buClr>
              <a:buSzPts val="2000"/>
              <a:buChar char="－"/>
            </a:pPr>
            <a:r>
              <a:rPr lang="en-US" sz="2000" dirty="0">
                <a:solidFill>
                  <a:schemeClr val="tx1"/>
                </a:solidFill>
              </a:rPr>
              <a:t>i.e.,) Is </a:t>
            </a:r>
            <a:r>
              <a:rPr lang="en-IE" sz="2000" dirty="0" err="1">
                <a:solidFill>
                  <a:schemeClr val="tx1"/>
                </a:solidFill>
              </a:rPr>
              <a:t>Mahalanobis</a:t>
            </a:r>
            <a:r>
              <a:rPr lang="en-IE" sz="2000" dirty="0">
                <a:solidFill>
                  <a:schemeClr val="tx1"/>
                </a:solidFill>
              </a:rPr>
              <a:t> Distance </a:t>
            </a:r>
            <a:r>
              <a:rPr lang="en-IE" sz="2000" b="1" dirty="0">
                <a:solidFill>
                  <a:schemeClr val="tx1"/>
                </a:solidFill>
              </a:rPr>
              <a:t>values above the critical values</a:t>
            </a:r>
            <a:r>
              <a:rPr lang="en-IE" sz="2000" dirty="0">
                <a:solidFill>
                  <a:schemeClr val="tx1"/>
                </a:solidFill>
              </a:rPr>
              <a:t>, indicate the presence of multivariate </a:t>
            </a:r>
            <a:r>
              <a:rPr lang="en-IE" sz="2000" b="1" dirty="0">
                <a:solidFill>
                  <a:schemeClr val="tx1"/>
                </a:solidFill>
              </a:rPr>
              <a:t>outliers</a:t>
            </a:r>
            <a:r>
              <a:rPr lang="en-IE" sz="2000" b="1" dirty="0"/>
              <a:t>.</a:t>
            </a:r>
          </a:p>
          <a:p>
            <a:pPr marL="228600" lvl="0" indent="-228600" algn="l" rtl="0">
              <a:lnSpc>
                <a:spcPct val="80000"/>
              </a:lnSpc>
              <a:spcBef>
                <a:spcPts val="0"/>
              </a:spcBef>
              <a:spcAft>
                <a:spcPts val="0"/>
              </a:spcAft>
              <a:buClr>
                <a:schemeClr val="folHlink"/>
              </a:buClr>
              <a:buSzPts val="2000"/>
              <a:buChar char="－"/>
            </a:pPr>
            <a:endParaRPr lang="en-IE" sz="2000" b="1" dirty="0"/>
          </a:p>
          <a:p>
            <a:pPr marL="228600" lvl="0" indent="-228600" algn="l" rtl="0">
              <a:lnSpc>
                <a:spcPct val="80000"/>
              </a:lnSpc>
              <a:spcBef>
                <a:spcPts val="0"/>
              </a:spcBef>
              <a:spcAft>
                <a:spcPts val="0"/>
              </a:spcAft>
              <a:buClr>
                <a:schemeClr val="folHlink"/>
              </a:buClr>
              <a:buSzPts val="2000"/>
              <a:buChar char="－"/>
            </a:pPr>
            <a:r>
              <a:rPr lang="en-IE" sz="2000" dirty="0"/>
              <a:t>We have 3 </a:t>
            </a:r>
            <a:r>
              <a:rPr lang="en-IE" sz="2000" dirty="0" err="1"/>
              <a:t>Ivs</a:t>
            </a:r>
            <a:r>
              <a:rPr lang="en-IE" sz="2000" dirty="0"/>
              <a:t>, so the critical value is 16.27. Does 13.14 exceed 16.27? </a:t>
            </a:r>
            <a:endParaRPr dirty="0"/>
          </a:p>
          <a:p>
            <a:pPr marL="685800" lvl="1" indent="-101600" algn="l" rtl="0">
              <a:lnSpc>
                <a:spcPct val="80000"/>
              </a:lnSpc>
              <a:spcBef>
                <a:spcPts val="500"/>
              </a:spcBef>
              <a:spcAft>
                <a:spcPts val="0"/>
              </a:spcAft>
              <a:buClr>
                <a:schemeClr val="dk1"/>
              </a:buClr>
              <a:buSzPts val="2000"/>
              <a:buNone/>
            </a:pPr>
            <a:endParaRPr sz="2000" dirty="0"/>
          </a:p>
        </p:txBody>
      </p:sp>
      <p:graphicFrame>
        <p:nvGraphicFramePr>
          <p:cNvPr id="175" name="Google Shape;175;p13">
            <a:extLst>
              <a:ext uri="{FF2B5EF4-FFF2-40B4-BE49-F238E27FC236}">
                <a16:creationId xmlns:a16="http://schemas.microsoft.com/office/drawing/2014/main" id="{B4BD31C8-F577-0449-47D1-1F6DBBA3C2E2}"/>
              </a:ext>
            </a:extLst>
          </p:cNvPr>
          <p:cNvGraphicFramePr/>
          <p:nvPr/>
        </p:nvGraphicFramePr>
        <p:xfrm>
          <a:off x="809240" y="4380091"/>
          <a:ext cx="4793610" cy="2127715"/>
        </p:xfrm>
        <a:graphic>
          <a:graphicData uri="http://schemas.openxmlformats.org/drawingml/2006/table">
            <a:tbl>
              <a:tblPr>
                <a:noFill/>
              </a:tblPr>
              <a:tblGrid>
                <a:gridCol w="1244293">
                  <a:extLst>
                    <a:ext uri="{9D8B030D-6E8A-4147-A177-3AD203B41FA5}">
                      <a16:colId xmlns:a16="http://schemas.microsoft.com/office/drawing/2014/main" val="20000"/>
                    </a:ext>
                  </a:extLst>
                </a:gridCol>
                <a:gridCol w="927242">
                  <a:extLst>
                    <a:ext uri="{9D8B030D-6E8A-4147-A177-3AD203B41FA5}">
                      <a16:colId xmlns:a16="http://schemas.microsoft.com/office/drawing/2014/main" val="20001"/>
                    </a:ext>
                  </a:extLst>
                </a:gridCol>
                <a:gridCol w="1249061">
                  <a:extLst>
                    <a:ext uri="{9D8B030D-6E8A-4147-A177-3AD203B41FA5}">
                      <a16:colId xmlns:a16="http://schemas.microsoft.com/office/drawing/2014/main" val="20002"/>
                    </a:ext>
                  </a:extLst>
                </a:gridCol>
                <a:gridCol w="927280">
                  <a:extLst>
                    <a:ext uri="{9D8B030D-6E8A-4147-A177-3AD203B41FA5}">
                      <a16:colId xmlns:a16="http://schemas.microsoft.com/office/drawing/2014/main" val="20003"/>
                    </a:ext>
                  </a:extLst>
                </a:gridCol>
                <a:gridCol w="445734">
                  <a:extLst>
                    <a:ext uri="{9D8B030D-6E8A-4147-A177-3AD203B41FA5}">
                      <a16:colId xmlns:a16="http://schemas.microsoft.com/office/drawing/2014/main" val="20004"/>
                    </a:ext>
                  </a:extLst>
                </a:gridCol>
              </a:tblGrid>
              <a:tr h="742223">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a:solidFill>
                            <a:schemeClr val="dk1"/>
                          </a:solidFill>
                          <a:latin typeface="Times New Roman"/>
                          <a:ea typeface="Times New Roman"/>
                          <a:cs typeface="Times New Roman"/>
                          <a:sym typeface="Times New Roman"/>
                        </a:rPr>
                        <a:t>Number of</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a:solidFill>
                            <a:schemeClr val="dk1"/>
                          </a:solidFill>
                          <a:latin typeface="Times New Roman"/>
                          <a:ea typeface="Times New Roman"/>
                          <a:cs typeface="Times New Roman"/>
                          <a:sym typeface="Times New Roman"/>
                        </a:rPr>
                        <a:t>predictor variables</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0" u="none" strike="noStrike" cap="none">
                          <a:solidFill>
                            <a:schemeClr val="dk1"/>
                          </a:solidFill>
                          <a:latin typeface="Times New Roman"/>
                          <a:ea typeface="Times New Roman"/>
                          <a:cs typeface="Times New Roman"/>
                          <a:sym typeface="Times New Roman"/>
                        </a:rPr>
                        <a:t>Critical value</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dirty="0">
                          <a:solidFill>
                            <a:schemeClr val="dk1"/>
                          </a:solidFill>
                          <a:latin typeface="Times New Roman"/>
                          <a:ea typeface="Times New Roman"/>
                          <a:cs typeface="Times New Roman"/>
                          <a:sym typeface="Times New Roman"/>
                        </a:rPr>
                        <a:t>Number of</a:t>
                      </a:r>
                      <a:endParaRPr sz="8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dirty="0">
                          <a:solidFill>
                            <a:schemeClr val="dk1"/>
                          </a:solidFill>
                          <a:latin typeface="Times New Roman"/>
                          <a:ea typeface="Times New Roman"/>
                          <a:cs typeface="Times New Roman"/>
                          <a:sym typeface="Times New Roman"/>
                        </a:rPr>
                        <a:t>Predictor variables</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0" u="none" strike="noStrike" cap="none">
                          <a:solidFill>
                            <a:schemeClr val="dk1"/>
                          </a:solidFill>
                          <a:latin typeface="Times New Roman"/>
                          <a:ea typeface="Times New Roman"/>
                          <a:cs typeface="Times New Roman"/>
                          <a:sym typeface="Times New Roman"/>
                        </a:rPr>
                        <a:t>Critical value</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dirty="0">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46373">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dirty="0">
                          <a:solidFill>
                            <a:schemeClr val="dk1"/>
                          </a:solidFill>
                          <a:latin typeface="Times New Roman"/>
                          <a:ea typeface="Times New Roman"/>
                          <a:cs typeface="Times New Roman"/>
                          <a:sym typeface="Times New Roman"/>
                        </a:rPr>
                        <a:t>13.82</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5</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20.52</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46373">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3</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16.27</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6</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22.46</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6373">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4</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18.47</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dirty="0">
                          <a:solidFill>
                            <a:schemeClr val="dk1"/>
                          </a:solidFill>
                          <a:latin typeface="Times New Roman"/>
                          <a:ea typeface="Times New Roman"/>
                          <a:cs typeface="Times New Roman"/>
                          <a:sym typeface="Times New Roman"/>
                        </a:rPr>
                        <a:t>7</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24.32</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6373">
                <a:tc gridSpan="5">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dirty="0">
                          <a:solidFill>
                            <a:schemeClr val="dk1"/>
                          </a:solidFill>
                          <a:latin typeface="Times New Roman"/>
                          <a:ea typeface="Times New Roman"/>
                          <a:cs typeface="Times New Roman"/>
                          <a:sym typeface="Times New Roman"/>
                        </a:rPr>
                        <a:t> Critical values for evaluating </a:t>
                      </a:r>
                      <a:r>
                        <a:rPr lang="en-IE" sz="800" b="1" i="1" u="none" strike="noStrike" cap="none" dirty="0" err="1">
                          <a:solidFill>
                            <a:schemeClr val="dk1"/>
                          </a:solidFill>
                          <a:latin typeface="Times New Roman"/>
                          <a:ea typeface="Times New Roman"/>
                          <a:cs typeface="Times New Roman"/>
                          <a:sym typeface="Times New Roman"/>
                        </a:rPr>
                        <a:t>Mahalanobis</a:t>
                      </a:r>
                      <a:r>
                        <a:rPr lang="en-IE" sz="800" b="1" i="1" u="none" strike="noStrike" cap="none" dirty="0">
                          <a:solidFill>
                            <a:schemeClr val="dk1"/>
                          </a:solidFill>
                          <a:latin typeface="Times New Roman"/>
                          <a:ea typeface="Times New Roman"/>
                          <a:cs typeface="Times New Roman"/>
                          <a:sym typeface="Times New Roman"/>
                        </a:rPr>
                        <a:t> distances</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828F6148-CA2B-B534-5007-A74750751480}"/>
              </a:ext>
            </a:extLst>
          </p:cNvPr>
          <p:cNvPicPr>
            <a:picLocks noChangeAspect="1"/>
          </p:cNvPicPr>
          <p:nvPr/>
        </p:nvPicPr>
        <p:blipFill>
          <a:blip r:embed="rId3"/>
          <a:stretch>
            <a:fillRect/>
          </a:stretch>
        </p:blipFill>
        <p:spPr>
          <a:xfrm>
            <a:off x="5847644" y="3510948"/>
            <a:ext cx="5124450" cy="3181350"/>
          </a:xfrm>
          <a:prstGeom prst="rect">
            <a:avLst/>
          </a:prstGeom>
        </p:spPr>
      </p:pic>
      <p:sp>
        <p:nvSpPr>
          <p:cNvPr id="6" name="Rectangle 5">
            <a:extLst>
              <a:ext uri="{FF2B5EF4-FFF2-40B4-BE49-F238E27FC236}">
                <a16:creationId xmlns:a16="http://schemas.microsoft.com/office/drawing/2014/main" id="{8BD50675-55DA-007C-56C3-6CF9EC4FA816}"/>
              </a:ext>
            </a:extLst>
          </p:cNvPr>
          <p:cNvSpPr/>
          <p:nvPr/>
        </p:nvSpPr>
        <p:spPr>
          <a:xfrm>
            <a:off x="8105422" y="5858933"/>
            <a:ext cx="699911" cy="191911"/>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
        <p:nvSpPr>
          <p:cNvPr id="2" name="TextBox 1">
            <a:extLst>
              <a:ext uri="{FF2B5EF4-FFF2-40B4-BE49-F238E27FC236}">
                <a16:creationId xmlns:a16="http://schemas.microsoft.com/office/drawing/2014/main" id="{BD9C6F3D-EAE2-3329-ECB3-5DF6451C3239}"/>
              </a:ext>
            </a:extLst>
          </p:cNvPr>
          <p:cNvSpPr txBox="1"/>
          <p:nvPr/>
        </p:nvSpPr>
        <p:spPr>
          <a:xfrm>
            <a:off x="857956" y="3610198"/>
            <a:ext cx="49671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No – indicating we do not have any multivariate outliers</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6BFC8DD1-CCE6-F8AE-B40D-12C9790D7C7B}"/>
              </a:ext>
            </a:extLst>
          </p:cNvPr>
          <p:cNvSpPr txBox="1"/>
          <p:nvPr/>
        </p:nvSpPr>
        <p:spPr>
          <a:xfrm>
            <a:off x="6976077" y="416366"/>
            <a:ext cx="3849510" cy="1754326"/>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a:t>
            </a:r>
            <a:r>
              <a:rPr kumimoji="0" lang="en-US" sz="1800" b="1" i="0" u="none" strike="noStrike" kern="1200" cap="none" spc="0" normalizeH="0" baseline="0" noProof="0" dirty="0">
                <a:ln>
                  <a:noFill/>
                </a:ln>
                <a:solidFill>
                  <a:srgbClr val="000000"/>
                </a:solidFill>
                <a:effectLst/>
                <a:uLnTx/>
                <a:uFillTx/>
                <a:latin typeface="Arial"/>
                <a:ea typeface="+mn-ea"/>
                <a:cs typeface="+mn-cs"/>
              </a:rPr>
              <a:t>multivariate outliers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Residual statistics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Does the </a:t>
            </a:r>
            <a:r>
              <a:rPr kumimoji="0" lang="en-US" sz="1800" b="0" i="0" u="none" strike="noStrike" kern="1200" cap="none" spc="0" normalizeH="0" baseline="0" noProof="0" dirty="0" err="1">
                <a:ln>
                  <a:noFill/>
                </a:ln>
                <a:solidFill>
                  <a:srgbClr val="000000"/>
                </a:solidFill>
                <a:effectLst/>
                <a:uLnTx/>
                <a:uFillTx/>
                <a:latin typeface="Arial"/>
                <a:ea typeface="+mn-ea"/>
                <a:cs typeface="+mn-cs"/>
              </a:rPr>
              <a:t>Malanahobis</a:t>
            </a:r>
            <a:r>
              <a:rPr kumimoji="0" lang="en-US" sz="1800" b="0" i="0" u="none" strike="noStrike" kern="1200" cap="none" spc="0" normalizeH="0" baseline="0" noProof="0" dirty="0">
                <a:ln>
                  <a:noFill/>
                </a:ln>
                <a:solidFill>
                  <a:srgbClr val="000000"/>
                </a:solidFill>
                <a:effectLst/>
                <a:uLnTx/>
                <a:uFillTx/>
                <a:latin typeface="Arial"/>
                <a:ea typeface="+mn-ea"/>
                <a:cs typeface="+mn-cs"/>
              </a:rPr>
              <a:t> distance value exceed the critical value?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If yes, the assumption is violated, there are multivariate outliers. </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6823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2" end="2"/>
                                            </p:txEl>
                                          </p:spTgt>
                                        </p:tgtEl>
                                        <p:attrNameLst>
                                          <p:attrName>style.visibility</p:attrName>
                                        </p:attrNameLst>
                                      </p:cBhvr>
                                      <p:to>
                                        <p:strVal val="visible"/>
                                      </p:to>
                                    </p:set>
                                    <p:animEffect transition="in" filter="fade">
                                      <p:cBhvr>
                                        <p:cTn id="12" dur="500"/>
                                        <p:tgtEl>
                                          <p:spTgt spid="1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4" end="4"/>
                                            </p:txEl>
                                          </p:spTgt>
                                        </p:tgtEl>
                                        <p:attrNameLst>
                                          <p:attrName>style.visibility</p:attrName>
                                        </p:attrNameLst>
                                      </p:cBhvr>
                                      <p:to>
                                        <p:strVal val="visible"/>
                                      </p:to>
                                    </p:set>
                                    <p:animEffect transition="in" filter="fade">
                                      <p:cBhvr>
                                        <p:cTn id="17" dur="500"/>
                                        <p:tgtEl>
                                          <p:spTgt spid="17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gtEl>
                                        <p:attrNameLst>
                                          <p:attrName>style.visibility</p:attrName>
                                        </p:attrNameLst>
                                      </p:cBhvr>
                                      <p:to>
                                        <p:strVal val="visible"/>
                                      </p:to>
                                    </p:set>
                                    <p:animEffect transition="in" filter="fade">
                                      <p:cBhvr>
                                        <p:cTn id="2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847028" y="312402"/>
            <a:ext cx="9144000" cy="9922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Arial"/>
              <a:buNone/>
            </a:pPr>
            <a:r>
              <a:rPr lang="en-IE" dirty="0"/>
              <a:t>Practical Example: MR </a:t>
            </a:r>
            <a:endParaRPr dirty="0"/>
          </a:p>
        </p:txBody>
      </p:sp>
      <p:sp>
        <p:nvSpPr>
          <p:cNvPr id="72" name="Google Shape;72;p1"/>
          <p:cNvSpPr txBox="1">
            <a:spLocks noGrp="1"/>
          </p:cNvSpPr>
          <p:nvPr>
            <p:ph type="subTitle" idx="1"/>
          </p:nvPr>
        </p:nvSpPr>
        <p:spPr>
          <a:xfrm>
            <a:off x="788959" y="1668912"/>
            <a:ext cx="9608334" cy="4876686"/>
          </a:xfrm>
          <a:prstGeom prst="rect">
            <a:avLst/>
          </a:prstGeom>
          <a:noFill/>
          <a:ln>
            <a:noFill/>
          </a:ln>
        </p:spPr>
        <p:txBody>
          <a:bodyPr spcFirstLastPara="1" wrap="square" lIns="91425" tIns="45700" rIns="91425" bIns="45700" anchor="t" anchorCtr="0">
            <a:noAutofit/>
          </a:bodyPr>
          <a:lstStyle/>
          <a:p>
            <a:pPr algn="just">
              <a:lnSpc>
                <a:spcPct val="90000"/>
              </a:lnSpc>
              <a:spcBef>
                <a:spcPts val="0"/>
              </a:spcBef>
              <a:buClr>
                <a:schemeClr val="dk1"/>
              </a:buClr>
              <a:buSzPts val="3200"/>
            </a:pPr>
            <a:r>
              <a:rPr lang="en-GB" sz="2000" dirty="0">
                <a:effectLst/>
                <a:latin typeface="+mn-lt"/>
                <a:ea typeface="Times New Roman" panose="02020603050405020304" pitchFamily="18" charset="0"/>
              </a:rPr>
              <a:t>You are interested in using the Theory of Planned Behaviour to attempt to predict a group of students’ behavioural intentions to exercise. </a:t>
            </a:r>
          </a:p>
          <a:p>
            <a:pPr algn="just">
              <a:lnSpc>
                <a:spcPct val="90000"/>
              </a:lnSpc>
              <a:spcBef>
                <a:spcPts val="0"/>
              </a:spcBef>
              <a:buClr>
                <a:schemeClr val="dk1"/>
              </a:buClr>
              <a:buSzPts val="3200"/>
            </a:pPr>
            <a:endParaRPr lang="en-GB" sz="2000" dirty="0">
              <a:latin typeface="+mn-lt"/>
              <a:ea typeface="Times New Roman" panose="02020603050405020304" pitchFamily="18" charset="0"/>
            </a:endParaRPr>
          </a:p>
          <a:p>
            <a:pPr algn="just">
              <a:lnSpc>
                <a:spcPct val="90000"/>
              </a:lnSpc>
              <a:spcBef>
                <a:spcPts val="0"/>
              </a:spcBef>
              <a:buClr>
                <a:schemeClr val="dk1"/>
              </a:buClr>
              <a:buSzPts val="3200"/>
            </a:pPr>
            <a:r>
              <a:rPr lang="en-GB" sz="2000" dirty="0">
                <a:effectLst/>
                <a:latin typeface="+mn-lt"/>
                <a:ea typeface="Times New Roman" panose="02020603050405020304" pitchFamily="18" charset="0"/>
              </a:rPr>
              <a:t>The theory itself suggests that </a:t>
            </a:r>
            <a:r>
              <a:rPr lang="en-GB" sz="2000" b="1" dirty="0">
                <a:effectLst/>
                <a:latin typeface="+mn-lt"/>
                <a:ea typeface="Times New Roman" panose="02020603050405020304" pitchFamily="18" charset="0"/>
              </a:rPr>
              <a:t>behavioural intentions </a:t>
            </a:r>
            <a:r>
              <a:rPr lang="en-GB" sz="2000" dirty="0">
                <a:effectLst/>
                <a:latin typeface="+mn-lt"/>
                <a:ea typeface="Times New Roman" panose="02020603050405020304" pitchFamily="18" charset="0"/>
              </a:rPr>
              <a:t>tend to be hugely influenced by an </a:t>
            </a:r>
          </a:p>
          <a:p>
            <a:pPr marL="342900" indent="-342900" algn="just">
              <a:lnSpc>
                <a:spcPct val="90000"/>
              </a:lnSpc>
              <a:spcBef>
                <a:spcPts val="0"/>
              </a:spcBef>
              <a:buClr>
                <a:schemeClr val="dk1"/>
              </a:buClr>
              <a:buSzPts val="3200"/>
              <a:buFont typeface="Arial" panose="020B0604020202020204" pitchFamily="34" charset="0"/>
              <a:buChar char="•"/>
            </a:pPr>
            <a:r>
              <a:rPr lang="en-GB" sz="2000" dirty="0">
                <a:effectLst/>
                <a:latin typeface="+mn-lt"/>
                <a:ea typeface="Times New Roman" panose="02020603050405020304" pitchFamily="18" charset="0"/>
              </a:rPr>
              <a:t>individual’s </a:t>
            </a:r>
            <a:r>
              <a:rPr lang="en-GB" sz="2000" b="1" dirty="0">
                <a:effectLst/>
                <a:latin typeface="+mn-lt"/>
                <a:ea typeface="Times New Roman" panose="02020603050405020304" pitchFamily="18" charset="0"/>
              </a:rPr>
              <a:t>attitudes </a:t>
            </a:r>
            <a:r>
              <a:rPr lang="en-GB" sz="2000" dirty="0">
                <a:effectLst/>
                <a:latin typeface="+mn-lt"/>
                <a:ea typeface="Times New Roman" panose="02020603050405020304" pitchFamily="18" charset="0"/>
              </a:rPr>
              <a:t>to the behaviour</a:t>
            </a:r>
          </a:p>
          <a:p>
            <a:pPr marL="342900" indent="-342900" algn="just">
              <a:lnSpc>
                <a:spcPct val="90000"/>
              </a:lnSpc>
              <a:spcBef>
                <a:spcPts val="0"/>
              </a:spcBef>
              <a:buClr>
                <a:schemeClr val="dk1"/>
              </a:buClr>
              <a:buSzPts val="3200"/>
              <a:buFont typeface="Arial" panose="020B0604020202020204" pitchFamily="34" charset="0"/>
              <a:buChar char="•"/>
            </a:pPr>
            <a:r>
              <a:rPr lang="en-GB" sz="2000" dirty="0">
                <a:effectLst/>
                <a:latin typeface="+mn-lt"/>
                <a:ea typeface="Times New Roman" panose="02020603050405020304" pitchFamily="18" charset="0"/>
              </a:rPr>
              <a:t>their perceived </a:t>
            </a:r>
            <a:r>
              <a:rPr lang="en-GB" sz="2000" b="1" dirty="0">
                <a:effectLst/>
                <a:latin typeface="+mn-lt"/>
                <a:ea typeface="Times New Roman" panose="02020603050405020304" pitchFamily="18" charset="0"/>
              </a:rPr>
              <a:t>behavioural norms </a:t>
            </a:r>
            <a:r>
              <a:rPr lang="en-GB" sz="2000" dirty="0">
                <a:effectLst/>
                <a:latin typeface="+mn-lt"/>
                <a:ea typeface="Times New Roman" panose="02020603050405020304" pitchFamily="18" charset="0"/>
              </a:rPr>
              <a:t>concerning the behaviour (e.g. the influence of their peers)</a:t>
            </a:r>
          </a:p>
          <a:p>
            <a:pPr marL="342900" indent="-342900" algn="just">
              <a:lnSpc>
                <a:spcPct val="90000"/>
              </a:lnSpc>
              <a:spcBef>
                <a:spcPts val="0"/>
              </a:spcBef>
              <a:buClr>
                <a:schemeClr val="dk1"/>
              </a:buClr>
              <a:buSzPts val="3200"/>
              <a:buFont typeface="Arial" panose="020B0604020202020204" pitchFamily="34" charset="0"/>
              <a:buChar char="•"/>
            </a:pPr>
            <a:r>
              <a:rPr lang="en-GB" sz="2000" dirty="0">
                <a:effectLst/>
                <a:latin typeface="+mn-lt"/>
                <a:ea typeface="Times New Roman" panose="02020603050405020304" pitchFamily="18" charset="0"/>
              </a:rPr>
              <a:t>perceived </a:t>
            </a:r>
            <a:r>
              <a:rPr lang="en-GB" sz="2000" b="1" dirty="0">
                <a:effectLst/>
                <a:latin typeface="+mn-lt"/>
                <a:ea typeface="Times New Roman" panose="02020603050405020304" pitchFamily="18" charset="0"/>
              </a:rPr>
              <a:t>behavioural control </a:t>
            </a:r>
            <a:r>
              <a:rPr lang="en-GB" sz="2000" dirty="0">
                <a:effectLst/>
                <a:latin typeface="+mn-lt"/>
                <a:ea typeface="Times New Roman" panose="02020603050405020304" pitchFamily="18" charset="0"/>
              </a:rPr>
              <a:t>of the behaviour (i.e. the degree to which they think they can successfully adopt the behaviour). </a:t>
            </a:r>
          </a:p>
          <a:p>
            <a:pPr marL="342900" indent="-342900" algn="just">
              <a:lnSpc>
                <a:spcPct val="90000"/>
              </a:lnSpc>
              <a:spcBef>
                <a:spcPts val="0"/>
              </a:spcBef>
              <a:buClr>
                <a:schemeClr val="dk1"/>
              </a:buClr>
              <a:buSzPts val="3200"/>
              <a:buFont typeface="Arial" panose="020B0604020202020204" pitchFamily="34" charset="0"/>
              <a:buChar char="•"/>
            </a:pPr>
            <a:endParaRPr lang="en-GB" sz="2000" dirty="0">
              <a:latin typeface="+mn-lt"/>
              <a:ea typeface="Times New Roman" panose="02020603050405020304" pitchFamily="18" charset="0"/>
            </a:endParaRPr>
          </a:p>
          <a:p>
            <a:pPr algn="just">
              <a:lnSpc>
                <a:spcPct val="90000"/>
              </a:lnSpc>
              <a:spcBef>
                <a:spcPts val="0"/>
              </a:spcBef>
              <a:buClr>
                <a:schemeClr val="dk1"/>
              </a:buClr>
              <a:buSzPts val="3200"/>
            </a:pPr>
            <a:r>
              <a:rPr lang="en-GB" sz="2000" dirty="0">
                <a:effectLst/>
                <a:latin typeface="+mn-lt"/>
                <a:ea typeface="Times New Roman" panose="02020603050405020304" pitchFamily="18" charset="0"/>
              </a:rPr>
              <a:t>In order to test how well the theory predicts your students’ behavioural intentions to exercise, you have given them a questionnaire measuring attitudes to cycling, perceived behavioural norms, perceived behavioural control and behavioural intentions to cycle.</a:t>
            </a:r>
            <a:endParaRPr lang="en-IE" sz="2000" dirty="0">
              <a:effectLst/>
              <a:latin typeface="+mn-lt"/>
              <a:ea typeface="Times New Roman" panose="02020603050405020304" pitchFamily="18" charset="0"/>
            </a:endParaRPr>
          </a:p>
          <a:p>
            <a:pPr marL="0" lvl="0" indent="0" algn="just" rtl="0">
              <a:lnSpc>
                <a:spcPct val="90000"/>
              </a:lnSpc>
              <a:spcBef>
                <a:spcPts val="0"/>
              </a:spcBef>
              <a:spcAft>
                <a:spcPts val="0"/>
              </a:spcAft>
              <a:buClr>
                <a:schemeClr val="dk1"/>
              </a:buClr>
              <a:buSzPts val="3200"/>
              <a:buNone/>
            </a:pPr>
            <a:endParaRPr sz="2800" dirty="0">
              <a:highlight>
                <a:srgbClr val="FFFF00"/>
              </a:highlight>
            </a:endParaRPr>
          </a:p>
          <a:p>
            <a:pPr marL="0" lvl="0" indent="0" algn="just" rtl="0">
              <a:lnSpc>
                <a:spcPct val="90000"/>
              </a:lnSpc>
              <a:spcBef>
                <a:spcPts val="1000"/>
              </a:spcBef>
              <a:spcAft>
                <a:spcPts val="0"/>
              </a:spcAft>
              <a:buClr>
                <a:schemeClr val="dk1"/>
              </a:buClr>
              <a:buSzPts val="2800"/>
              <a:buNone/>
            </a:pPr>
            <a:endParaRPr sz="2800" dirty="0"/>
          </a:p>
        </p:txBody>
      </p:sp>
    </p:spTree>
    <p:extLst>
      <p:ext uri="{BB962C8B-B14F-4D97-AF65-F5344CB8AC3E}">
        <p14:creationId xmlns:p14="http://schemas.microsoft.com/office/powerpoint/2010/main" val="2125379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05073FA-20AB-CDBB-A121-5AAED058E31F}"/>
            </a:ext>
          </a:extLst>
        </p:cNvPr>
        <p:cNvGrpSpPr/>
        <p:nvPr/>
      </p:nvGrpSpPr>
      <p:grpSpPr>
        <a:xfrm>
          <a:off x="0" y="0"/>
          <a:ext cx="0" cy="0"/>
          <a:chOff x="0" y="0"/>
          <a:chExt cx="0" cy="0"/>
        </a:xfrm>
      </p:grpSpPr>
      <p:sp>
        <p:nvSpPr>
          <p:cNvPr id="173" name="Google Shape;173;p13">
            <a:extLst>
              <a:ext uri="{FF2B5EF4-FFF2-40B4-BE49-F238E27FC236}">
                <a16:creationId xmlns:a16="http://schemas.microsoft.com/office/drawing/2014/main" id="{F6DF175B-CAD1-06B5-5A88-606BE891EAA6}"/>
              </a:ext>
            </a:extLst>
          </p:cNvPr>
          <p:cNvSpPr txBox="1">
            <a:spLocks noGrp="1"/>
          </p:cNvSpPr>
          <p:nvPr>
            <p:ph type="title"/>
          </p:nvPr>
        </p:nvSpPr>
        <p:spPr>
          <a:xfrm>
            <a:off x="587022" y="350194"/>
            <a:ext cx="6084712" cy="1325563"/>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dk1"/>
              </a:buClr>
              <a:buSzPts val="3200"/>
              <a:buFont typeface="Arial"/>
              <a:buNone/>
            </a:pPr>
            <a:br>
              <a:rPr lang="en-IE" sz="3200" dirty="0"/>
            </a:br>
            <a:r>
              <a:rPr lang="en-IE" sz="3200" dirty="0"/>
              <a:t>Checking for Assumptions</a:t>
            </a:r>
            <a:br>
              <a:rPr lang="en-IE" sz="3200" dirty="0"/>
            </a:br>
            <a:r>
              <a:rPr lang="en-IE" sz="3200" dirty="0">
                <a:solidFill>
                  <a:schemeClr val="accent6"/>
                </a:solidFill>
              </a:rPr>
              <a:t>6. Outliers &amp; Influential values</a:t>
            </a:r>
            <a:endParaRPr sz="3200" dirty="0">
              <a:solidFill>
                <a:schemeClr val="accent6"/>
              </a:solidFill>
            </a:endParaRPr>
          </a:p>
        </p:txBody>
      </p:sp>
      <p:sp>
        <p:nvSpPr>
          <p:cNvPr id="174" name="Google Shape;174;p13">
            <a:extLst>
              <a:ext uri="{FF2B5EF4-FFF2-40B4-BE49-F238E27FC236}">
                <a16:creationId xmlns:a16="http://schemas.microsoft.com/office/drawing/2014/main" id="{9523C578-973F-0C1C-BF22-C23D869CFBC7}"/>
              </a:ext>
            </a:extLst>
          </p:cNvPr>
          <p:cNvSpPr txBox="1">
            <a:spLocks noGrp="1"/>
          </p:cNvSpPr>
          <p:nvPr>
            <p:ph type="body" idx="1"/>
          </p:nvPr>
        </p:nvSpPr>
        <p:spPr>
          <a:xfrm>
            <a:off x="587021" y="1926421"/>
            <a:ext cx="9550400" cy="4515213"/>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folHlink"/>
              </a:buClr>
              <a:buSzPts val="2000"/>
              <a:buChar char="－"/>
            </a:pPr>
            <a:r>
              <a:rPr lang="en-US" sz="2000" dirty="0">
                <a:solidFill>
                  <a:schemeClr val="tx1"/>
                </a:solidFill>
              </a:rPr>
              <a:t>Are there multivariate outliers or not? </a:t>
            </a:r>
          </a:p>
          <a:p>
            <a:pPr marL="228600" lvl="0" indent="-228600" algn="l" rtl="0">
              <a:lnSpc>
                <a:spcPct val="80000"/>
              </a:lnSpc>
              <a:spcBef>
                <a:spcPts val="0"/>
              </a:spcBef>
              <a:spcAft>
                <a:spcPts val="0"/>
              </a:spcAft>
              <a:buClr>
                <a:schemeClr val="folHlink"/>
              </a:buClr>
              <a:buSzPts val="2000"/>
              <a:buChar char="－"/>
            </a:pPr>
            <a:endParaRPr lang="en-US" sz="2000" dirty="0">
              <a:solidFill>
                <a:schemeClr val="tx1"/>
              </a:solidFill>
            </a:endParaRPr>
          </a:p>
          <a:p>
            <a:pPr marL="228600" lvl="0" indent="-228600" algn="l" rtl="0">
              <a:lnSpc>
                <a:spcPct val="80000"/>
              </a:lnSpc>
              <a:spcBef>
                <a:spcPts val="0"/>
              </a:spcBef>
              <a:spcAft>
                <a:spcPts val="0"/>
              </a:spcAft>
              <a:buClr>
                <a:schemeClr val="folHlink"/>
              </a:buClr>
              <a:buSzPts val="2000"/>
              <a:buChar char="－"/>
            </a:pPr>
            <a:r>
              <a:rPr lang="en-US" sz="2000" dirty="0">
                <a:solidFill>
                  <a:schemeClr val="tx1"/>
                </a:solidFill>
              </a:rPr>
              <a:t>i.e.,) Is </a:t>
            </a:r>
            <a:r>
              <a:rPr lang="en-IE" sz="2000" dirty="0" err="1">
                <a:solidFill>
                  <a:schemeClr val="tx1"/>
                </a:solidFill>
              </a:rPr>
              <a:t>Mahalanobis</a:t>
            </a:r>
            <a:r>
              <a:rPr lang="en-IE" sz="2000" dirty="0">
                <a:solidFill>
                  <a:schemeClr val="tx1"/>
                </a:solidFill>
              </a:rPr>
              <a:t> Distance </a:t>
            </a:r>
            <a:r>
              <a:rPr lang="en-IE" sz="2000" b="1" dirty="0">
                <a:solidFill>
                  <a:schemeClr val="tx1"/>
                </a:solidFill>
              </a:rPr>
              <a:t>values above the critical values</a:t>
            </a:r>
            <a:r>
              <a:rPr lang="en-IE" sz="2000" dirty="0">
                <a:solidFill>
                  <a:schemeClr val="tx1"/>
                </a:solidFill>
              </a:rPr>
              <a:t>, indicate the presence of multivariate </a:t>
            </a:r>
            <a:r>
              <a:rPr lang="en-IE" sz="2000" b="1" dirty="0">
                <a:solidFill>
                  <a:schemeClr val="tx1"/>
                </a:solidFill>
              </a:rPr>
              <a:t>outliers</a:t>
            </a:r>
            <a:r>
              <a:rPr lang="en-IE" sz="2000" b="1" dirty="0"/>
              <a:t>.</a:t>
            </a:r>
          </a:p>
          <a:p>
            <a:pPr marL="228600" lvl="0" indent="-228600" algn="l" rtl="0">
              <a:lnSpc>
                <a:spcPct val="80000"/>
              </a:lnSpc>
              <a:spcBef>
                <a:spcPts val="0"/>
              </a:spcBef>
              <a:spcAft>
                <a:spcPts val="0"/>
              </a:spcAft>
              <a:buClr>
                <a:schemeClr val="folHlink"/>
              </a:buClr>
              <a:buSzPts val="2000"/>
              <a:buChar char="－"/>
            </a:pPr>
            <a:endParaRPr lang="en-IE" sz="2000" b="1" dirty="0"/>
          </a:p>
          <a:p>
            <a:pPr marL="228600" lvl="0" indent="-228600" algn="l" rtl="0">
              <a:lnSpc>
                <a:spcPct val="80000"/>
              </a:lnSpc>
              <a:spcBef>
                <a:spcPts val="0"/>
              </a:spcBef>
              <a:spcAft>
                <a:spcPts val="0"/>
              </a:spcAft>
              <a:buClr>
                <a:schemeClr val="folHlink"/>
              </a:buClr>
              <a:buSzPts val="2000"/>
              <a:buChar char="－"/>
            </a:pPr>
            <a:r>
              <a:rPr lang="en-IE" sz="2000" dirty="0"/>
              <a:t>We have 3 </a:t>
            </a:r>
            <a:r>
              <a:rPr lang="en-IE" sz="2000" dirty="0" err="1"/>
              <a:t>Ivs</a:t>
            </a:r>
            <a:r>
              <a:rPr lang="en-IE" sz="2000" dirty="0"/>
              <a:t>, so the critical value is 16.27. Does 13.14 exceed 16.27? </a:t>
            </a:r>
            <a:endParaRPr dirty="0"/>
          </a:p>
          <a:p>
            <a:pPr marL="685800" lvl="1" indent="-101600" algn="l" rtl="0">
              <a:lnSpc>
                <a:spcPct val="80000"/>
              </a:lnSpc>
              <a:spcBef>
                <a:spcPts val="500"/>
              </a:spcBef>
              <a:spcAft>
                <a:spcPts val="0"/>
              </a:spcAft>
              <a:buClr>
                <a:schemeClr val="dk1"/>
              </a:buClr>
              <a:buSzPts val="2000"/>
              <a:buNone/>
            </a:pPr>
            <a:endParaRPr sz="2000" dirty="0"/>
          </a:p>
        </p:txBody>
      </p:sp>
      <p:graphicFrame>
        <p:nvGraphicFramePr>
          <p:cNvPr id="175" name="Google Shape;175;p13">
            <a:extLst>
              <a:ext uri="{FF2B5EF4-FFF2-40B4-BE49-F238E27FC236}">
                <a16:creationId xmlns:a16="http://schemas.microsoft.com/office/drawing/2014/main" id="{DAD7F12A-9112-9C4E-1495-D90DD99DED22}"/>
              </a:ext>
            </a:extLst>
          </p:cNvPr>
          <p:cNvGraphicFramePr/>
          <p:nvPr/>
        </p:nvGraphicFramePr>
        <p:xfrm>
          <a:off x="809240" y="4380091"/>
          <a:ext cx="4793610" cy="2127715"/>
        </p:xfrm>
        <a:graphic>
          <a:graphicData uri="http://schemas.openxmlformats.org/drawingml/2006/table">
            <a:tbl>
              <a:tblPr>
                <a:noFill/>
              </a:tblPr>
              <a:tblGrid>
                <a:gridCol w="1244293">
                  <a:extLst>
                    <a:ext uri="{9D8B030D-6E8A-4147-A177-3AD203B41FA5}">
                      <a16:colId xmlns:a16="http://schemas.microsoft.com/office/drawing/2014/main" val="20000"/>
                    </a:ext>
                  </a:extLst>
                </a:gridCol>
                <a:gridCol w="927242">
                  <a:extLst>
                    <a:ext uri="{9D8B030D-6E8A-4147-A177-3AD203B41FA5}">
                      <a16:colId xmlns:a16="http://schemas.microsoft.com/office/drawing/2014/main" val="20001"/>
                    </a:ext>
                  </a:extLst>
                </a:gridCol>
                <a:gridCol w="1249061">
                  <a:extLst>
                    <a:ext uri="{9D8B030D-6E8A-4147-A177-3AD203B41FA5}">
                      <a16:colId xmlns:a16="http://schemas.microsoft.com/office/drawing/2014/main" val="20002"/>
                    </a:ext>
                  </a:extLst>
                </a:gridCol>
                <a:gridCol w="927280">
                  <a:extLst>
                    <a:ext uri="{9D8B030D-6E8A-4147-A177-3AD203B41FA5}">
                      <a16:colId xmlns:a16="http://schemas.microsoft.com/office/drawing/2014/main" val="20003"/>
                    </a:ext>
                  </a:extLst>
                </a:gridCol>
                <a:gridCol w="445734">
                  <a:extLst>
                    <a:ext uri="{9D8B030D-6E8A-4147-A177-3AD203B41FA5}">
                      <a16:colId xmlns:a16="http://schemas.microsoft.com/office/drawing/2014/main" val="20004"/>
                    </a:ext>
                  </a:extLst>
                </a:gridCol>
              </a:tblGrid>
              <a:tr h="742223">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a:solidFill>
                            <a:schemeClr val="dk1"/>
                          </a:solidFill>
                          <a:latin typeface="Times New Roman"/>
                          <a:ea typeface="Times New Roman"/>
                          <a:cs typeface="Times New Roman"/>
                          <a:sym typeface="Times New Roman"/>
                        </a:rPr>
                        <a:t>Number of</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a:solidFill>
                            <a:schemeClr val="dk1"/>
                          </a:solidFill>
                          <a:latin typeface="Times New Roman"/>
                          <a:ea typeface="Times New Roman"/>
                          <a:cs typeface="Times New Roman"/>
                          <a:sym typeface="Times New Roman"/>
                        </a:rPr>
                        <a:t>predictor variables</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0" u="none" strike="noStrike" cap="none">
                          <a:solidFill>
                            <a:schemeClr val="dk1"/>
                          </a:solidFill>
                          <a:latin typeface="Times New Roman"/>
                          <a:ea typeface="Times New Roman"/>
                          <a:cs typeface="Times New Roman"/>
                          <a:sym typeface="Times New Roman"/>
                        </a:rPr>
                        <a:t>Critical value</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dirty="0">
                          <a:solidFill>
                            <a:schemeClr val="dk1"/>
                          </a:solidFill>
                          <a:latin typeface="Times New Roman"/>
                          <a:ea typeface="Times New Roman"/>
                          <a:cs typeface="Times New Roman"/>
                          <a:sym typeface="Times New Roman"/>
                        </a:rPr>
                        <a:t>Number of</a:t>
                      </a:r>
                      <a:endParaRPr sz="8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dirty="0">
                          <a:solidFill>
                            <a:schemeClr val="dk1"/>
                          </a:solidFill>
                          <a:latin typeface="Times New Roman"/>
                          <a:ea typeface="Times New Roman"/>
                          <a:cs typeface="Times New Roman"/>
                          <a:sym typeface="Times New Roman"/>
                        </a:rPr>
                        <a:t>Predictor variables</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0" u="none" strike="noStrike" cap="none">
                          <a:solidFill>
                            <a:schemeClr val="dk1"/>
                          </a:solidFill>
                          <a:latin typeface="Times New Roman"/>
                          <a:ea typeface="Times New Roman"/>
                          <a:cs typeface="Times New Roman"/>
                          <a:sym typeface="Times New Roman"/>
                        </a:rPr>
                        <a:t>Critical value</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dirty="0">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46373">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dirty="0">
                          <a:solidFill>
                            <a:schemeClr val="dk1"/>
                          </a:solidFill>
                          <a:latin typeface="Times New Roman"/>
                          <a:ea typeface="Times New Roman"/>
                          <a:cs typeface="Times New Roman"/>
                          <a:sym typeface="Times New Roman"/>
                        </a:rPr>
                        <a:t>13.82</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5</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20.52</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46373">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3</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16.27</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6</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22.46</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6373">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4</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18.47</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dirty="0">
                          <a:solidFill>
                            <a:schemeClr val="dk1"/>
                          </a:solidFill>
                          <a:latin typeface="Times New Roman"/>
                          <a:ea typeface="Times New Roman"/>
                          <a:cs typeface="Times New Roman"/>
                          <a:sym typeface="Times New Roman"/>
                        </a:rPr>
                        <a:t>7</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0" i="0" u="none" strike="noStrike" cap="none">
                          <a:solidFill>
                            <a:schemeClr val="dk1"/>
                          </a:solidFill>
                          <a:latin typeface="Times New Roman"/>
                          <a:ea typeface="Times New Roman"/>
                          <a:cs typeface="Times New Roman"/>
                          <a:sym typeface="Times New Roman"/>
                        </a:rPr>
                        <a:t>24.32</a:t>
                      </a:r>
                      <a:endParaRPr sz="800" b="0" i="0" u="none" strike="noStrike" cap="none">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800"/>
                        <a:buFont typeface="Noto Sans Symbols"/>
                        <a:buNone/>
                      </a:pPr>
                      <a:endParaRPr sz="800" b="0" i="0" u="none" strike="noStrike" cap="none">
                        <a:solidFill>
                          <a:schemeClr val="dk1"/>
                        </a:solidFill>
                        <a:latin typeface="Arial"/>
                        <a:ea typeface="Arial"/>
                        <a:cs typeface="Arial"/>
                        <a:sym typeface="Arial"/>
                      </a:endParaRPr>
                    </a:p>
                  </a:txBody>
                  <a:tcPr marL="91450" marR="91450" marT="45750" marB="457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6373">
                <a:tc gridSpan="5">
                  <a:txBody>
                    <a:bodyPr/>
                    <a:lstStyle/>
                    <a:p>
                      <a:pPr marL="0" marR="0" lvl="0" indent="0" algn="ctr" rtl="0">
                        <a:lnSpc>
                          <a:spcPct val="100000"/>
                        </a:lnSpc>
                        <a:spcBef>
                          <a:spcPts val="0"/>
                        </a:spcBef>
                        <a:spcAft>
                          <a:spcPts val="0"/>
                        </a:spcAft>
                        <a:buClr>
                          <a:schemeClr val="dk1"/>
                        </a:buClr>
                        <a:buSzPts val="800"/>
                        <a:buFont typeface="Times New Roman"/>
                        <a:buNone/>
                      </a:pPr>
                      <a:r>
                        <a:rPr lang="en-IE" sz="800" b="1" i="1" u="none" strike="noStrike" cap="none" dirty="0">
                          <a:solidFill>
                            <a:schemeClr val="dk1"/>
                          </a:solidFill>
                          <a:latin typeface="Times New Roman"/>
                          <a:ea typeface="Times New Roman"/>
                          <a:cs typeface="Times New Roman"/>
                          <a:sym typeface="Times New Roman"/>
                        </a:rPr>
                        <a:t> Critical values for evaluating </a:t>
                      </a:r>
                      <a:r>
                        <a:rPr lang="en-IE" sz="800" b="1" i="1" u="none" strike="noStrike" cap="none" dirty="0" err="1">
                          <a:solidFill>
                            <a:schemeClr val="dk1"/>
                          </a:solidFill>
                          <a:latin typeface="Times New Roman"/>
                          <a:ea typeface="Times New Roman"/>
                          <a:cs typeface="Times New Roman"/>
                          <a:sym typeface="Times New Roman"/>
                        </a:rPr>
                        <a:t>Mahalanobis</a:t>
                      </a:r>
                      <a:r>
                        <a:rPr lang="en-IE" sz="800" b="1" i="1" u="none" strike="noStrike" cap="none" dirty="0">
                          <a:solidFill>
                            <a:schemeClr val="dk1"/>
                          </a:solidFill>
                          <a:latin typeface="Times New Roman"/>
                          <a:ea typeface="Times New Roman"/>
                          <a:cs typeface="Times New Roman"/>
                          <a:sym typeface="Times New Roman"/>
                        </a:rPr>
                        <a:t> distances</a:t>
                      </a:r>
                      <a:endParaRPr sz="800" b="0" i="0" u="none" strike="noStrike" cap="none" dirty="0">
                        <a:solidFill>
                          <a:schemeClr val="dk1"/>
                        </a:solidFill>
                        <a:latin typeface="Arial"/>
                        <a:ea typeface="Arial"/>
                        <a:cs typeface="Arial"/>
                        <a:sym typeface="Arial"/>
                      </a:endParaRPr>
                    </a:p>
                  </a:txBody>
                  <a:tcPr marL="91450" marR="91450" marT="45750" marB="457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0C2D620B-2813-B0E0-F11A-A116949A0401}"/>
              </a:ext>
            </a:extLst>
          </p:cNvPr>
          <p:cNvPicPr>
            <a:picLocks noChangeAspect="1"/>
          </p:cNvPicPr>
          <p:nvPr/>
        </p:nvPicPr>
        <p:blipFill>
          <a:blip r:embed="rId3"/>
          <a:stretch>
            <a:fillRect/>
          </a:stretch>
        </p:blipFill>
        <p:spPr>
          <a:xfrm>
            <a:off x="5847644" y="3510948"/>
            <a:ext cx="5124450" cy="3181350"/>
          </a:xfrm>
          <a:prstGeom prst="rect">
            <a:avLst/>
          </a:prstGeom>
        </p:spPr>
      </p:pic>
      <p:sp>
        <p:nvSpPr>
          <p:cNvPr id="6" name="Rectangle 5">
            <a:extLst>
              <a:ext uri="{FF2B5EF4-FFF2-40B4-BE49-F238E27FC236}">
                <a16:creationId xmlns:a16="http://schemas.microsoft.com/office/drawing/2014/main" id="{48985EDB-A981-678E-722B-56AA1DCD1D44}"/>
              </a:ext>
            </a:extLst>
          </p:cNvPr>
          <p:cNvSpPr/>
          <p:nvPr/>
        </p:nvSpPr>
        <p:spPr>
          <a:xfrm>
            <a:off x="8105422" y="5858933"/>
            <a:ext cx="699911" cy="191911"/>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
        <p:nvSpPr>
          <p:cNvPr id="2" name="TextBox 1">
            <a:extLst>
              <a:ext uri="{FF2B5EF4-FFF2-40B4-BE49-F238E27FC236}">
                <a16:creationId xmlns:a16="http://schemas.microsoft.com/office/drawing/2014/main" id="{F174FFA2-C886-A312-E9DE-6E69416F607F}"/>
              </a:ext>
            </a:extLst>
          </p:cNvPr>
          <p:cNvSpPr txBox="1"/>
          <p:nvPr/>
        </p:nvSpPr>
        <p:spPr>
          <a:xfrm>
            <a:off x="857956" y="3610198"/>
            <a:ext cx="49671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No – indicating we do not have any multivariate outliers</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246AA6EF-AD75-6713-DB71-5C13233BEF9F}"/>
              </a:ext>
            </a:extLst>
          </p:cNvPr>
          <p:cNvSpPr txBox="1"/>
          <p:nvPr/>
        </p:nvSpPr>
        <p:spPr>
          <a:xfrm>
            <a:off x="6976077" y="416366"/>
            <a:ext cx="3849510" cy="1754326"/>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a:t>
            </a:r>
            <a:r>
              <a:rPr kumimoji="0" lang="en-US" sz="1800" b="1" i="0" u="none" strike="noStrike" kern="1200" cap="none" spc="0" normalizeH="0" baseline="0" noProof="0" dirty="0">
                <a:ln>
                  <a:noFill/>
                </a:ln>
                <a:solidFill>
                  <a:srgbClr val="000000"/>
                </a:solidFill>
                <a:effectLst/>
                <a:uLnTx/>
                <a:uFillTx/>
                <a:latin typeface="Arial"/>
                <a:ea typeface="+mn-ea"/>
                <a:cs typeface="+mn-cs"/>
              </a:rPr>
              <a:t>multivariate outliers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Residual statistics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Does the </a:t>
            </a:r>
            <a:r>
              <a:rPr kumimoji="0" lang="en-US" sz="1800" b="0" i="0" u="none" strike="noStrike" kern="1200" cap="none" spc="0" normalizeH="0" baseline="0" noProof="0" dirty="0" err="1">
                <a:ln>
                  <a:noFill/>
                </a:ln>
                <a:solidFill>
                  <a:srgbClr val="000000"/>
                </a:solidFill>
                <a:effectLst/>
                <a:uLnTx/>
                <a:uFillTx/>
                <a:latin typeface="Arial"/>
                <a:ea typeface="+mn-ea"/>
                <a:cs typeface="+mn-cs"/>
              </a:rPr>
              <a:t>Malanahobis</a:t>
            </a:r>
            <a:r>
              <a:rPr kumimoji="0" lang="en-US" sz="1800" b="0" i="0" u="none" strike="noStrike" kern="1200" cap="none" spc="0" normalizeH="0" baseline="0" noProof="0" dirty="0">
                <a:ln>
                  <a:noFill/>
                </a:ln>
                <a:solidFill>
                  <a:srgbClr val="000000"/>
                </a:solidFill>
                <a:effectLst/>
                <a:uLnTx/>
                <a:uFillTx/>
                <a:latin typeface="Arial"/>
                <a:ea typeface="+mn-ea"/>
                <a:cs typeface="+mn-cs"/>
              </a:rPr>
              <a:t> distance value exceed the critical value?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If yes, the assumption is violated, there are multivariate outliers. </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6826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2" end="2"/>
                                            </p:txEl>
                                          </p:spTgt>
                                        </p:tgtEl>
                                        <p:attrNameLst>
                                          <p:attrName>style.visibility</p:attrName>
                                        </p:attrNameLst>
                                      </p:cBhvr>
                                      <p:to>
                                        <p:strVal val="visible"/>
                                      </p:to>
                                    </p:set>
                                    <p:animEffect transition="in" filter="fade">
                                      <p:cBhvr>
                                        <p:cTn id="12" dur="500"/>
                                        <p:tgtEl>
                                          <p:spTgt spid="1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4" end="4"/>
                                            </p:txEl>
                                          </p:spTgt>
                                        </p:tgtEl>
                                        <p:attrNameLst>
                                          <p:attrName>style.visibility</p:attrName>
                                        </p:attrNameLst>
                                      </p:cBhvr>
                                      <p:to>
                                        <p:strVal val="visible"/>
                                      </p:to>
                                    </p:set>
                                    <p:animEffect transition="in" filter="fade">
                                      <p:cBhvr>
                                        <p:cTn id="17" dur="500"/>
                                        <p:tgtEl>
                                          <p:spTgt spid="17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gtEl>
                                        <p:attrNameLst>
                                          <p:attrName>style.visibility</p:attrName>
                                        </p:attrNameLst>
                                      </p:cBhvr>
                                      <p:to>
                                        <p:strVal val="visible"/>
                                      </p:to>
                                    </p:set>
                                    <p:animEffect transition="in" filter="fade">
                                      <p:cBhvr>
                                        <p:cTn id="2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a:spLocks noGrp="1"/>
          </p:cNvSpPr>
          <p:nvPr>
            <p:ph type="title"/>
          </p:nvPr>
        </p:nvSpPr>
        <p:spPr>
          <a:xfrm>
            <a:off x="587021" y="618606"/>
            <a:ext cx="5508979" cy="1325563"/>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dk1"/>
              </a:buClr>
              <a:buSzPts val="3200"/>
              <a:buFont typeface="Arial"/>
              <a:buNone/>
            </a:pPr>
            <a:r>
              <a:rPr lang="en-IE" sz="3200" dirty="0"/>
              <a:t>Interpreting Output</a:t>
            </a:r>
            <a:br>
              <a:rPr lang="en-IE" sz="3200" dirty="0"/>
            </a:br>
            <a:r>
              <a:rPr lang="en-IE" sz="3200" dirty="0"/>
              <a:t>Checking for Assumptions</a:t>
            </a:r>
            <a:br>
              <a:rPr lang="en-IE" sz="3200" dirty="0"/>
            </a:br>
            <a:r>
              <a:rPr lang="en-IE" sz="3200" dirty="0">
                <a:solidFill>
                  <a:schemeClr val="accent6"/>
                </a:solidFill>
              </a:rPr>
              <a:t>6. Outliers &amp; Influential values</a:t>
            </a:r>
            <a:endParaRPr sz="3200" dirty="0">
              <a:solidFill>
                <a:schemeClr val="accent6"/>
              </a:solidFill>
            </a:endParaRPr>
          </a:p>
        </p:txBody>
      </p:sp>
      <p:sp>
        <p:nvSpPr>
          <p:cNvPr id="174" name="Google Shape;174;p13"/>
          <p:cNvSpPr txBox="1">
            <a:spLocks noGrp="1"/>
          </p:cNvSpPr>
          <p:nvPr>
            <p:ph type="body" idx="1"/>
          </p:nvPr>
        </p:nvSpPr>
        <p:spPr>
          <a:xfrm>
            <a:off x="666044" y="2656225"/>
            <a:ext cx="4301067" cy="4515213"/>
          </a:xfrm>
          <a:prstGeom prst="rect">
            <a:avLst/>
          </a:prstGeom>
          <a:noFill/>
          <a:ln>
            <a:noFill/>
          </a:ln>
        </p:spPr>
        <p:txBody>
          <a:bodyPr spcFirstLastPara="1" wrap="square" lIns="91425" tIns="45700" rIns="91425" bIns="45700" anchor="t" anchorCtr="0">
            <a:normAutofit/>
          </a:bodyPr>
          <a:lstStyle/>
          <a:p>
            <a:pPr marL="228600" lvl="0" indent="-228600">
              <a:lnSpc>
                <a:spcPct val="80000"/>
              </a:lnSpc>
              <a:buClr>
                <a:schemeClr val="folHlink"/>
              </a:buClr>
              <a:buSzPts val="2000"/>
              <a:buChar char="－"/>
            </a:pPr>
            <a:r>
              <a:rPr lang="en-US" sz="2000" b="1" dirty="0">
                <a:solidFill>
                  <a:schemeClr val="tx1"/>
                </a:solidFill>
              </a:rPr>
              <a:t>Influential cases</a:t>
            </a:r>
          </a:p>
          <a:p>
            <a:pPr marL="685800" lvl="1" indent="-228600">
              <a:lnSpc>
                <a:spcPct val="80000"/>
              </a:lnSpc>
              <a:buClr>
                <a:schemeClr val="folHlink"/>
              </a:buClr>
              <a:buSzPts val="2000"/>
              <a:buChar char="－"/>
            </a:pPr>
            <a:r>
              <a:rPr lang="en-US" sz="2000" b="1" dirty="0">
                <a:solidFill>
                  <a:schemeClr val="tx1"/>
                </a:solidFill>
              </a:rPr>
              <a:t>Cook’s Distance </a:t>
            </a:r>
            <a:r>
              <a:rPr lang="en-US" sz="2000" dirty="0">
                <a:solidFill>
                  <a:schemeClr val="tx1"/>
                </a:solidFill>
              </a:rPr>
              <a:t>gives information on how much influential cases have affected our model. </a:t>
            </a:r>
            <a:endParaRPr lang="en-US" dirty="0">
              <a:solidFill>
                <a:schemeClr val="tx1"/>
              </a:solidFill>
            </a:endParaRPr>
          </a:p>
          <a:p>
            <a:pPr marL="685800" lvl="1" indent="-228600">
              <a:lnSpc>
                <a:spcPct val="80000"/>
              </a:lnSpc>
              <a:buSzPts val="2000"/>
              <a:buChar char="－"/>
            </a:pPr>
            <a:r>
              <a:rPr lang="en-US" sz="2000" dirty="0">
                <a:solidFill>
                  <a:schemeClr val="tx1"/>
                </a:solidFill>
              </a:rPr>
              <a:t>Tabachnick &amp; Fidell (2011) suggest </a:t>
            </a:r>
            <a:r>
              <a:rPr lang="en-US" sz="2000" b="1" dirty="0">
                <a:solidFill>
                  <a:schemeClr val="tx1"/>
                </a:solidFill>
              </a:rPr>
              <a:t>values &gt;1 on this statistic indicate a problem</a:t>
            </a:r>
            <a:r>
              <a:rPr lang="en-US" sz="2000" dirty="0">
                <a:solidFill>
                  <a:schemeClr val="tx1"/>
                </a:solidFill>
              </a:rPr>
              <a:t>.</a:t>
            </a:r>
            <a:endParaRPr lang="en-US" dirty="0">
              <a:solidFill>
                <a:schemeClr val="tx1"/>
              </a:solidFill>
            </a:endParaRPr>
          </a:p>
          <a:p>
            <a:pPr marL="685800" lvl="1" indent="-101600" algn="l" rtl="0">
              <a:lnSpc>
                <a:spcPct val="80000"/>
              </a:lnSpc>
              <a:spcBef>
                <a:spcPts val="500"/>
              </a:spcBef>
              <a:spcAft>
                <a:spcPts val="0"/>
              </a:spcAft>
              <a:buClr>
                <a:schemeClr val="dk1"/>
              </a:buClr>
              <a:buSzPts val="2000"/>
              <a:buNone/>
            </a:pPr>
            <a:endParaRPr sz="2000" dirty="0"/>
          </a:p>
        </p:txBody>
      </p:sp>
      <p:pic>
        <p:nvPicPr>
          <p:cNvPr id="2" name="Picture 1">
            <a:extLst>
              <a:ext uri="{FF2B5EF4-FFF2-40B4-BE49-F238E27FC236}">
                <a16:creationId xmlns:a16="http://schemas.microsoft.com/office/drawing/2014/main" id="{2B318EE3-8227-FF83-B678-2250FC91BC90}"/>
              </a:ext>
            </a:extLst>
          </p:cNvPr>
          <p:cNvPicPr>
            <a:picLocks noChangeAspect="1"/>
          </p:cNvPicPr>
          <p:nvPr/>
        </p:nvPicPr>
        <p:blipFill>
          <a:blip r:embed="rId3"/>
          <a:stretch>
            <a:fillRect/>
          </a:stretch>
        </p:blipFill>
        <p:spPr>
          <a:xfrm>
            <a:off x="5480754" y="2842517"/>
            <a:ext cx="5127180" cy="3182388"/>
          </a:xfrm>
          <a:prstGeom prst="rect">
            <a:avLst/>
          </a:prstGeom>
        </p:spPr>
      </p:pic>
      <p:sp>
        <p:nvSpPr>
          <p:cNvPr id="3" name="TextBox 2">
            <a:extLst>
              <a:ext uri="{FF2B5EF4-FFF2-40B4-BE49-F238E27FC236}">
                <a16:creationId xmlns:a16="http://schemas.microsoft.com/office/drawing/2014/main" id="{F5D2DEFD-2658-A856-27E4-D2EBE63FC313}"/>
              </a:ext>
            </a:extLst>
          </p:cNvPr>
          <p:cNvSpPr txBox="1"/>
          <p:nvPr/>
        </p:nvSpPr>
        <p:spPr>
          <a:xfrm>
            <a:off x="6976077" y="416366"/>
            <a:ext cx="3849510" cy="1754326"/>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a:t>
            </a:r>
            <a:r>
              <a:rPr kumimoji="0" lang="en-US" sz="1800" b="1" i="0" u="none" strike="noStrike" kern="1200" cap="none" spc="0" normalizeH="0" baseline="0" noProof="0" dirty="0">
                <a:ln>
                  <a:noFill/>
                </a:ln>
                <a:solidFill>
                  <a:srgbClr val="000000"/>
                </a:solidFill>
                <a:effectLst/>
                <a:uLnTx/>
                <a:uFillTx/>
                <a:latin typeface="Arial"/>
                <a:ea typeface="+mn-ea"/>
                <a:cs typeface="+mn-cs"/>
              </a:rPr>
              <a:t>influential cases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Residual statistics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Does the Cook’s distance value exceed 1 (&gt;1)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If yes, the assumption is violated, there are influential cases. </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Rectangle 3">
            <a:extLst>
              <a:ext uri="{FF2B5EF4-FFF2-40B4-BE49-F238E27FC236}">
                <a16:creationId xmlns:a16="http://schemas.microsoft.com/office/drawing/2014/main" id="{16C2354B-B7BE-353E-40C5-6B6FF6D525B4}"/>
              </a:ext>
            </a:extLst>
          </p:cNvPr>
          <p:cNvSpPr/>
          <p:nvPr/>
        </p:nvSpPr>
        <p:spPr>
          <a:xfrm>
            <a:off x="7778044" y="5373511"/>
            <a:ext cx="699911" cy="191911"/>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5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500"/>
                                        <p:tgtEl>
                                          <p:spTgt spid="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E43025E4-EBD7-DEA6-5874-E6A72BBC2EAD}"/>
            </a:ext>
          </a:extLst>
        </p:cNvPr>
        <p:cNvGrpSpPr/>
        <p:nvPr/>
      </p:nvGrpSpPr>
      <p:grpSpPr>
        <a:xfrm>
          <a:off x="0" y="0"/>
          <a:ext cx="0" cy="0"/>
          <a:chOff x="0" y="0"/>
          <a:chExt cx="0" cy="0"/>
        </a:xfrm>
      </p:grpSpPr>
      <p:sp>
        <p:nvSpPr>
          <p:cNvPr id="173" name="Google Shape;173;p13">
            <a:extLst>
              <a:ext uri="{FF2B5EF4-FFF2-40B4-BE49-F238E27FC236}">
                <a16:creationId xmlns:a16="http://schemas.microsoft.com/office/drawing/2014/main" id="{52554BEF-FB8F-75F6-CD22-F893656EF31B}"/>
              </a:ext>
            </a:extLst>
          </p:cNvPr>
          <p:cNvSpPr txBox="1">
            <a:spLocks noGrp="1"/>
          </p:cNvSpPr>
          <p:nvPr>
            <p:ph type="title"/>
          </p:nvPr>
        </p:nvSpPr>
        <p:spPr>
          <a:xfrm>
            <a:off x="587021" y="618606"/>
            <a:ext cx="5508979" cy="1325563"/>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dk1"/>
              </a:buClr>
              <a:buSzPts val="3200"/>
              <a:buFont typeface="Arial"/>
              <a:buNone/>
            </a:pPr>
            <a:r>
              <a:rPr lang="en-IE" sz="3200" dirty="0"/>
              <a:t>Interpreting Output</a:t>
            </a:r>
            <a:br>
              <a:rPr lang="en-IE" sz="3200" dirty="0"/>
            </a:br>
            <a:r>
              <a:rPr lang="en-IE" sz="3200" dirty="0"/>
              <a:t>Checking for Assumptions</a:t>
            </a:r>
            <a:br>
              <a:rPr lang="en-IE" sz="3200" dirty="0"/>
            </a:br>
            <a:r>
              <a:rPr lang="en-IE" sz="3200" dirty="0">
                <a:solidFill>
                  <a:schemeClr val="accent6"/>
                </a:solidFill>
              </a:rPr>
              <a:t>6. Outliers &amp; 7. Influential values</a:t>
            </a:r>
            <a:endParaRPr sz="3200" dirty="0">
              <a:solidFill>
                <a:schemeClr val="accent6"/>
              </a:solidFill>
            </a:endParaRPr>
          </a:p>
        </p:txBody>
      </p:sp>
      <p:sp>
        <p:nvSpPr>
          <p:cNvPr id="174" name="Google Shape;174;p13">
            <a:extLst>
              <a:ext uri="{FF2B5EF4-FFF2-40B4-BE49-F238E27FC236}">
                <a16:creationId xmlns:a16="http://schemas.microsoft.com/office/drawing/2014/main" id="{1D481069-89BF-F451-0B18-7F9926317560}"/>
              </a:ext>
            </a:extLst>
          </p:cNvPr>
          <p:cNvSpPr txBox="1">
            <a:spLocks noGrp="1"/>
          </p:cNvSpPr>
          <p:nvPr>
            <p:ph type="body" idx="1"/>
          </p:nvPr>
        </p:nvSpPr>
        <p:spPr>
          <a:xfrm>
            <a:off x="666044" y="2656225"/>
            <a:ext cx="4301067" cy="4515213"/>
          </a:xfrm>
          <a:prstGeom prst="rect">
            <a:avLst/>
          </a:prstGeom>
          <a:noFill/>
          <a:ln>
            <a:noFill/>
          </a:ln>
        </p:spPr>
        <p:txBody>
          <a:bodyPr spcFirstLastPara="1" wrap="square" lIns="91425" tIns="45700" rIns="91425" bIns="45700" anchor="t" anchorCtr="0">
            <a:normAutofit/>
          </a:bodyPr>
          <a:lstStyle/>
          <a:p>
            <a:pPr marL="228600" lvl="0" indent="-228600">
              <a:lnSpc>
                <a:spcPct val="80000"/>
              </a:lnSpc>
              <a:buClr>
                <a:schemeClr val="folHlink"/>
              </a:buClr>
              <a:buSzPts val="2000"/>
              <a:buChar char="－"/>
            </a:pPr>
            <a:r>
              <a:rPr lang="en-US" sz="2000" b="1" dirty="0">
                <a:solidFill>
                  <a:schemeClr val="tx1"/>
                </a:solidFill>
              </a:rPr>
              <a:t>Is our assumption of influential cases violated?</a:t>
            </a:r>
          </a:p>
          <a:p>
            <a:pPr marL="228600" lvl="0" indent="-228600">
              <a:lnSpc>
                <a:spcPct val="80000"/>
              </a:lnSpc>
              <a:buClr>
                <a:schemeClr val="folHlink"/>
              </a:buClr>
              <a:buSzPts val="2000"/>
              <a:buChar char="－"/>
            </a:pPr>
            <a:endParaRPr lang="en-US" sz="2000" b="1" dirty="0">
              <a:solidFill>
                <a:schemeClr val="tx1"/>
              </a:solidFill>
            </a:endParaRPr>
          </a:p>
          <a:p>
            <a:pPr marL="228600" lvl="0" indent="-228600">
              <a:lnSpc>
                <a:spcPct val="80000"/>
              </a:lnSpc>
              <a:buClr>
                <a:schemeClr val="folHlink"/>
              </a:buClr>
              <a:buSzPts val="2000"/>
              <a:buChar char="－"/>
            </a:pPr>
            <a:r>
              <a:rPr lang="en-US" sz="2000" dirty="0">
                <a:solidFill>
                  <a:schemeClr val="tx1"/>
                </a:solidFill>
              </a:rPr>
              <a:t>I.e., is Cook’s distance &gt;1, </a:t>
            </a:r>
            <a:endParaRPr lang="en-US" dirty="0">
              <a:solidFill>
                <a:schemeClr val="tx1"/>
              </a:solidFill>
            </a:endParaRPr>
          </a:p>
          <a:p>
            <a:pPr marL="685800" lvl="1" indent="-101600" algn="l" rtl="0">
              <a:lnSpc>
                <a:spcPct val="80000"/>
              </a:lnSpc>
              <a:spcBef>
                <a:spcPts val="500"/>
              </a:spcBef>
              <a:spcAft>
                <a:spcPts val="0"/>
              </a:spcAft>
              <a:buClr>
                <a:schemeClr val="dk1"/>
              </a:buClr>
              <a:buSzPts val="2000"/>
              <a:buNone/>
            </a:pPr>
            <a:endParaRPr sz="2000" dirty="0"/>
          </a:p>
        </p:txBody>
      </p:sp>
      <p:pic>
        <p:nvPicPr>
          <p:cNvPr id="2" name="Picture 1">
            <a:extLst>
              <a:ext uri="{FF2B5EF4-FFF2-40B4-BE49-F238E27FC236}">
                <a16:creationId xmlns:a16="http://schemas.microsoft.com/office/drawing/2014/main" id="{3179200B-1C67-2ED8-E74D-93BFEA423601}"/>
              </a:ext>
            </a:extLst>
          </p:cNvPr>
          <p:cNvPicPr>
            <a:picLocks noChangeAspect="1"/>
          </p:cNvPicPr>
          <p:nvPr/>
        </p:nvPicPr>
        <p:blipFill>
          <a:blip r:embed="rId3"/>
          <a:stretch>
            <a:fillRect/>
          </a:stretch>
        </p:blipFill>
        <p:spPr>
          <a:xfrm>
            <a:off x="5480754" y="2842517"/>
            <a:ext cx="5127180" cy="3182388"/>
          </a:xfrm>
          <a:prstGeom prst="rect">
            <a:avLst/>
          </a:prstGeom>
        </p:spPr>
      </p:pic>
      <p:sp>
        <p:nvSpPr>
          <p:cNvPr id="3" name="TextBox 2">
            <a:extLst>
              <a:ext uri="{FF2B5EF4-FFF2-40B4-BE49-F238E27FC236}">
                <a16:creationId xmlns:a16="http://schemas.microsoft.com/office/drawing/2014/main" id="{F7775151-52DB-D7AD-E02A-078B45EAB5B3}"/>
              </a:ext>
            </a:extLst>
          </p:cNvPr>
          <p:cNvSpPr txBox="1"/>
          <p:nvPr/>
        </p:nvSpPr>
        <p:spPr>
          <a:xfrm>
            <a:off x="6976077" y="416366"/>
            <a:ext cx="3849510" cy="1754326"/>
          </a:xfrm>
          <a:prstGeom prst="rect">
            <a:avLst/>
          </a:prstGeom>
          <a:solidFill>
            <a:schemeClr val="accent6">
              <a:lumMod val="60000"/>
              <a:lumOff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Checking </a:t>
            </a:r>
            <a:r>
              <a:rPr kumimoji="0" lang="en-US" sz="1800" b="1" i="0" u="none" strike="noStrike" kern="1200" cap="none" spc="0" normalizeH="0" baseline="0" noProof="0" dirty="0">
                <a:ln>
                  <a:noFill/>
                </a:ln>
                <a:solidFill>
                  <a:srgbClr val="000000"/>
                </a:solidFill>
                <a:effectLst/>
                <a:uLnTx/>
                <a:uFillTx/>
                <a:latin typeface="Arial"/>
                <a:ea typeface="+mn-ea"/>
                <a:cs typeface="+mn-cs"/>
              </a:rPr>
              <a:t>influential cases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Residual statistics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Does the Cook’s distance value exceed 1 (&gt;1)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If yes, the assumption is violated, there are influential cases. </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Rectangle 3">
            <a:extLst>
              <a:ext uri="{FF2B5EF4-FFF2-40B4-BE49-F238E27FC236}">
                <a16:creationId xmlns:a16="http://schemas.microsoft.com/office/drawing/2014/main" id="{E4B80876-1758-8380-D988-E551C0928EF0}"/>
              </a:ext>
            </a:extLst>
          </p:cNvPr>
          <p:cNvSpPr/>
          <p:nvPr/>
        </p:nvSpPr>
        <p:spPr>
          <a:xfrm>
            <a:off x="7778044" y="5373511"/>
            <a:ext cx="699911" cy="191911"/>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
        <p:nvSpPr>
          <p:cNvPr id="5" name="TextBox 4">
            <a:extLst>
              <a:ext uri="{FF2B5EF4-FFF2-40B4-BE49-F238E27FC236}">
                <a16:creationId xmlns:a16="http://schemas.microsoft.com/office/drawing/2014/main" id="{B338F7FF-6244-1574-95DF-C5BBF3BEF85D}"/>
              </a:ext>
            </a:extLst>
          </p:cNvPr>
          <p:cNvSpPr txBox="1"/>
          <p:nvPr/>
        </p:nvSpPr>
        <p:spPr>
          <a:xfrm>
            <a:off x="666044" y="4549422"/>
            <a:ext cx="399626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Yes, Cooks distance is &gt;1, indicating that there may be some influential cases – our assumption has been violated</a:t>
            </a:r>
            <a:endParaRPr kumimoji="0" lang="en-I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4000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2" end="2"/>
                                            </p:txEl>
                                          </p:spTgt>
                                        </p:tgtEl>
                                        <p:attrNameLst>
                                          <p:attrName>style.visibility</p:attrName>
                                        </p:attrNameLst>
                                      </p:cBhvr>
                                      <p:to>
                                        <p:strVal val="visible"/>
                                      </p:to>
                                    </p:set>
                                    <p:animEffect transition="in" filter="fade">
                                      <p:cBhvr>
                                        <p:cTn id="12" dur="500"/>
                                        <p:tgtEl>
                                          <p:spTgt spid="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txBox="1">
            <a:spLocks noGrp="1"/>
          </p:cNvSpPr>
          <p:nvPr>
            <p:ph type="title"/>
          </p:nvPr>
        </p:nvSpPr>
        <p:spPr>
          <a:xfrm>
            <a:off x="603493" y="438435"/>
            <a:ext cx="902888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IE" dirty="0"/>
              <a:t>If you have a multivariate outlier or influential case… 1</a:t>
            </a:r>
            <a:endParaRPr dirty="0"/>
          </a:p>
        </p:txBody>
      </p:sp>
      <p:sp>
        <p:nvSpPr>
          <p:cNvPr id="183" name="Google Shape;183;p14"/>
          <p:cNvSpPr txBox="1">
            <a:spLocks noGrp="1"/>
          </p:cNvSpPr>
          <p:nvPr>
            <p:ph type="body" idx="1"/>
          </p:nvPr>
        </p:nvSpPr>
        <p:spPr>
          <a:xfrm>
            <a:off x="603493" y="1878600"/>
            <a:ext cx="4992476" cy="2257606"/>
          </a:xfrm>
          <a:prstGeom prst="rect">
            <a:avLst/>
          </a:prstGeom>
          <a:solidFill>
            <a:schemeClr val="tx2">
              <a:lumMod val="90000"/>
            </a:schemeClr>
          </a:solidFill>
          <a:ln>
            <a:noFill/>
          </a:ln>
        </p:spPr>
        <p:txBody>
          <a:bodyPr spcFirstLastPara="1" wrap="square" lIns="91425" tIns="45700" rIns="91425" bIns="45700" anchor="t" anchorCtr="0">
            <a:normAutofit/>
          </a:bodyPr>
          <a:lstStyle/>
          <a:p>
            <a:pPr marL="342900" lvl="0" algn="l" rtl="0">
              <a:lnSpc>
                <a:spcPct val="90000"/>
              </a:lnSpc>
              <a:spcBef>
                <a:spcPts val="0"/>
              </a:spcBef>
              <a:spcAft>
                <a:spcPts val="0"/>
              </a:spcAft>
              <a:buClr>
                <a:schemeClr val="dk1"/>
              </a:buClr>
              <a:buSzPts val="2000"/>
              <a:buFont typeface="Wingdings" panose="05000000000000000000" pitchFamily="2" charset="2"/>
              <a:buChar char="§"/>
            </a:pPr>
            <a:r>
              <a:rPr lang="en-IE" sz="2000" dirty="0">
                <a:solidFill>
                  <a:schemeClr val="tx1"/>
                </a:solidFill>
              </a:rPr>
              <a:t>Go to Data</a:t>
            </a:r>
            <a:r>
              <a:rPr lang="en-IE" sz="2000" dirty="0">
                <a:solidFill>
                  <a:schemeClr val="tx1"/>
                </a:solidFill>
                <a:sym typeface="Wingdings" panose="05000000000000000000" pitchFamily="2" charset="2"/>
              </a:rPr>
              <a:t> </a:t>
            </a:r>
            <a:r>
              <a:rPr lang="en-IE" sz="2000" dirty="0">
                <a:solidFill>
                  <a:schemeClr val="tx1"/>
                </a:solidFill>
              </a:rPr>
              <a:t> Sort Cases </a:t>
            </a:r>
            <a:endParaRPr sz="2000" dirty="0">
              <a:solidFill>
                <a:schemeClr val="tx1"/>
              </a:solidFill>
            </a:endParaRPr>
          </a:p>
          <a:p>
            <a:pPr marL="800100" lvl="1" algn="l" rtl="0">
              <a:lnSpc>
                <a:spcPct val="90000"/>
              </a:lnSpc>
              <a:spcBef>
                <a:spcPts val="500"/>
              </a:spcBef>
              <a:spcAft>
                <a:spcPts val="0"/>
              </a:spcAft>
              <a:buClr>
                <a:schemeClr val="dk1"/>
              </a:buClr>
              <a:buSzPts val="2000"/>
              <a:buFont typeface="Wingdings" panose="05000000000000000000" pitchFamily="2" charset="2"/>
              <a:buChar char="§"/>
            </a:pPr>
            <a:r>
              <a:rPr lang="en-IE" sz="2000" dirty="0">
                <a:solidFill>
                  <a:schemeClr val="tx1"/>
                </a:solidFill>
              </a:rPr>
              <a:t>Enter MAH_1 in Descending order</a:t>
            </a:r>
            <a:endParaRPr dirty="0">
              <a:solidFill>
                <a:schemeClr val="tx1"/>
              </a:solidFill>
            </a:endParaRPr>
          </a:p>
          <a:p>
            <a:pPr marL="800100" lvl="1" algn="l" rtl="0">
              <a:lnSpc>
                <a:spcPct val="90000"/>
              </a:lnSpc>
              <a:spcBef>
                <a:spcPts val="500"/>
              </a:spcBef>
              <a:spcAft>
                <a:spcPts val="0"/>
              </a:spcAft>
              <a:buClr>
                <a:schemeClr val="dk1"/>
              </a:buClr>
              <a:buSzPts val="2000"/>
              <a:buFont typeface="Wingdings" panose="05000000000000000000" pitchFamily="2" charset="2"/>
              <a:buChar char="§"/>
            </a:pPr>
            <a:r>
              <a:rPr lang="en-IE" sz="2000" dirty="0">
                <a:solidFill>
                  <a:schemeClr val="tx1"/>
                </a:solidFill>
              </a:rPr>
              <a:t>This will place the case with the multivariate outlier at the top of the file</a:t>
            </a:r>
            <a:endParaRPr dirty="0">
              <a:solidFill>
                <a:schemeClr val="tx1"/>
              </a:solidFill>
            </a:endParaRPr>
          </a:p>
          <a:p>
            <a:pPr marL="800100" lvl="1" algn="l" rtl="0">
              <a:lnSpc>
                <a:spcPct val="90000"/>
              </a:lnSpc>
              <a:spcBef>
                <a:spcPts val="500"/>
              </a:spcBef>
              <a:spcAft>
                <a:spcPts val="0"/>
              </a:spcAft>
              <a:buClr>
                <a:schemeClr val="dk1"/>
              </a:buClr>
              <a:buSzPts val="2000"/>
              <a:buFont typeface="Wingdings" panose="05000000000000000000" pitchFamily="2" charset="2"/>
              <a:buChar char="§"/>
            </a:pPr>
            <a:r>
              <a:rPr lang="en-IE" sz="2000" dirty="0">
                <a:solidFill>
                  <a:schemeClr val="tx1"/>
                </a:solidFill>
              </a:rPr>
              <a:t>Identify the outlying case (e.g. from your ID variable).</a:t>
            </a:r>
            <a:endParaRPr sz="2000" dirty="0">
              <a:solidFill>
                <a:schemeClr val="tx1"/>
              </a:solidFill>
            </a:endParaRPr>
          </a:p>
        </p:txBody>
      </p:sp>
      <p:pic>
        <p:nvPicPr>
          <p:cNvPr id="184" name="Google Shape;184;p14"/>
          <p:cNvPicPr preferRelativeResize="0"/>
          <p:nvPr/>
        </p:nvPicPr>
        <p:blipFill rotWithShape="1">
          <a:blip r:embed="rId3">
            <a:alphaModFix/>
          </a:blip>
          <a:srcRect/>
          <a:stretch/>
        </p:blipFill>
        <p:spPr>
          <a:xfrm>
            <a:off x="5717704" y="1763998"/>
            <a:ext cx="2019300" cy="2695575"/>
          </a:xfrm>
          <a:prstGeom prst="rect">
            <a:avLst/>
          </a:prstGeom>
          <a:noFill/>
          <a:ln>
            <a:noFill/>
          </a:ln>
        </p:spPr>
      </p:pic>
      <p:pic>
        <p:nvPicPr>
          <p:cNvPr id="3" name="Picture 2">
            <a:extLst>
              <a:ext uri="{FF2B5EF4-FFF2-40B4-BE49-F238E27FC236}">
                <a16:creationId xmlns:a16="http://schemas.microsoft.com/office/drawing/2014/main" id="{CEFF6742-8840-6226-F82A-AA776BF8DFB1}"/>
              </a:ext>
            </a:extLst>
          </p:cNvPr>
          <p:cNvPicPr>
            <a:picLocks noChangeAspect="1"/>
          </p:cNvPicPr>
          <p:nvPr/>
        </p:nvPicPr>
        <p:blipFill>
          <a:blip r:embed="rId4"/>
          <a:stretch>
            <a:fillRect/>
          </a:stretch>
        </p:blipFill>
        <p:spPr>
          <a:xfrm>
            <a:off x="7858739" y="1346394"/>
            <a:ext cx="3543482" cy="3530781"/>
          </a:xfrm>
          <a:prstGeom prst="rect">
            <a:avLst/>
          </a:prstGeom>
        </p:spPr>
      </p:pic>
      <p:pic>
        <p:nvPicPr>
          <p:cNvPr id="5" name="Picture 4">
            <a:extLst>
              <a:ext uri="{FF2B5EF4-FFF2-40B4-BE49-F238E27FC236}">
                <a16:creationId xmlns:a16="http://schemas.microsoft.com/office/drawing/2014/main" id="{5C7487FC-0658-0B17-B351-D545B3AFD1FC}"/>
              </a:ext>
            </a:extLst>
          </p:cNvPr>
          <p:cNvPicPr>
            <a:picLocks noChangeAspect="1"/>
          </p:cNvPicPr>
          <p:nvPr/>
        </p:nvPicPr>
        <p:blipFill>
          <a:blip r:embed="rId5"/>
          <a:stretch>
            <a:fillRect/>
          </a:stretch>
        </p:blipFill>
        <p:spPr>
          <a:xfrm>
            <a:off x="497684" y="4574175"/>
            <a:ext cx="6229670" cy="1968601"/>
          </a:xfrm>
          <a:prstGeom prst="rect">
            <a:avLst/>
          </a:prstGeom>
        </p:spPr>
      </p:pic>
      <p:sp>
        <p:nvSpPr>
          <p:cNvPr id="6" name="TextBox 5">
            <a:extLst>
              <a:ext uri="{FF2B5EF4-FFF2-40B4-BE49-F238E27FC236}">
                <a16:creationId xmlns:a16="http://schemas.microsoft.com/office/drawing/2014/main" id="{A4384AD4-463C-8C9A-D1B8-4309C9CC175E}"/>
              </a:ext>
            </a:extLst>
          </p:cNvPr>
          <p:cNvSpPr txBox="1"/>
          <p:nvPr/>
        </p:nvSpPr>
        <p:spPr>
          <a:xfrm>
            <a:off x="7279803" y="5334000"/>
            <a:ext cx="35434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Arial"/>
                <a:ea typeface="+mn-ea"/>
                <a:cs typeface="+mn-cs"/>
              </a:rPr>
              <a:t>If the values exceed the cut off we could exclude (in this example, we do not need to exclude any cases)</a:t>
            </a:r>
          </a:p>
        </p:txBody>
      </p:sp>
      <p:sp>
        <p:nvSpPr>
          <p:cNvPr id="7" name="Rectangle 6">
            <a:extLst>
              <a:ext uri="{FF2B5EF4-FFF2-40B4-BE49-F238E27FC236}">
                <a16:creationId xmlns:a16="http://schemas.microsoft.com/office/drawing/2014/main" id="{0BEC6644-540F-CEC1-A338-B85C007AFAC5}"/>
              </a:ext>
            </a:extLst>
          </p:cNvPr>
          <p:cNvSpPr/>
          <p:nvPr/>
        </p:nvSpPr>
        <p:spPr>
          <a:xfrm>
            <a:off x="4789714" y="5660571"/>
            <a:ext cx="1045029" cy="882205"/>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cxnSp>
        <p:nvCxnSpPr>
          <p:cNvPr id="9" name="Straight Arrow Connector 8">
            <a:extLst>
              <a:ext uri="{FF2B5EF4-FFF2-40B4-BE49-F238E27FC236}">
                <a16:creationId xmlns:a16="http://schemas.microsoft.com/office/drawing/2014/main" id="{5822B6A0-40E3-0305-C271-663DABA4CFCD}"/>
              </a:ext>
            </a:extLst>
          </p:cNvPr>
          <p:cNvCxnSpPr/>
          <p:nvPr/>
        </p:nvCxnSpPr>
        <p:spPr>
          <a:xfrm>
            <a:off x="5900021" y="5934164"/>
            <a:ext cx="13797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500"/>
                                        <p:tgtEl>
                                          <p:spTgt spid="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Effect transition="in" filter="fade">
                                      <p:cBhvr>
                                        <p:cTn id="12" dur="500"/>
                                        <p:tgtEl>
                                          <p:spTgt spid="1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Effect transition="in" filter="fade">
                                      <p:cBhvr>
                                        <p:cTn id="17" dur="500"/>
                                        <p:tgtEl>
                                          <p:spTgt spid="1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Effect transition="in" filter="fade">
                                      <p:cBhvr>
                                        <p:cTn id="22" dur="500"/>
                                        <p:tgtEl>
                                          <p:spTgt spid="18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4"/>
                                        </p:tgtEl>
                                        <p:attrNameLst>
                                          <p:attrName>style.visibility</p:attrName>
                                        </p:attrNameLst>
                                      </p:cBhvr>
                                      <p:to>
                                        <p:strVal val="visible"/>
                                      </p:to>
                                    </p:set>
                                    <p:animEffect transition="in" filter="fade">
                                      <p:cBhvr>
                                        <p:cTn id="25"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FAEA9B9E-9BE4-7C16-443B-63116A12D1AF}"/>
            </a:ext>
          </a:extLst>
        </p:cNvPr>
        <p:cNvGrpSpPr/>
        <p:nvPr/>
      </p:nvGrpSpPr>
      <p:grpSpPr>
        <a:xfrm>
          <a:off x="0" y="0"/>
          <a:ext cx="0" cy="0"/>
          <a:chOff x="0" y="0"/>
          <a:chExt cx="0" cy="0"/>
        </a:xfrm>
      </p:grpSpPr>
      <p:sp>
        <p:nvSpPr>
          <p:cNvPr id="182" name="Google Shape;182;p14">
            <a:extLst>
              <a:ext uri="{FF2B5EF4-FFF2-40B4-BE49-F238E27FC236}">
                <a16:creationId xmlns:a16="http://schemas.microsoft.com/office/drawing/2014/main" id="{142A33CC-1257-EA00-036C-5E3ED9F391A9}"/>
              </a:ext>
            </a:extLst>
          </p:cNvPr>
          <p:cNvSpPr txBox="1">
            <a:spLocks noGrp="1"/>
          </p:cNvSpPr>
          <p:nvPr>
            <p:ph type="title"/>
          </p:nvPr>
        </p:nvSpPr>
        <p:spPr>
          <a:xfrm>
            <a:off x="603493" y="438435"/>
            <a:ext cx="902888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IE" dirty="0"/>
              <a:t>If you have a multivariate outlier or influential case… (2)</a:t>
            </a:r>
            <a:endParaRPr dirty="0"/>
          </a:p>
        </p:txBody>
      </p:sp>
      <p:sp>
        <p:nvSpPr>
          <p:cNvPr id="183" name="Google Shape;183;p14">
            <a:extLst>
              <a:ext uri="{FF2B5EF4-FFF2-40B4-BE49-F238E27FC236}">
                <a16:creationId xmlns:a16="http://schemas.microsoft.com/office/drawing/2014/main" id="{5BFFBD8B-80C2-53C4-C2D9-E18979D47E7C}"/>
              </a:ext>
            </a:extLst>
          </p:cNvPr>
          <p:cNvSpPr txBox="1">
            <a:spLocks noGrp="1"/>
          </p:cNvSpPr>
          <p:nvPr>
            <p:ph type="body" idx="1"/>
          </p:nvPr>
        </p:nvSpPr>
        <p:spPr>
          <a:xfrm>
            <a:off x="788549" y="1763997"/>
            <a:ext cx="9770594" cy="1815016"/>
          </a:xfrm>
          <a:prstGeom prst="rect">
            <a:avLst/>
          </a:prstGeom>
          <a:solidFill>
            <a:schemeClr val="tx2">
              <a:lumMod val="90000"/>
            </a:schemeClr>
          </a:solidFill>
          <a:ln>
            <a:noFill/>
          </a:ln>
        </p:spPr>
        <p:txBody>
          <a:bodyPr spcFirstLastPara="1" wrap="square" lIns="91425" tIns="45700" rIns="91425" bIns="45700" anchor="t" anchorCtr="0">
            <a:normAutofit fontScale="62500" lnSpcReduction="20000"/>
          </a:bodyPr>
          <a:lstStyle/>
          <a:p>
            <a:pPr marL="685800" lvl="1" indent="-228600">
              <a:buSzPts val="2000"/>
              <a:buChar char="－"/>
            </a:pPr>
            <a:endParaRPr lang="en-US" dirty="0"/>
          </a:p>
          <a:p>
            <a:pPr marL="342900">
              <a:buSzPts val="2000"/>
            </a:pPr>
            <a:r>
              <a:rPr lang="en-US" sz="2600" dirty="0">
                <a:solidFill>
                  <a:schemeClr val="tx1"/>
                </a:solidFill>
              </a:rPr>
              <a:t>Also use this method with </a:t>
            </a:r>
            <a:r>
              <a:rPr lang="en-US" sz="2600" b="1" dirty="0">
                <a:solidFill>
                  <a:schemeClr val="tx1"/>
                </a:solidFill>
              </a:rPr>
              <a:t>COO_1 </a:t>
            </a:r>
            <a:r>
              <a:rPr lang="en-US" sz="2600" dirty="0">
                <a:solidFill>
                  <a:schemeClr val="tx1"/>
                </a:solidFill>
              </a:rPr>
              <a:t>to check for </a:t>
            </a:r>
            <a:r>
              <a:rPr lang="en-US" sz="2600" b="1" dirty="0">
                <a:solidFill>
                  <a:schemeClr val="tx1"/>
                </a:solidFill>
              </a:rPr>
              <a:t>individual influential cases</a:t>
            </a:r>
          </a:p>
          <a:p>
            <a:pPr marL="342900">
              <a:buSzPts val="2000"/>
            </a:pPr>
            <a:r>
              <a:rPr lang="en-IE" sz="2600" dirty="0">
                <a:solidFill>
                  <a:schemeClr val="tx1"/>
                </a:solidFill>
              </a:rPr>
              <a:t>Go to Data</a:t>
            </a:r>
            <a:r>
              <a:rPr lang="en-IE" sz="2600" dirty="0">
                <a:solidFill>
                  <a:schemeClr val="tx1"/>
                </a:solidFill>
                <a:sym typeface="Wingdings" panose="05000000000000000000" pitchFamily="2" charset="2"/>
              </a:rPr>
              <a:t> </a:t>
            </a:r>
            <a:r>
              <a:rPr lang="en-IE" sz="2600" dirty="0">
                <a:solidFill>
                  <a:schemeClr val="tx1"/>
                </a:solidFill>
              </a:rPr>
              <a:t> Sort Cases </a:t>
            </a:r>
            <a:endParaRPr sz="2600" dirty="0">
              <a:solidFill>
                <a:schemeClr val="tx1"/>
              </a:solidFill>
            </a:endParaRPr>
          </a:p>
          <a:p>
            <a:pPr marL="342900">
              <a:buSzPts val="2000"/>
            </a:pPr>
            <a:r>
              <a:rPr lang="en-IE" sz="2600" dirty="0">
                <a:solidFill>
                  <a:schemeClr val="tx1"/>
                </a:solidFill>
              </a:rPr>
              <a:t>Enter C00_1 in Descending order</a:t>
            </a:r>
            <a:endParaRPr sz="3200" dirty="0">
              <a:solidFill>
                <a:schemeClr val="tx1"/>
              </a:solidFill>
            </a:endParaRPr>
          </a:p>
          <a:p>
            <a:pPr marL="342900">
              <a:buSzPts val="2000"/>
            </a:pPr>
            <a:r>
              <a:rPr lang="en-IE" sz="2600" dirty="0">
                <a:solidFill>
                  <a:schemeClr val="tx1"/>
                </a:solidFill>
              </a:rPr>
              <a:t>This will place the case with the influential value at the top of the file</a:t>
            </a:r>
            <a:endParaRPr sz="3200" dirty="0">
              <a:solidFill>
                <a:schemeClr val="tx1"/>
              </a:solidFill>
            </a:endParaRPr>
          </a:p>
          <a:p>
            <a:pPr marL="342900">
              <a:buSzPts val="2000"/>
            </a:pPr>
            <a:r>
              <a:rPr lang="en-IE" sz="2600" dirty="0">
                <a:solidFill>
                  <a:schemeClr val="tx1"/>
                </a:solidFill>
              </a:rPr>
              <a:t>Identify the outlying case (e.g. from your ID variable).</a:t>
            </a:r>
            <a:endParaRPr sz="2600" dirty="0">
              <a:solidFill>
                <a:schemeClr val="tx1"/>
              </a:solidFill>
            </a:endParaRPr>
          </a:p>
        </p:txBody>
      </p:sp>
      <p:pic>
        <p:nvPicPr>
          <p:cNvPr id="4" name="Picture 3">
            <a:extLst>
              <a:ext uri="{FF2B5EF4-FFF2-40B4-BE49-F238E27FC236}">
                <a16:creationId xmlns:a16="http://schemas.microsoft.com/office/drawing/2014/main" id="{51EFD01B-537C-AA0C-FD33-0EF3F31F58FB}"/>
              </a:ext>
            </a:extLst>
          </p:cNvPr>
          <p:cNvPicPr>
            <a:picLocks noChangeAspect="1"/>
          </p:cNvPicPr>
          <p:nvPr/>
        </p:nvPicPr>
        <p:blipFill>
          <a:blip r:embed="rId3"/>
          <a:stretch>
            <a:fillRect/>
          </a:stretch>
        </p:blipFill>
        <p:spPr>
          <a:xfrm>
            <a:off x="893377" y="4004922"/>
            <a:ext cx="6159817" cy="2178162"/>
          </a:xfrm>
          <a:prstGeom prst="rect">
            <a:avLst/>
          </a:prstGeom>
        </p:spPr>
      </p:pic>
      <p:sp>
        <p:nvSpPr>
          <p:cNvPr id="6" name="Rectangle 5">
            <a:extLst>
              <a:ext uri="{FF2B5EF4-FFF2-40B4-BE49-F238E27FC236}">
                <a16:creationId xmlns:a16="http://schemas.microsoft.com/office/drawing/2014/main" id="{9B66CBCB-D0EA-E07E-FF77-98BE0565FA50}"/>
              </a:ext>
            </a:extLst>
          </p:cNvPr>
          <p:cNvSpPr/>
          <p:nvPr/>
        </p:nvSpPr>
        <p:spPr>
          <a:xfrm>
            <a:off x="6096000" y="5094003"/>
            <a:ext cx="1045029" cy="882205"/>
          </a:xfrm>
          <a:prstGeom prst="rect">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70AD47"/>
              </a:solidFill>
              <a:effectLst/>
              <a:uLnTx/>
              <a:uFillTx/>
              <a:latin typeface="Arial"/>
              <a:ea typeface="+mn-ea"/>
              <a:cs typeface="+mn-cs"/>
            </a:endParaRPr>
          </a:p>
        </p:txBody>
      </p:sp>
      <p:sp>
        <p:nvSpPr>
          <p:cNvPr id="7" name="TextBox 6">
            <a:extLst>
              <a:ext uri="{FF2B5EF4-FFF2-40B4-BE49-F238E27FC236}">
                <a16:creationId xmlns:a16="http://schemas.microsoft.com/office/drawing/2014/main" id="{3890A6B1-9348-2C76-CE4B-A427CA5AF2FD}"/>
              </a:ext>
            </a:extLst>
          </p:cNvPr>
          <p:cNvSpPr txBox="1"/>
          <p:nvPr/>
        </p:nvSpPr>
        <p:spPr>
          <a:xfrm>
            <a:off x="7606374" y="4355339"/>
            <a:ext cx="354348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Arial"/>
                <a:ea typeface="+mn-ea"/>
                <a:cs typeface="+mn-cs"/>
              </a:rPr>
              <a:t>We did have one value that exceeded the Cooks distance of &lt;1.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Arial"/>
                <a:ea typeface="+mn-ea"/>
                <a:cs typeface="+mn-cs"/>
              </a:rPr>
              <a:t>So we could remove participant one, to meet our assumptions and remove all influential cases</a:t>
            </a:r>
          </a:p>
        </p:txBody>
      </p:sp>
    </p:spTree>
    <p:extLst>
      <p:ext uri="{BB962C8B-B14F-4D97-AF65-F5344CB8AC3E}">
        <p14:creationId xmlns:p14="http://schemas.microsoft.com/office/powerpoint/2010/main" val="52028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1" end="1"/>
                                            </p:txEl>
                                          </p:spTgt>
                                        </p:tgtEl>
                                        <p:attrNameLst>
                                          <p:attrName>style.visibility</p:attrName>
                                        </p:attrNameLst>
                                      </p:cBhvr>
                                      <p:to>
                                        <p:strVal val="visible"/>
                                      </p:to>
                                    </p:set>
                                    <p:animEffect transition="in" filter="fade">
                                      <p:cBhvr>
                                        <p:cTn id="7" dur="500"/>
                                        <p:tgtEl>
                                          <p:spTgt spid="1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2" end="2"/>
                                            </p:txEl>
                                          </p:spTgt>
                                        </p:tgtEl>
                                        <p:attrNameLst>
                                          <p:attrName>style.visibility</p:attrName>
                                        </p:attrNameLst>
                                      </p:cBhvr>
                                      <p:to>
                                        <p:strVal val="visible"/>
                                      </p:to>
                                    </p:set>
                                    <p:animEffect transition="in" filter="fade">
                                      <p:cBhvr>
                                        <p:cTn id="12" dur="500"/>
                                        <p:tgtEl>
                                          <p:spTgt spid="1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3" end="3"/>
                                            </p:txEl>
                                          </p:spTgt>
                                        </p:tgtEl>
                                        <p:attrNameLst>
                                          <p:attrName>style.visibility</p:attrName>
                                        </p:attrNameLst>
                                      </p:cBhvr>
                                      <p:to>
                                        <p:strVal val="visible"/>
                                      </p:to>
                                    </p:set>
                                    <p:animEffect transition="in" filter="fade">
                                      <p:cBhvr>
                                        <p:cTn id="17" dur="500"/>
                                        <p:tgtEl>
                                          <p:spTgt spid="1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4" end="4"/>
                                            </p:txEl>
                                          </p:spTgt>
                                        </p:tgtEl>
                                        <p:attrNameLst>
                                          <p:attrName>style.visibility</p:attrName>
                                        </p:attrNameLst>
                                      </p:cBhvr>
                                      <p:to>
                                        <p:strVal val="visible"/>
                                      </p:to>
                                    </p:set>
                                    <p:animEffect transition="in" filter="fade">
                                      <p:cBhvr>
                                        <p:cTn id="22" dur="500"/>
                                        <p:tgtEl>
                                          <p:spTgt spid="1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xEl>
                                              <p:pRg st="5" end="5"/>
                                            </p:txEl>
                                          </p:spTgt>
                                        </p:tgtEl>
                                        <p:attrNameLst>
                                          <p:attrName>style.visibility</p:attrName>
                                        </p:attrNameLst>
                                      </p:cBhvr>
                                      <p:to>
                                        <p:strVal val="visible"/>
                                      </p:to>
                                    </p:set>
                                    <p:animEffect transition="in" filter="fade">
                                      <p:cBhvr>
                                        <p:cTn id="27" dur="500"/>
                                        <p:tgtEl>
                                          <p:spTgt spid="1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body" idx="1"/>
          </p:nvPr>
        </p:nvSpPr>
        <p:spPr>
          <a:xfrm>
            <a:off x="430530" y="1990165"/>
            <a:ext cx="11064517" cy="4350673"/>
          </a:xfrm>
          <a:prstGeom prst="rect">
            <a:avLst/>
          </a:prstGeom>
          <a:noFill/>
          <a:ln>
            <a:noFill/>
          </a:ln>
        </p:spPr>
        <p:txBody>
          <a:bodyPr spcFirstLastPara="1" wrap="square" lIns="91425" tIns="45700" rIns="91425" bIns="45700" anchor="t" anchorCtr="0">
            <a:normAutofit/>
          </a:bodyPr>
          <a:lstStyle/>
          <a:p>
            <a:pPr marL="342900" lvl="0" algn="l" rtl="0">
              <a:lnSpc>
                <a:spcPct val="80000"/>
              </a:lnSpc>
              <a:spcBef>
                <a:spcPts val="0"/>
              </a:spcBef>
              <a:spcAft>
                <a:spcPts val="0"/>
              </a:spcAft>
              <a:buClr>
                <a:schemeClr val="dk1"/>
              </a:buClr>
              <a:buSzPts val="2400"/>
              <a:buFont typeface="Wingdings" panose="05000000000000000000" pitchFamily="2" charset="2"/>
              <a:buChar char="§"/>
            </a:pPr>
            <a:r>
              <a:rPr lang="en-IE" sz="2400" dirty="0"/>
              <a:t>Check </a:t>
            </a:r>
            <a:r>
              <a:rPr lang="en-IE" sz="2400" dirty="0" err="1">
                <a:solidFill>
                  <a:schemeClr val="folHlink"/>
                </a:solidFill>
              </a:rPr>
              <a:t>Casewise</a:t>
            </a:r>
            <a:r>
              <a:rPr lang="en-IE" sz="2400" dirty="0">
                <a:solidFill>
                  <a:schemeClr val="folHlink"/>
                </a:solidFill>
              </a:rPr>
              <a:t> Diagnostics</a:t>
            </a:r>
            <a:r>
              <a:rPr lang="en-IE" sz="2400" dirty="0"/>
              <a:t> Table</a:t>
            </a:r>
            <a:endParaRPr dirty="0"/>
          </a:p>
          <a:p>
            <a:pPr marL="800100" lvl="1" algn="l" rtl="0">
              <a:lnSpc>
                <a:spcPct val="80000"/>
              </a:lnSpc>
              <a:spcBef>
                <a:spcPts val="500"/>
              </a:spcBef>
              <a:spcAft>
                <a:spcPts val="0"/>
              </a:spcAft>
              <a:buClr>
                <a:schemeClr val="dk1"/>
              </a:buClr>
              <a:buSzPts val="2400"/>
              <a:buFont typeface="Wingdings" panose="05000000000000000000" pitchFamily="2" charset="2"/>
              <a:buChar char="§"/>
            </a:pPr>
            <a:r>
              <a:rPr lang="en-IE" dirty="0"/>
              <a:t>This indicates if your </a:t>
            </a:r>
            <a:r>
              <a:rPr lang="en-IE" dirty="0">
                <a:solidFill>
                  <a:schemeClr val="folHlink"/>
                </a:solidFill>
              </a:rPr>
              <a:t>standardised residual</a:t>
            </a:r>
            <a:r>
              <a:rPr lang="en-IE" dirty="0"/>
              <a:t> for the multivariate outlier (i.e. Z-score) is </a:t>
            </a:r>
            <a:r>
              <a:rPr lang="en-IE" dirty="0">
                <a:solidFill>
                  <a:schemeClr val="folHlink"/>
                </a:solidFill>
              </a:rPr>
              <a:t>&gt;3 SDs </a:t>
            </a:r>
            <a:r>
              <a:rPr lang="en-IE" dirty="0"/>
              <a:t>from the normal distribution.</a:t>
            </a:r>
            <a:endParaRPr dirty="0"/>
          </a:p>
          <a:p>
            <a:pPr marL="800100" lvl="1" algn="l" rtl="0">
              <a:lnSpc>
                <a:spcPct val="80000"/>
              </a:lnSpc>
              <a:spcBef>
                <a:spcPts val="500"/>
              </a:spcBef>
              <a:spcAft>
                <a:spcPts val="0"/>
              </a:spcAft>
              <a:buClr>
                <a:schemeClr val="dk1"/>
              </a:buClr>
              <a:buSzPts val="2400"/>
              <a:buFont typeface="Wingdings" panose="05000000000000000000" pitchFamily="2" charset="2"/>
              <a:buChar char="§"/>
            </a:pPr>
            <a:r>
              <a:rPr lang="en-IE" dirty="0"/>
              <a:t>This table will </a:t>
            </a:r>
            <a:r>
              <a:rPr lang="en-IE" dirty="0">
                <a:solidFill>
                  <a:schemeClr val="folHlink"/>
                </a:solidFill>
              </a:rPr>
              <a:t>not appear if there is no multivariate outlier &gt;3 SDs</a:t>
            </a:r>
            <a:r>
              <a:rPr lang="en-IE" dirty="0"/>
              <a:t>.</a:t>
            </a:r>
            <a:endParaRPr dirty="0"/>
          </a:p>
          <a:p>
            <a:pPr marL="800100" lvl="1" algn="l" rtl="0">
              <a:lnSpc>
                <a:spcPct val="80000"/>
              </a:lnSpc>
              <a:spcBef>
                <a:spcPts val="500"/>
              </a:spcBef>
              <a:spcAft>
                <a:spcPts val="0"/>
              </a:spcAft>
              <a:buClr>
                <a:schemeClr val="dk1"/>
              </a:buClr>
              <a:buSzPts val="2400"/>
              <a:buFont typeface="Wingdings" panose="05000000000000000000" pitchFamily="2" charset="2"/>
              <a:buChar char="§"/>
            </a:pPr>
            <a:r>
              <a:rPr lang="en-IE" dirty="0"/>
              <a:t>If predicted value is very different to value, you might consider removing the case.</a:t>
            </a:r>
            <a:endParaRPr dirty="0"/>
          </a:p>
          <a:p>
            <a:pPr marL="228600" lvl="0" indent="-76200" algn="l" rtl="0">
              <a:lnSpc>
                <a:spcPct val="80000"/>
              </a:lnSpc>
              <a:spcBef>
                <a:spcPts val="1000"/>
              </a:spcBef>
              <a:spcAft>
                <a:spcPts val="0"/>
              </a:spcAft>
              <a:buClr>
                <a:schemeClr val="dk1"/>
              </a:buClr>
              <a:buSzPts val="2400"/>
              <a:buNone/>
            </a:pPr>
            <a:endParaRPr sz="2400" dirty="0"/>
          </a:p>
        </p:txBody>
      </p:sp>
      <p:sp>
        <p:nvSpPr>
          <p:cNvPr id="194" name="Google Shape;194;p15"/>
          <p:cNvSpPr txBox="1">
            <a:spLocks noGrp="1"/>
          </p:cNvSpPr>
          <p:nvPr>
            <p:ph type="title"/>
          </p:nvPr>
        </p:nvSpPr>
        <p:spPr>
          <a:xfrm>
            <a:off x="430530" y="332468"/>
            <a:ext cx="902888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IE" dirty="0"/>
              <a:t>If you have a multivariate outlier or influential case… 2</a:t>
            </a:r>
            <a:endParaRPr dirty="0"/>
          </a:p>
        </p:txBody>
      </p:sp>
      <p:pic>
        <p:nvPicPr>
          <p:cNvPr id="3" name="Picture 2">
            <a:extLst>
              <a:ext uri="{FF2B5EF4-FFF2-40B4-BE49-F238E27FC236}">
                <a16:creationId xmlns:a16="http://schemas.microsoft.com/office/drawing/2014/main" id="{105402DE-773D-6AD0-5110-A8B8ABC4125A}"/>
              </a:ext>
            </a:extLst>
          </p:cNvPr>
          <p:cNvPicPr>
            <a:picLocks noChangeAspect="1"/>
          </p:cNvPicPr>
          <p:nvPr/>
        </p:nvPicPr>
        <p:blipFill>
          <a:blip r:embed="rId3"/>
          <a:stretch>
            <a:fillRect/>
          </a:stretch>
        </p:blipFill>
        <p:spPr>
          <a:xfrm>
            <a:off x="1539885" y="4126110"/>
            <a:ext cx="7756515" cy="22147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5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Effect transition="in" filter="fade">
                                      <p:cBhvr>
                                        <p:cTn id="12" dur="500"/>
                                        <p:tgtEl>
                                          <p:spTgt spid="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500"/>
                                        <p:tgtEl>
                                          <p:spTgt spid="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xEl>
                                              <p:pRg st="3" end="3"/>
                                            </p:txEl>
                                          </p:spTgt>
                                        </p:tgtEl>
                                        <p:attrNameLst>
                                          <p:attrName>style.visibility</p:attrName>
                                        </p:attrNameLst>
                                      </p:cBhvr>
                                      <p:to>
                                        <p:strVal val="visible"/>
                                      </p:to>
                                    </p:set>
                                    <p:animEffect transition="in" filter="fade">
                                      <p:cBhvr>
                                        <p:cTn id="22" dur="500"/>
                                        <p:tgtEl>
                                          <p:spTgt spid="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xEl>
                                              <p:pRg st="4" end="4"/>
                                            </p:txEl>
                                          </p:spTgt>
                                        </p:tgtEl>
                                        <p:attrNameLst>
                                          <p:attrName>style.visibility</p:attrName>
                                        </p:attrNameLst>
                                      </p:cBhvr>
                                      <p:to>
                                        <p:strVal val="visible"/>
                                      </p:to>
                                    </p:set>
                                    <p:animEffect transition="in" filter="fade">
                                      <p:cBhvr>
                                        <p:cTn id="27" dur="500"/>
                                        <p:tgtEl>
                                          <p:spTgt spid="1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6BC8-740B-1CAB-AD1A-3FAA215ABE02}"/>
              </a:ext>
            </a:extLst>
          </p:cNvPr>
          <p:cNvSpPr>
            <a:spLocks noGrp="1"/>
          </p:cNvSpPr>
          <p:nvPr>
            <p:ph type="title"/>
          </p:nvPr>
        </p:nvSpPr>
        <p:spPr>
          <a:xfrm>
            <a:off x="343930" y="630621"/>
            <a:ext cx="10311878" cy="932334"/>
          </a:xfrm>
        </p:spPr>
        <p:txBody>
          <a:bodyPr/>
          <a:lstStyle/>
          <a:p>
            <a:r>
              <a:rPr lang="en-GB" dirty="0"/>
              <a:t>Reporting Assumptions APA (Template)</a:t>
            </a:r>
            <a:endParaRPr lang="en-IE" dirty="0"/>
          </a:p>
        </p:txBody>
      </p:sp>
      <p:sp>
        <p:nvSpPr>
          <p:cNvPr id="3" name="Text Placeholder 2">
            <a:extLst>
              <a:ext uri="{FF2B5EF4-FFF2-40B4-BE49-F238E27FC236}">
                <a16:creationId xmlns:a16="http://schemas.microsoft.com/office/drawing/2014/main" id="{26DE15DB-B4B6-198C-D7B8-0FFC5B85F7F7}"/>
              </a:ext>
            </a:extLst>
          </p:cNvPr>
          <p:cNvSpPr>
            <a:spLocks noGrp="1"/>
          </p:cNvSpPr>
          <p:nvPr>
            <p:ph type="body" idx="1"/>
          </p:nvPr>
        </p:nvSpPr>
        <p:spPr>
          <a:xfrm>
            <a:off x="445530" y="1957614"/>
            <a:ext cx="10311878" cy="4385129"/>
          </a:xfrm>
        </p:spPr>
        <p:txBody>
          <a:bodyPr>
            <a:normAutofit lnSpcReduction="10000"/>
          </a:bodyPr>
          <a:lstStyle/>
          <a:p>
            <a:r>
              <a:rPr lang="en-GB" i="1" dirty="0"/>
              <a:t>Prior to conducting the multiple regression, assumptions were examined. Inspection of scatterplots and partial regression plots indicated linear relationships between predictors and the outcome variable. Residuals were independent, as indicated by a Durbin–Watson statistic close to 2. Visual inspection of plots of standardised residuals against standardised predicted values suggested homoscedasticity. Normality of residuals was supported by inspection of histograms and normal P–P plots. Multicollinearity was not evident, with variance inflation factor (VIF) values below 5. No influential cases were identified based on Cook’s distance values below 1.</a:t>
            </a:r>
            <a:endParaRPr lang="en-GB" dirty="0"/>
          </a:p>
          <a:p>
            <a:endParaRPr lang="en-IE" dirty="0"/>
          </a:p>
        </p:txBody>
      </p:sp>
    </p:spTree>
    <p:extLst>
      <p:ext uri="{BB962C8B-B14F-4D97-AF65-F5344CB8AC3E}">
        <p14:creationId xmlns:p14="http://schemas.microsoft.com/office/powerpoint/2010/main" val="227535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8">
          <a:extLst>
            <a:ext uri="{FF2B5EF4-FFF2-40B4-BE49-F238E27FC236}">
              <a16:creationId xmlns:a16="http://schemas.microsoft.com/office/drawing/2014/main" id="{7E39F01B-A2AE-8433-64FB-A0D94BCC49B3}"/>
            </a:ext>
          </a:extLst>
        </p:cNvPr>
        <p:cNvGrpSpPr/>
        <p:nvPr/>
      </p:nvGrpSpPr>
      <p:grpSpPr>
        <a:xfrm>
          <a:off x="0" y="0"/>
          <a:ext cx="0" cy="0"/>
          <a:chOff x="0" y="0"/>
          <a:chExt cx="0" cy="0"/>
        </a:xfrm>
      </p:grpSpPr>
      <p:sp>
        <p:nvSpPr>
          <p:cNvPr id="629" name="Google Shape;629;p12">
            <a:extLst>
              <a:ext uri="{FF2B5EF4-FFF2-40B4-BE49-F238E27FC236}">
                <a16:creationId xmlns:a16="http://schemas.microsoft.com/office/drawing/2014/main" id="{646EB616-3DC1-C712-209D-930472D644D7}"/>
              </a:ext>
            </a:extLst>
          </p:cNvPr>
          <p:cNvSpPr txBox="1">
            <a:spLocks noGrp="1"/>
          </p:cNvSpPr>
          <p:nvPr>
            <p:ph type="title"/>
          </p:nvPr>
        </p:nvSpPr>
        <p:spPr>
          <a:xfrm>
            <a:off x="449644" y="355600"/>
            <a:ext cx="89747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IE" dirty="0"/>
              <a:t>Practical worksheet</a:t>
            </a:r>
            <a:endParaRPr dirty="0"/>
          </a:p>
        </p:txBody>
      </p:sp>
      <p:sp>
        <p:nvSpPr>
          <p:cNvPr id="631" name="Google Shape;631;p12">
            <a:extLst>
              <a:ext uri="{FF2B5EF4-FFF2-40B4-BE49-F238E27FC236}">
                <a16:creationId xmlns:a16="http://schemas.microsoft.com/office/drawing/2014/main" id="{D17615C0-6196-815F-0798-CCFEFB4670FE}"/>
              </a:ext>
            </a:extLst>
          </p:cNvPr>
          <p:cNvSpPr txBox="1">
            <a:spLocks noGrp="1"/>
          </p:cNvSpPr>
          <p:nvPr>
            <p:ph type="body" idx="2"/>
          </p:nvPr>
        </p:nvSpPr>
        <p:spPr>
          <a:xfrm>
            <a:off x="449644" y="2067208"/>
            <a:ext cx="8109140" cy="3684588"/>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3200"/>
              <a:buFont typeface="Arial" panose="020B0604020202020204" pitchFamily="34" charset="0"/>
              <a:buChar char="•"/>
            </a:pPr>
            <a:r>
              <a:rPr lang="en-US" sz="2800" dirty="0"/>
              <a:t>Open the </a:t>
            </a:r>
            <a:r>
              <a:rPr lang="en-US" sz="2800" dirty="0" err="1"/>
              <a:t>Wk</a:t>
            </a:r>
            <a:r>
              <a:rPr lang="en-US" sz="2800" dirty="0"/>
              <a:t> 8 Multiple regression practical Data file and run the Procedure for Standard Multiple Regression</a:t>
            </a:r>
          </a:p>
          <a:p>
            <a:pPr lvl="0" indent="-457200" algn="l" rtl="0">
              <a:lnSpc>
                <a:spcPct val="90000"/>
              </a:lnSpc>
              <a:spcBef>
                <a:spcPts val="0"/>
              </a:spcBef>
              <a:spcAft>
                <a:spcPts val="0"/>
              </a:spcAft>
              <a:buClr>
                <a:schemeClr val="dk1"/>
              </a:buClr>
              <a:buSzPts val="3200"/>
              <a:buFont typeface="Arial" panose="020B0604020202020204" pitchFamily="34" charset="0"/>
              <a:buChar char="•"/>
            </a:pPr>
            <a:endParaRPr lang="en-US" dirty="0"/>
          </a:p>
          <a:p>
            <a:pPr lvl="0" indent="-457200" algn="l" rtl="0">
              <a:lnSpc>
                <a:spcPct val="90000"/>
              </a:lnSpc>
              <a:spcBef>
                <a:spcPts val="0"/>
              </a:spcBef>
              <a:spcAft>
                <a:spcPts val="0"/>
              </a:spcAft>
              <a:buClr>
                <a:schemeClr val="dk1"/>
              </a:buClr>
              <a:buSzPts val="3200"/>
              <a:buFont typeface="Arial" panose="020B0604020202020204" pitchFamily="34" charset="0"/>
              <a:buChar char="•"/>
            </a:pPr>
            <a:r>
              <a:rPr lang="en-US" sz="2800" dirty="0"/>
              <a:t>After testing assumptions and excluding outliers/extreme cases, re-run analyses and…</a:t>
            </a:r>
          </a:p>
          <a:p>
            <a:pPr marL="203200" lvl="0" indent="0" algn="l" rtl="0">
              <a:lnSpc>
                <a:spcPct val="90000"/>
              </a:lnSpc>
              <a:spcBef>
                <a:spcPts val="1000"/>
              </a:spcBef>
              <a:spcAft>
                <a:spcPts val="0"/>
              </a:spcAft>
              <a:buClr>
                <a:schemeClr val="dk1"/>
              </a:buClr>
              <a:buSzPts val="3200"/>
              <a:buNone/>
            </a:pPr>
            <a:endParaRPr lang="en-US" sz="2800" dirty="0"/>
          </a:p>
          <a:p>
            <a:pPr lvl="0" indent="-457200" algn="l" rtl="0">
              <a:lnSpc>
                <a:spcPct val="90000"/>
              </a:lnSpc>
              <a:spcBef>
                <a:spcPts val="1000"/>
              </a:spcBef>
              <a:spcAft>
                <a:spcPts val="0"/>
              </a:spcAft>
              <a:buClr>
                <a:schemeClr val="dk1"/>
              </a:buClr>
              <a:buSzPts val="3200"/>
              <a:buFont typeface="Arial" panose="020B0604020202020204" pitchFamily="34" charset="0"/>
              <a:buChar char="•"/>
            </a:pPr>
            <a:r>
              <a:rPr lang="en-US" sz="2800" dirty="0"/>
              <a:t>Answer Questions (a) to (f) on the worksheet</a:t>
            </a:r>
          </a:p>
          <a:p>
            <a:pPr marL="228600" indent="-50800">
              <a:spcBef>
                <a:spcPts val="0"/>
              </a:spcBef>
              <a:buSzPts val="2800"/>
              <a:buNone/>
            </a:pPr>
            <a:endParaRPr lang="en-GB" dirty="0"/>
          </a:p>
        </p:txBody>
      </p:sp>
    </p:spTree>
    <p:extLst>
      <p:ext uri="{BB962C8B-B14F-4D97-AF65-F5344CB8AC3E}">
        <p14:creationId xmlns:p14="http://schemas.microsoft.com/office/powerpoint/2010/main" val="3961794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539388" y="826633"/>
            <a:ext cx="90288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IE" dirty="0"/>
              <a:t>Recommended Reading</a:t>
            </a:r>
            <a:endParaRPr dirty="0"/>
          </a:p>
        </p:txBody>
      </p:sp>
      <p:sp>
        <p:nvSpPr>
          <p:cNvPr id="275" name="Google Shape;275;p24"/>
          <p:cNvSpPr txBox="1">
            <a:spLocks noGrp="1"/>
          </p:cNvSpPr>
          <p:nvPr>
            <p:ph type="body" idx="1"/>
          </p:nvPr>
        </p:nvSpPr>
        <p:spPr>
          <a:xfrm>
            <a:off x="539388" y="2152196"/>
            <a:ext cx="9028888" cy="451521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IE" sz="3600" dirty="0"/>
              <a:t>Julie Pallant (SPSS Survival Manual) </a:t>
            </a:r>
            <a:r>
              <a:rPr lang="en-IE" sz="3600" dirty="0">
                <a:solidFill>
                  <a:srgbClr val="0000FF"/>
                </a:solidFill>
              </a:rPr>
              <a:t>Chapter 13</a:t>
            </a:r>
            <a:endParaRPr dirty="0"/>
          </a:p>
          <a:p>
            <a:pPr marL="2971800" lvl="6" indent="-63500" algn="l" rtl="0">
              <a:lnSpc>
                <a:spcPct val="90000"/>
              </a:lnSpc>
              <a:spcBef>
                <a:spcPts val="500"/>
              </a:spcBef>
              <a:spcAft>
                <a:spcPts val="0"/>
              </a:spcAft>
              <a:buClr>
                <a:schemeClr val="dk1"/>
              </a:buClr>
              <a:buSzPts val="2600"/>
              <a:buNone/>
            </a:pPr>
            <a:endParaRPr sz="2600" dirty="0"/>
          </a:p>
          <a:p>
            <a:pPr marL="228600" lvl="0" indent="-228600" algn="l" rtl="0">
              <a:lnSpc>
                <a:spcPct val="90000"/>
              </a:lnSpc>
              <a:spcBef>
                <a:spcPts val="1000"/>
              </a:spcBef>
              <a:spcAft>
                <a:spcPts val="0"/>
              </a:spcAft>
              <a:buClr>
                <a:schemeClr val="dk1"/>
              </a:buClr>
              <a:buSzPts val="3600"/>
              <a:buChar char="－"/>
            </a:pPr>
            <a:r>
              <a:rPr lang="en-IE" sz="3600" dirty="0"/>
              <a:t>Tabachnick &amp; Fidell </a:t>
            </a:r>
            <a:r>
              <a:rPr lang="en-IE" sz="3600" dirty="0">
                <a:solidFill>
                  <a:srgbClr val="0000FF"/>
                </a:solidFill>
              </a:rPr>
              <a:t>Chapter 5</a:t>
            </a:r>
            <a:endParaRPr dirty="0"/>
          </a:p>
          <a:p>
            <a:pPr marL="3886200" lvl="8" indent="-63500" algn="l" rtl="0">
              <a:lnSpc>
                <a:spcPct val="90000"/>
              </a:lnSpc>
              <a:spcBef>
                <a:spcPts val="500"/>
              </a:spcBef>
              <a:spcAft>
                <a:spcPts val="0"/>
              </a:spcAft>
              <a:buClr>
                <a:schemeClr val="dk1"/>
              </a:buClr>
              <a:buSzPts val="2600"/>
              <a:buNone/>
            </a:pPr>
            <a:endParaRPr sz="2600" dirty="0"/>
          </a:p>
          <a:p>
            <a:pPr marL="228600" lvl="0" indent="-228600" algn="l" rtl="0">
              <a:lnSpc>
                <a:spcPct val="90000"/>
              </a:lnSpc>
              <a:spcBef>
                <a:spcPts val="1000"/>
              </a:spcBef>
              <a:spcAft>
                <a:spcPts val="0"/>
              </a:spcAft>
              <a:buClr>
                <a:schemeClr val="dk1"/>
              </a:buClr>
              <a:buSzPts val="3600"/>
              <a:buChar char="－"/>
            </a:pPr>
            <a:r>
              <a:rPr lang="en-IE" sz="3600" dirty="0"/>
              <a:t>Andy Field Book </a:t>
            </a:r>
            <a:r>
              <a:rPr lang="en-IE" sz="3600" dirty="0">
                <a:solidFill>
                  <a:srgbClr val="0000FF"/>
                </a:solidFill>
              </a:rPr>
              <a:t>Chapter 7</a:t>
            </a:r>
            <a:endParaRPr sz="3600" dirty="0">
              <a:solidFill>
                <a:srgbClr val="0000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3">
          <a:extLst>
            <a:ext uri="{FF2B5EF4-FFF2-40B4-BE49-F238E27FC236}">
              <a16:creationId xmlns:a16="http://schemas.microsoft.com/office/drawing/2014/main" id="{B0869BA3-0BC7-3C4F-D427-60C5973DD23E}"/>
            </a:ext>
          </a:extLst>
        </p:cNvPr>
        <p:cNvGrpSpPr/>
        <p:nvPr/>
      </p:nvGrpSpPr>
      <p:grpSpPr>
        <a:xfrm>
          <a:off x="0" y="0"/>
          <a:ext cx="0" cy="0"/>
          <a:chOff x="0" y="0"/>
          <a:chExt cx="0" cy="0"/>
        </a:xfrm>
      </p:grpSpPr>
      <p:sp>
        <p:nvSpPr>
          <p:cNvPr id="574" name="Google Shape;574;p4">
            <a:extLst>
              <a:ext uri="{FF2B5EF4-FFF2-40B4-BE49-F238E27FC236}">
                <a16:creationId xmlns:a16="http://schemas.microsoft.com/office/drawing/2014/main" id="{148D8525-C44B-5D3E-CB32-2E1132139003}"/>
              </a:ext>
            </a:extLst>
          </p:cNvPr>
          <p:cNvSpPr txBox="1">
            <a:spLocks noGrp="1"/>
          </p:cNvSpPr>
          <p:nvPr>
            <p:ph type="title"/>
          </p:nvPr>
        </p:nvSpPr>
        <p:spPr>
          <a:xfrm>
            <a:off x="365061" y="356800"/>
            <a:ext cx="5537886" cy="9323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IE" dirty="0"/>
              <a:t>Summary Week 8</a:t>
            </a:r>
            <a:endParaRPr dirty="0"/>
          </a:p>
        </p:txBody>
      </p:sp>
      <p:sp>
        <p:nvSpPr>
          <p:cNvPr id="575" name="Google Shape;575;p4">
            <a:extLst>
              <a:ext uri="{FF2B5EF4-FFF2-40B4-BE49-F238E27FC236}">
                <a16:creationId xmlns:a16="http://schemas.microsoft.com/office/drawing/2014/main" id="{38E139C3-D29E-4D71-8150-40B654414F47}"/>
              </a:ext>
            </a:extLst>
          </p:cNvPr>
          <p:cNvSpPr txBox="1">
            <a:spLocks noGrp="1"/>
          </p:cNvSpPr>
          <p:nvPr>
            <p:ph type="body" idx="1"/>
          </p:nvPr>
        </p:nvSpPr>
        <p:spPr>
          <a:xfrm>
            <a:off x="0" y="1289134"/>
            <a:ext cx="5902947" cy="3614861"/>
          </a:xfrm>
          <a:prstGeom prst="rect">
            <a:avLst/>
          </a:prstGeom>
          <a:noFill/>
          <a:ln>
            <a:noFill/>
          </a:ln>
        </p:spPr>
        <p:txBody>
          <a:bodyPr spcFirstLastPara="1" wrap="square" lIns="91425" tIns="45700" rIns="91425" bIns="45700" anchor="t" anchorCtr="0">
            <a:normAutofit/>
          </a:bodyPr>
          <a:lstStyle/>
          <a:p>
            <a:pPr indent="-457200">
              <a:lnSpc>
                <a:spcPct val="100000"/>
              </a:lnSpc>
              <a:buSzPts val="2800"/>
            </a:pPr>
            <a:r>
              <a:rPr lang="en-US" sz="2200" dirty="0">
                <a:latin typeface="+mn-lt"/>
              </a:rPr>
              <a:t>LECTURE: Introduction to multiple regression</a:t>
            </a:r>
          </a:p>
          <a:p>
            <a:pPr indent="-457200">
              <a:lnSpc>
                <a:spcPct val="100000"/>
              </a:lnSpc>
              <a:buSzPts val="2800"/>
            </a:pPr>
            <a:r>
              <a:rPr lang="en-US" sz="2200" dirty="0">
                <a:latin typeface="+mn-lt"/>
              </a:rPr>
              <a:t>PRACTICAL: Conducting multiple regression &amp; assumptions</a:t>
            </a:r>
          </a:p>
          <a:p>
            <a:pPr indent="-457200">
              <a:lnSpc>
                <a:spcPct val="100000"/>
              </a:lnSpc>
              <a:buSzPts val="2800"/>
            </a:pPr>
            <a:r>
              <a:rPr lang="en-US" sz="2200" dirty="0">
                <a:latin typeface="+mn-lt"/>
              </a:rPr>
              <a:t>TASK: Upload worksheet practical </a:t>
            </a:r>
          </a:p>
          <a:p>
            <a:pPr indent="-457200">
              <a:lnSpc>
                <a:spcPct val="100000"/>
              </a:lnSpc>
              <a:buSzPts val="2800"/>
            </a:pPr>
            <a:r>
              <a:rPr lang="en-US" sz="2200" dirty="0">
                <a:latin typeface="+mn-lt"/>
              </a:rPr>
              <a:t>ASL: </a:t>
            </a:r>
          </a:p>
          <a:p>
            <a:pPr indent="-457200">
              <a:lnSpc>
                <a:spcPct val="100000"/>
              </a:lnSpc>
              <a:buSzPts val="2800"/>
            </a:pPr>
            <a:r>
              <a:rPr lang="en-US" sz="2200" dirty="0">
                <a:latin typeface="+mn-lt"/>
              </a:rPr>
              <a:t>Multiple regression. </a:t>
            </a:r>
          </a:p>
          <a:p>
            <a:pPr indent="-457200">
              <a:lnSpc>
                <a:spcPct val="100000"/>
              </a:lnSpc>
              <a:buSzPts val="2800"/>
            </a:pPr>
            <a:endParaRPr lang="en-US" b="1" dirty="0"/>
          </a:p>
          <a:p>
            <a:pPr marL="0" lvl="0" indent="0" algn="l" rtl="0">
              <a:lnSpc>
                <a:spcPct val="100000"/>
              </a:lnSpc>
              <a:spcBef>
                <a:spcPts val="1000"/>
              </a:spcBef>
              <a:spcAft>
                <a:spcPts val="0"/>
              </a:spcAft>
              <a:buClr>
                <a:schemeClr val="dk1"/>
              </a:buClr>
              <a:buSzPts val="2800"/>
              <a:buNone/>
            </a:pPr>
            <a:endParaRPr lang="en-US" sz="2800" dirty="0"/>
          </a:p>
        </p:txBody>
      </p:sp>
    </p:spTree>
    <p:extLst>
      <p:ext uri="{BB962C8B-B14F-4D97-AF65-F5344CB8AC3E}">
        <p14:creationId xmlns:p14="http://schemas.microsoft.com/office/powerpoint/2010/main" val="228353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8">
          <a:extLst>
            <a:ext uri="{FF2B5EF4-FFF2-40B4-BE49-F238E27FC236}">
              <a16:creationId xmlns:a16="http://schemas.microsoft.com/office/drawing/2014/main" id="{51417C20-EC37-1F44-1498-EDC7C1B9C655}"/>
            </a:ext>
          </a:extLst>
        </p:cNvPr>
        <p:cNvGrpSpPr/>
        <p:nvPr/>
      </p:nvGrpSpPr>
      <p:grpSpPr>
        <a:xfrm>
          <a:off x="0" y="0"/>
          <a:ext cx="0" cy="0"/>
          <a:chOff x="0" y="0"/>
          <a:chExt cx="0" cy="0"/>
        </a:xfrm>
      </p:grpSpPr>
      <p:sp>
        <p:nvSpPr>
          <p:cNvPr id="629" name="Google Shape;629;p12">
            <a:extLst>
              <a:ext uri="{FF2B5EF4-FFF2-40B4-BE49-F238E27FC236}">
                <a16:creationId xmlns:a16="http://schemas.microsoft.com/office/drawing/2014/main" id="{0BBDAD83-B49A-2262-BF17-F4B2AAA33944}"/>
              </a:ext>
            </a:extLst>
          </p:cNvPr>
          <p:cNvSpPr txBox="1">
            <a:spLocks noGrp="1"/>
          </p:cNvSpPr>
          <p:nvPr>
            <p:ph type="title"/>
          </p:nvPr>
        </p:nvSpPr>
        <p:spPr>
          <a:xfrm>
            <a:off x="449644" y="355600"/>
            <a:ext cx="89747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IE" dirty="0"/>
              <a:t>Practical worksheet</a:t>
            </a:r>
            <a:endParaRPr dirty="0"/>
          </a:p>
        </p:txBody>
      </p:sp>
      <p:sp>
        <p:nvSpPr>
          <p:cNvPr id="631" name="Google Shape;631;p12">
            <a:extLst>
              <a:ext uri="{FF2B5EF4-FFF2-40B4-BE49-F238E27FC236}">
                <a16:creationId xmlns:a16="http://schemas.microsoft.com/office/drawing/2014/main" id="{A0D771D6-5805-B4FB-84E5-7DFB06ACDC76}"/>
              </a:ext>
            </a:extLst>
          </p:cNvPr>
          <p:cNvSpPr txBox="1">
            <a:spLocks noGrp="1"/>
          </p:cNvSpPr>
          <p:nvPr>
            <p:ph type="body" idx="2"/>
          </p:nvPr>
        </p:nvSpPr>
        <p:spPr>
          <a:xfrm>
            <a:off x="449644" y="2067208"/>
            <a:ext cx="8109140" cy="3684588"/>
          </a:xfrm>
          <a:prstGeom prst="rect">
            <a:avLst/>
          </a:prstGeom>
          <a:noFill/>
          <a:ln>
            <a:noFill/>
          </a:ln>
        </p:spPr>
        <p:txBody>
          <a:bodyPr spcFirstLastPara="1" wrap="square" lIns="91425" tIns="45700" rIns="91425" bIns="45700" anchor="t" anchorCtr="0">
            <a:normAutofit/>
          </a:bodyPr>
          <a:lstStyle/>
          <a:p>
            <a:pPr marL="692150" indent="-514350">
              <a:spcBef>
                <a:spcPts val="0"/>
              </a:spcBef>
              <a:buSzPts val="2800"/>
              <a:buFont typeface="+mj-lt"/>
              <a:buAutoNum type="arabicPeriod"/>
            </a:pPr>
            <a:r>
              <a:rPr lang="en-GB" dirty="0"/>
              <a:t>Name the predictor (IV variable) and levels</a:t>
            </a:r>
          </a:p>
          <a:p>
            <a:pPr marL="692150" indent="-514350">
              <a:spcBef>
                <a:spcPts val="0"/>
              </a:spcBef>
              <a:buSzPts val="2800"/>
              <a:buFont typeface="+mj-lt"/>
              <a:buAutoNum type="arabicPeriod"/>
            </a:pPr>
            <a:endParaRPr lang="en-GB" dirty="0"/>
          </a:p>
          <a:p>
            <a:pPr marL="692150" indent="-514350">
              <a:spcBef>
                <a:spcPts val="0"/>
              </a:spcBef>
              <a:buSzPts val="2800"/>
              <a:buFont typeface="+mj-lt"/>
              <a:buAutoNum type="arabicPeriod"/>
            </a:pPr>
            <a:r>
              <a:rPr lang="en-GB" dirty="0"/>
              <a:t>Name the criterion (DV variable) </a:t>
            </a:r>
          </a:p>
          <a:p>
            <a:pPr marL="692150" indent="-514350">
              <a:spcBef>
                <a:spcPts val="0"/>
              </a:spcBef>
              <a:buSzPts val="2800"/>
              <a:buFont typeface="+mj-lt"/>
              <a:buAutoNum type="arabicPeriod"/>
            </a:pPr>
            <a:endParaRPr lang="en-GB" dirty="0"/>
          </a:p>
          <a:p>
            <a:pPr marL="692150" indent="-514350">
              <a:spcBef>
                <a:spcPts val="0"/>
              </a:spcBef>
              <a:buSzPts val="2800"/>
              <a:buFont typeface="+mj-lt"/>
              <a:buAutoNum type="arabicPeriod"/>
            </a:pPr>
            <a:r>
              <a:rPr lang="en-GB" dirty="0"/>
              <a:t>Explain why multiple regression is appropriate for this analysis? </a:t>
            </a:r>
          </a:p>
          <a:p>
            <a:pPr marL="228600" indent="-50800">
              <a:spcBef>
                <a:spcPts val="0"/>
              </a:spcBef>
              <a:buSzPts val="2800"/>
              <a:buNone/>
            </a:pPr>
            <a:endParaRPr lang="en-GB" dirty="0"/>
          </a:p>
        </p:txBody>
      </p:sp>
    </p:spTree>
    <p:extLst>
      <p:ext uri="{BB962C8B-B14F-4D97-AF65-F5344CB8AC3E}">
        <p14:creationId xmlns:p14="http://schemas.microsoft.com/office/powerpoint/2010/main" val="2560664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7">
          <a:extLst>
            <a:ext uri="{FF2B5EF4-FFF2-40B4-BE49-F238E27FC236}">
              <a16:creationId xmlns:a16="http://schemas.microsoft.com/office/drawing/2014/main" id="{6A00A16A-0147-A18F-3DC1-9DDAA0123470}"/>
            </a:ext>
          </a:extLst>
        </p:cNvPr>
        <p:cNvGrpSpPr/>
        <p:nvPr/>
      </p:nvGrpSpPr>
      <p:grpSpPr>
        <a:xfrm>
          <a:off x="0" y="0"/>
          <a:ext cx="0" cy="0"/>
          <a:chOff x="0" y="0"/>
          <a:chExt cx="0" cy="0"/>
        </a:xfrm>
      </p:grpSpPr>
      <p:sp>
        <p:nvSpPr>
          <p:cNvPr id="708" name="Google Shape;708;p24">
            <a:extLst>
              <a:ext uri="{FF2B5EF4-FFF2-40B4-BE49-F238E27FC236}">
                <a16:creationId xmlns:a16="http://schemas.microsoft.com/office/drawing/2014/main" id="{BBE5ED1C-C27A-D023-15DB-7E2F1F51F882}"/>
              </a:ext>
            </a:extLst>
          </p:cNvPr>
          <p:cNvSpPr txBox="1">
            <a:spLocks noGrp="1"/>
          </p:cNvSpPr>
          <p:nvPr>
            <p:ph type="ctrTitle"/>
          </p:nvPr>
        </p:nvSpPr>
        <p:spPr>
          <a:xfrm>
            <a:off x="508769" y="2160166"/>
            <a:ext cx="5062975" cy="18803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400"/>
              <a:buFont typeface="Arial"/>
              <a:buNone/>
            </a:pPr>
            <a:r>
              <a:rPr lang="en-IE" dirty="0"/>
              <a:t>Thanks</a:t>
            </a:r>
            <a:endParaRPr dirty="0"/>
          </a:p>
        </p:txBody>
      </p:sp>
      <p:sp>
        <p:nvSpPr>
          <p:cNvPr id="709" name="Google Shape;709;p24">
            <a:extLst>
              <a:ext uri="{FF2B5EF4-FFF2-40B4-BE49-F238E27FC236}">
                <a16:creationId xmlns:a16="http://schemas.microsoft.com/office/drawing/2014/main" id="{454E0B57-34D1-215B-D3C3-0C202267BEF0}"/>
              </a:ext>
            </a:extLst>
          </p:cNvPr>
          <p:cNvSpPr txBox="1">
            <a:spLocks noGrp="1"/>
          </p:cNvSpPr>
          <p:nvPr>
            <p:ph type="subTitle" idx="1"/>
          </p:nvPr>
        </p:nvSpPr>
        <p:spPr>
          <a:xfrm>
            <a:off x="508769" y="4267014"/>
            <a:ext cx="5148319" cy="12933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p:txBody>
      </p:sp>
    </p:spTree>
    <p:extLst>
      <p:ext uri="{BB962C8B-B14F-4D97-AF65-F5344CB8AC3E}">
        <p14:creationId xmlns:p14="http://schemas.microsoft.com/office/powerpoint/2010/main" val="379450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3FCD3A22-9069-1C3C-6BF9-71E2F740C62F}"/>
            </a:ext>
          </a:extLst>
        </p:cNvPr>
        <p:cNvGrpSpPr/>
        <p:nvPr/>
      </p:nvGrpSpPr>
      <p:grpSpPr>
        <a:xfrm>
          <a:off x="0" y="0"/>
          <a:ext cx="0" cy="0"/>
          <a:chOff x="0" y="0"/>
          <a:chExt cx="0" cy="0"/>
        </a:xfrm>
      </p:grpSpPr>
      <p:sp>
        <p:nvSpPr>
          <p:cNvPr id="86" name="Google Shape;86;p3">
            <a:extLst>
              <a:ext uri="{FF2B5EF4-FFF2-40B4-BE49-F238E27FC236}">
                <a16:creationId xmlns:a16="http://schemas.microsoft.com/office/drawing/2014/main" id="{50889D86-8D30-5863-3289-9AF29BF893B4}"/>
              </a:ext>
            </a:extLst>
          </p:cNvPr>
          <p:cNvSpPr txBox="1">
            <a:spLocks noGrp="1"/>
          </p:cNvSpPr>
          <p:nvPr>
            <p:ph type="title"/>
          </p:nvPr>
        </p:nvSpPr>
        <p:spPr>
          <a:xfrm>
            <a:off x="507427" y="328549"/>
            <a:ext cx="902888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3400"/>
              <a:buFont typeface="Arial"/>
              <a:buNone/>
            </a:pPr>
            <a:r>
              <a:rPr lang="en-IE" sz="3400" dirty="0"/>
              <a:t>Procedure for running Standard Multiple Regression in SPSS (1)</a:t>
            </a:r>
            <a:endParaRPr sz="3400" dirty="0"/>
          </a:p>
        </p:txBody>
      </p:sp>
      <p:sp>
        <p:nvSpPr>
          <p:cNvPr id="87" name="Google Shape;87;p3">
            <a:extLst>
              <a:ext uri="{FF2B5EF4-FFF2-40B4-BE49-F238E27FC236}">
                <a16:creationId xmlns:a16="http://schemas.microsoft.com/office/drawing/2014/main" id="{1698ED84-8A14-86C8-163D-91A3476C7207}"/>
              </a:ext>
            </a:extLst>
          </p:cNvPr>
          <p:cNvSpPr txBox="1">
            <a:spLocks noGrp="1"/>
          </p:cNvSpPr>
          <p:nvPr>
            <p:ph type="body" idx="1"/>
          </p:nvPr>
        </p:nvSpPr>
        <p:spPr>
          <a:xfrm>
            <a:off x="696953" y="1825623"/>
            <a:ext cx="6381180" cy="507721"/>
          </a:xfrm>
          <a:prstGeom prst="rect">
            <a:avLst/>
          </a:prstGeom>
          <a:solidFill>
            <a:schemeClr val="tx2">
              <a:lumMod val="75000"/>
            </a:schemeClr>
          </a:solid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IE" sz="2400" dirty="0">
                <a:solidFill>
                  <a:schemeClr val="tx1"/>
                </a:solidFill>
              </a:rPr>
              <a:t>Click Analyse </a:t>
            </a:r>
            <a:r>
              <a:rPr lang="en-IE" sz="2400" dirty="0">
                <a:solidFill>
                  <a:schemeClr val="tx1"/>
                </a:solidFill>
                <a:sym typeface="Wingdings" panose="05000000000000000000" pitchFamily="2" charset="2"/>
              </a:rPr>
              <a:t> </a:t>
            </a:r>
            <a:r>
              <a:rPr lang="en-IE" sz="2400" dirty="0">
                <a:solidFill>
                  <a:schemeClr val="tx1"/>
                </a:solidFill>
              </a:rPr>
              <a:t>Regression </a:t>
            </a:r>
            <a:r>
              <a:rPr lang="en-IE" sz="2400" dirty="0">
                <a:solidFill>
                  <a:schemeClr val="tx1"/>
                </a:solidFill>
                <a:sym typeface="Wingdings" panose="05000000000000000000" pitchFamily="2" charset="2"/>
              </a:rPr>
              <a:t> </a:t>
            </a:r>
            <a:r>
              <a:rPr lang="en-IE" sz="2400" dirty="0">
                <a:solidFill>
                  <a:schemeClr val="tx1"/>
                </a:solidFill>
              </a:rPr>
              <a:t>Linear.</a:t>
            </a:r>
            <a:endParaRPr dirty="0">
              <a:solidFill>
                <a:schemeClr val="tx1"/>
              </a:solidFill>
            </a:endParaRPr>
          </a:p>
        </p:txBody>
      </p:sp>
      <p:sp>
        <p:nvSpPr>
          <p:cNvPr id="2" name="TextBox 1">
            <a:extLst>
              <a:ext uri="{FF2B5EF4-FFF2-40B4-BE49-F238E27FC236}">
                <a16:creationId xmlns:a16="http://schemas.microsoft.com/office/drawing/2014/main" id="{5F716C55-396B-8E46-AA8E-7829AE4F8597}"/>
              </a:ext>
            </a:extLst>
          </p:cNvPr>
          <p:cNvSpPr txBox="1"/>
          <p:nvPr/>
        </p:nvSpPr>
        <p:spPr>
          <a:xfrm>
            <a:off x="7744178" y="1511147"/>
            <a:ext cx="33443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Open Multiple Regression Practical </a:t>
            </a:r>
            <a:r>
              <a:rPr kumimoji="0" lang="en-US" sz="1800" b="1" i="0" u="none" strike="noStrike" kern="1200" cap="none" spc="0" normalizeH="0" baseline="0" noProof="0" dirty="0" err="1">
                <a:ln>
                  <a:noFill/>
                </a:ln>
                <a:solidFill>
                  <a:srgbClr val="000000"/>
                </a:solidFill>
                <a:effectLst/>
                <a:uLnTx/>
                <a:uFillTx/>
                <a:latin typeface="Arial"/>
                <a:ea typeface="+mn-ea"/>
                <a:cs typeface="+mn-cs"/>
              </a:rPr>
              <a:t>Data.sav</a:t>
            </a:r>
            <a:endParaRPr kumimoji="0" lang="en-IE" sz="1800" b="1"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Graphic 3" descr="Bar chart with solid fill">
            <a:extLst>
              <a:ext uri="{FF2B5EF4-FFF2-40B4-BE49-F238E27FC236}">
                <a16:creationId xmlns:a16="http://schemas.microsoft.com/office/drawing/2014/main" id="{EB8491E8-1373-1E26-5D23-35650D427C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6315" y="1797076"/>
            <a:ext cx="914400" cy="914400"/>
          </a:xfrm>
          <a:prstGeom prst="rect">
            <a:avLst/>
          </a:prstGeom>
        </p:spPr>
      </p:pic>
      <p:pic>
        <p:nvPicPr>
          <p:cNvPr id="5" name="Picture 4">
            <a:extLst>
              <a:ext uri="{FF2B5EF4-FFF2-40B4-BE49-F238E27FC236}">
                <a16:creationId xmlns:a16="http://schemas.microsoft.com/office/drawing/2014/main" id="{A22B209F-069A-7A94-3DC6-E5035C0CF9EF}"/>
              </a:ext>
            </a:extLst>
          </p:cNvPr>
          <p:cNvPicPr>
            <a:picLocks noChangeAspect="1"/>
          </p:cNvPicPr>
          <p:nvPr/>
        </p:nvPicPr>
        <p:blipFill>
          <a:blip r:embed="rId5"/>
          <a:stretch>
            <a:fillRect/>
          </a:stretch>
        </p:blipFill>
        <p:spPr>
          <a:xfrm>
            <a:off x="1838258" y="2711476"/>
            <a:ext cx="7247131" cy="3853241"/>
          </a:xfrm>
          <a:prstGeom prst="rect">
            <a:avLst/>
          </a:prstGeom>
        </p:spPr>
      </p:pic>
    </p:spTree>
    <p:extLst>
      <p:ext uri="{BB962C8B-B14F-4D97-AF65-F5344CB8AC3E}">
        <p14:creationId xmlns:p14="http://schemas.microsoft.com/office/powerpoint/2010/main" val="30321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500"/>
                                        <p:tgtEl>
                                          <p:spTgt spid="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507427" y="328549"/>
            <a:ext cx="902888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3400"/>
              <a:buFont typeface="Arial"/>
              <a:buNone/>
            </a:pPr>
            <a:r>
              <a:rPr lang="en-IE" sz="3400" dirty="0"/>
              <a:t>Procedure for running Standard Multiple Regression in SPSS (2)</a:t>
            </a:r>
            <a:endParaRPr sz="3400" dirty="0"/>
          </a:p>
        </p:txBody>
      </p:sp>
      <p:sp>
        <p:nvSpPr>
          <p:cNvPr id="87" name="Google Shape;87;p3"/>
          <p:cNvSpPr txBox="1">
            <a:spLocks noGrp="1"/>
          </p:cNvSpPr>
          <p:nvPr>
            <p:ph type="body" idx="1"/>
          </p:nvPr>
        </p:nvSpPr>
        <p:spPr>
          <a:xfrm>
            <a:off x="696952" y="1915934"/>
            <a:ext cx="4608825" cy="3976866"/>
          </a:xfrm>
          <a:prstGeom prst="rect">
            <a:avLst/>
          </a:prstGeom>
          <a:solidFill>
            <a:schemeClr val="tx2">
              <a:lumMod val="75000"/>
            </a:schemeClr>
          </a:solidFill>
          <a:ln>
            <a:noFill/>
          </a:ln>
        </p:spPr>
        <p:txBody>
          <a:bodyPr spcFirstLastPara="1" wrap="square" lIns="91425" tIns="45700" rIns="91425" bIns="45700" anchor="t" anchorCtr="0">
            <a:noAutofit/>
          </a:bodyPr>
          <a:lstStyle/>
          <a:p>
            <a:pPr marL="0" indent="0">
              <a:buSzPts val="2400"/>
              <a:buNone/>
            </a:pPr>
            <a:r>
              <a:rPr lang="en-IE" sz="2400" dirty="0">
                <a:solidFill>
                  <a:schemeClr val="tx1"/>
                </a:solidFill>
              </a:rPr>
              <a:t>In the main dialog box that opens…</a:t>
            </a:r>
            <a:endParaRPr dirty="0">
              <a:solidFill>
                <a:schemeClr val="tx1"/>
              </a:solidFill>
            </a:endParaRPr>
          </a:p>
          <a:p>
            <a:pPr marL="800100" lvl="1">
              <a:buSzPts val="2400"/>
            </a:pPr>
            <a:r>
              <a:rPr lang="en-IE" dirty="0">
                <a:solidFill>
                  <a:schemeClr val="tx1"/>
                </a:solidFill>
              </a:rPr>
              <a:t>Click on your continuous outcome variable &amp; move to the Dependent box.</a:t>
            </a:r>
            <a:endParaRPr dirty="0">
              <a:solidFill>
                <a:schemeClr val="tx1"/>
              </a:solidFill>
            </a:endParaRPr>
          </a:p>
          <a:p>
            <a:pPr marL="800100" lvl="1">
              <a:buSzPts val="2400"/>
            </a:pPr>
            <a:r>
              <a:rPr lang="en-IE" dirty="0">
                <a:solidFill>
                  <a:schemeClr val="tx1"/>
                </a:solidFill>
              </a:rPr>
              <a:t>Click on your predictor variables and enter them into the Independent Box.</a:t>
            </a:r>
            <a:endParaRPr dirty="0">
              <a:solidFill>
                <a:schemeClr val="tx1"/>
              </a:solidFill>
            </a:endParaRPr>
          </a:p>
          <a:p>
            <a:pPr marL="800100" lvl="1">
              <a:buSzPts val="2400"/>
            </a:pPr>
            <a:r>
              <a:rPr lang="en-IE" dirty="0">
                <a:solidFill>
                  <a:schemeClr val="tx1"/>
                </a:solidFill>
              </a:rPr>
              <a:t>Ensure Enter is selected in Method Box</a:t>
            </a:r>
            <a:endParaRPr dirty="0">
              <a:solidFill>
                <a:schemeClr val="tx1"/>
              </a:solidFill>
            </a:endParaRPr>
          </a:p>
        </p:txBody>
      </p:sp>
      <p:pic>
        <p:nvPicPr>
          <p:cNvPr id="6" name="Picture 5">
            <a:extLst>
              <a:ext uri="{FF2B5EF4-FFF2-40B4-BE49-F238E27FC236}">
                <a16:creationId xmlns:a16="http://schemas.microsoft.com/office/drawing/2014/main" id="{CF668133-AAD8-1BEE-5C78-954B8C89FC69}"/>
              </a:ext>
            </a:extLst>
          </p:cNvPr>
          <p:cNvPicPr>
            <a:picLocks noChangeAspect="1"/>
          </p:cNvPicPr>
          <p:nvPr/>
        </p:nvPicPr>
        <p:blipFill>
          <a:blip r:embed="rId3"/>
          <a:stretch>
            <a:fillRect/>
          </a:stretch>
        </p:blipFill>
        <p:spPr>
          <a:xfrm>
            <a:off x="5747325" y="1654112"/>
            <a:ext cx="5054860" cy="43309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5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Effect transition="in" filter="fade">
                                      <p:cBhvr>
                                        <p:cTn id="12" dur="500"/>
                                        <p:tgtEl>
                                          <p:spTgt spid="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Effect transition="in" filter="fade">
                                      <p:cBhvr>
                                        <p:cTn id="17" dur="500"/>
                                        <p:tgtEl>
                                          <p:spTgt spid="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Effect transition="in" filter="fade">
                                      <p:cBhvr>
                                        <p:cTn id="22" dur="500"/>
                                        <p:tgtEl>
                                          <p:spTgt spid="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7B980233-E893-A9D8-AAC4-DF73130672F2}"/>
            </a:ext>
          </a:extLst>
        </p:cNvPr>
        <p:cNvGrpSpPr/>
        <p:nvPr/>
      </p:nvGrpSpPr>
      <p:grpSpPr>
        <a:xfrm>
          <a:off x="0" y="0"/>
          <a:ext cx="0" cy="0"/>
          <a:chOff x="0" y="0"/>
          <a:chExt cx="0" cy="0"/>
        </a:xfrm>
      </p:grpSpPr>
      <p:sp>
        <p:nvSpPr>
          <p:cNvPr id="86" name="Google Shape;86;p3">
            <a:extLst>
              <a:ext uri="{FF2B5EF4-FFF2-40B4-BE49-F238E27FC236}">
                <a16:creationId xmlns:a16="http://schemas.microsoft.com/office/drawing/2014/main" id="{85F8BE3D-1D00-7AC5-0026-C648CC305144}"/>
              </a:ext>
            </a:extLst>
          </p:cNvPr>
          <p:cNvSpPr txBox="1">
            <a:spLocks noGrp="1"/>
          </p:cNvSpPr>
          <p:nvPr>
            <p:ph type="title"/>
          </p:nvPr>
        </p:nvSpPr>
        <p:spPr>
          <a:xfrm>
            <a:off x="507427" y="328549"/>
            <a:ext cx="9028888"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3400"/>
              <a:buFont typeface="Arial"/>
              <a:buNone/>
            </a:pPr>
            <a:r>
              <a:rPr lang="en-IE" sz="3400" dirty="0"/>
              <a:t>Procedure for running Standard Multiple Regression in SPSS (3)</a:t>
            </a:r>
            <a:endParaRPr sz="3400" dirty="0"/>
          </a:p>
        </p:txBody>
      </p:sp>
      <p:sp>
        <p:nvSpPr>
          <p:cNvPr id="87" name="Google Shape;87;p3">
            <a:extLst>
              <a:ext uri="{FF2B5EF4-FFF2-40B4-BE49-F238E27FC236}">
                <a16:creationId xmlns:a16="http://schemas.microsoft.com/office/drawing/2014/main" id="{93B27393-9F28-7884-5068-B060989E709A}"/>
              </a:ext>
            </a:extLst>
          </p:cNvPr>
          <p:cNvSpPr txBox="1">
            <a:spLocks noGrp="1"/>
          </p:cNvSpPr>
          <p:nvPr>
            <p:ph type="body" idx="1"/>
          </p:nvPr>
        </p:nvSpPr>
        <p:spPr>
          <a:xfrm>
            <a:off x="696952" y="1915934"/>
            <a:ext cx="4608825" cy="3976866"/>
          </a:xfrm>
          <a:prstGeom prst="rect">
            <a:avLst/>
          </a:prstGeom>
          <a:solidFill>
            <a:schemeClr val="tx2">
              <a:lumMod val="75000"/>
            </a:schemeClr>
          </a:solidFill>
          <a:ln>
            <a:noFill/>
          </a:ln>
        </p:spPr>
        <p:txBody>
          <a:bodyPr spcFirstLastPara="1" wrap="square" lIns="91425" tIns="45700" rIns="91425" bIns="45700" anchor="t" anchorCtr="0">
            <a:noAutofit/>
          </a:bodyPr>
          <a:lstStyle/>
          <a:p>
            <a:pPr marL="0" indent="0">
              <a:buSzPts val="2400"/>
              <a:buNone/>
            </a:pPr>
            <a:r>
              <a:rPr lang="en-IE" sz="2400" dirty="0">
                <a:solidFill>
                  <a:schemeClr val="tx1"/>
                </a:solidFill>
              </a:rPr>
              <a:t>In the main dialog box that opens…</a:t>
            </a:r>
            <a:endParaRPr dirty="0">
              <a:solidFill>
                <a:schemeClr val="tx1"/>
              </a:solidFill>
            </a:endParaRPr>
          </a:p>
          <a:p>
            <a:pPr marL="800100" lvl="1">
              <a:buSzPts val="2400"/>
            </a:pPr>
            <a:r>
              <a:rPr lang="en-IE" dirty="0">
                <a:solidFill>
                  <a:schemeClr val="tx1"/>
                </a:solidFill>
              </a:rPr>
              <a:t>Click on your continuous outcome variable &amp; move to the Dependent box.</a:t>
            </a:r>
            <a:endParaRPr dirty="0">
              <a:solidFill>
                <a:schemeClr val="tx1"/>
              </a:solidFill>
            </a:endParaRPr>
          </a:p>
          <a:p>
            <a:pPr marL="800100" lvl="1">
              <a:buSzPts val="2400"/>
            </a:pPr>
            <a:r>
              <a:rPr lang="en-IE" dirty="0">
                <a:solidFill>
                  <a:schemeClr val="tx1"/>
                </a:solidFill>
              </a:rPr>
              <a:t>Click on your predictor variables and enter them into the Independent Box.</a:t>
            </a:r>
            <a:endParaRPr dirty="0">
              <a:solidFill>
                <a:schemeClr val="tx1"/>
              </a:solidFill>
            </a:endParaRPr>
          </a:p>
          <a:p>
            <a:pPr marL="800100" lvl="1">
              <a:buSzPts val="2400"/>
            </a:pPr>
            <a:r>
              <a:rPr lang="en-IE" dirty="0">
                <a:solidFill>
                  <a:schemeClr val="tx1"/>
                </a:solidFill>
              </a:rPr>
              <a:t>Ensure Enter is selected in Method Box</a:t>
            </a:r>
            <a:endParaRPr dirty="0">
              <a:solidFill>
                <a:schemeClr val="tx1"/>
              </a:solidFill>
            </a:endParaRPr>
          </a:p>
        </p:txBody>
      </p:sp>
      <p:pic>
        <p:nvPicPr>
          <p:cNvPr id="6" name="Picture 5">
            <a:extLst>
              <a:ext uri="{FF2B5EF4-FFF2-40B4-BE49-F238E27FC236}">
                <a16:creationId xmlns:a16="http://schemas.microsoft.com/office/drawing/2014/main" id="{BB24B91A-3818-D44F-D9FC-8CD6654EE294}"/>
              </a:ext>
            </a:extLst>
          </p:cNvPr>
          <p:cNvPicPr>
            <a:picLocks noChangeAspect="1"/>
          </p:cNvPicPr>
          <p:nvPr/>
        </p:nvPicPr>
        <p:blipFill>
          <a:blip r:embed="rId3"/>
          <a:stretch>
            <a:fillRect/>
          </a:stretch>
        </p:blipFill>
        <p:spPr>
          <a:xfrm>
            <a:off x="5747325" y="1654112"/>
            <a:ext cx="5054860" cy="4330923"/>
          </a:xfrm>
          <a:prstGeom prst="rect">
            <a:avLst/>
          </a:prstGeom>
        </p:spPr>
      </p:pic>
    </p:spTree>
    <p:extLst>
      <p:ext uri="{BB962C8B-B14F-4D97-AF65-F5344CB8AC3E}">
        <p14:creationId xmlns:p14="http://schemas.microsoft.com/office/powerpoint/2010/main" val="59402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5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Effect transition="in" filter="fade">
                                      <p:cBhvr>
                                        <p:cTn id="12" dur="500"/>
                                        <p:tgtEl>
                                          <p:spTgt spid="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Effect transition="in" filter="fade">
                                      <p:cBhvr>
                                        <p:cTn id="17" dur="500"/>
                                        <p:tgtEl>
                                          <p:spTgt spid="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Effect transition="in" filter="fade">
                                      <p:cBhvr>
                                        <p:cTn id="22" dur="500"/>
                                        <p:tgtEl>
                                          <p:spTgt spid="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472</TotalTime>
  <Words>5242</Words>
  <Application>Microsoft Office PowerPoint</Application>
  <PresentationFormat>Widescreen</PresentationFormat>
  <Paragraphs>588</Paragraphs>
  <Slides>60</Slides>
  <Notes>52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60</vt:i4>
      </vt:variant>
    </vt:vector>
  </HeadingPairs>
  <TitlesOfParts>
    <vt:vector size="73" baseType="lpstr">
      <vt:lpstr>Aptos</vt:lpstr>
      <vt:lpstr>Arial</vt:lpstr>
      <vt:lpstr>Comic Sans MS</vt:lpstr>
      <vt:lpstr>Noto Sans Symbols</vt:lpstr>
      <vt:lpstr>proxima-nova</vt:lpstr>
      <vt:lpstr>Roboto</vt:lpstr>
      <vt:lpstr>Times New Roman</vt:lpstr>
      <vt:lpstr>Wingdings</vt:lpstr>
      <vt:lpstr>1_Office Theme</vt:lpstr>
      <vt:lpstr>5_Office Theme</vt:lpstr>
      <vt:lpstr>15_Office Theme</vt:lpstr>
      <vt:lpstr>14_Office Theme</vt:lpstr>
      <vt:lpstr>24_Office Theme</vt:lpstr>
      <vt:lpstr>PSY1055 Advanced Psychology Research Skills</vt:lpstr>
      <vt:lpstr>LECTURE OUTLINE</vt:lpstr>
      <vt:lpstr>LECTURE OUTLINE</vt:lpstr>
      <vt:lpstr>Practical Example: MR </vt:lpstr>
      <vt:lpstr>Practical Example: MR </vt:lpstr>
      <vt:lpstr>Practical worksheet</vt:lpstr>
      <vt:lpstr>Procedure for running Standard Multiple Regression in SPSS (1)</vt:lpstr>
      <vt:lpstr>Procedure for running Standard Multiple Regression in SPSS (2)</vt:lpstr>
      <vt:lpstr>Procedure for running Standard Multiple Regression in SPSS (3)</vt:lpstr>
      <vt:lpstr>Procedure for running Standard Multiple Regression in SPSS (4)</vt:lpstr>
      <vt:lpstr>Procedure for running Standard Multiple Regression in SPSS 3 (5)</vt:lpstr>
      <vt:lpstr>Procedure for running Standard Multiple Regression in SPSS (6)</vt:lpstr>
      <vt:lpstr>Procedure for running Standard Multiple Regression in SPSS (7)</vt:lpstr>
      <vt:lpstr>LECTURE OUTLINE</vt:lpstr>
      <vt:lpstr>In a Standard Multiple Linear Regression you are trying to find out…</vt:lpstr>
      <vt:lpstr>Multiple Regression Output (1)</vt:lpstr>
      <vt:lpstr>Multiple Regression Output (1 Contd)</vt:lpstr>
      <vt:lpstr>Multiple Regression Output (2)</vt:lpstr>
      <vt:lpstr>Multiple Regression Output (3)</vt:lpstr>
      <vt:lpstr>Multiple Regression Output (3)</vt:lpstr>
      <vt:lpstr>Multiple Regression Output (3)</vt:lpstr>
      <vt:lpstr>Multiple Regression Output (3)</vt:lpstr>
      <vt:lpstr>Multiple Regression Output (3)</vt:lpstr>
      <vt:lpstr>Multiple Regression Output (4)</vt:lpstr>
      <vt:lpstr>Multiple Regression Output (4)</vt:lpstr>
      <vt:lpstr>Evaluating the Regression Output (4)</vt:lpstr>
      <vt:lpstr>Evaluating the Regression Output (5)</vt:lpstr>
      <vt:lpstr>Evaluating the Regression Output (7)</vt:lpstr>
      <vt:lpstr>Reporting the Multiple Regression</vt:lpstr>
      <vt:lpstr>Writing up Multiple Regression Results in APA format</vt:lpstr>
      <vt:lpstr>Practical</vt:lpstr>
      <vt:lpstr>Writing up Multiple Regression Results in APA format</vt:lpstr>
      <vt:lpstr>Assumptions of Multiple Regression </vt:lpstr>
      <vt:lpstr>Assumptions of Multiple Regression</vt:lpstr>
      <vt:lpstr>Checking for Assumptions: 1. Multicollinearity</vt:lpstr>
      <vt:lpstr>Checking for Assumptions: 1. Multicollinearity (Contd)</vt:lpstr>
      <vt:lpstr>Checking for Assumptions: 1. Multicollinearity (Contd)</vt:lpstr>
      <vt:lpstr>Testing Assumptions of Multiple Regression  1. Multicollinearity</vt:lpstr>
      <vt:lpstr> Checking for Assumptions: 2. Independence of residuals</vt:lpstr>
      <vt:lpstr>Checking for Assumptions:  2. Independence of residuals</vt:lpstr>
      <vt:lpstr>Checking Assumptions 3:  3. Normality of Residuals</vt:lpstr>
      <vt:lpstr>Checking for Assumptions 4:  4. Linearity between IV and DV after controlling for other predictors</vt:lpstr>
      <vt:lpstr>Checking for Assumptions 4. Linearity</vt:lpstr>
      <vt:lpstr>Checking for Assumptions 5. Homoscedasticity</vt:lpstr>
      <vt:lpstr>Checking for Assumptions 5. Homoscedasticity</vt:lpstr>
      <vt:lpstr> Checking for Assumptions 6. Outliers &amp; Influential values</vt:lpstr>
      <vt:lpstr>Checking for Assumptions 6. Outliers &amp; Influential values</vt:lpstr>
      <vt:lpstr> Checking for Assumptions 6. Outliers &amp; Influential values</vt:lpstr>
      <vt:lpstr> Checking for Assumptions 6. Outliers &amp; Influential values</vt:lpstr>
      <vt:lpstr> Checking for Assumptions 6. Outliers &amp; Influential values</vt:lpstr>
      <vt:lpstr>Interpreting Output Checking for Assumptions 6. Outliers &amp; Influential values</vt:lpstr>
      <vt:lpstr>Interpreting Output Checking for Assumptions 6. Outliers &amp; 7. Influential values</vt:lpstr>
      <vt:lpstr>If you have a multivariate outlier or influential case… 1</vt:lpstr>
      <vt:lpstr>If you have a multivariate outlier or influential case… (2)</vt:lpstr>
      <vt:lpstr>If you have a multivariate outlier or influential case… 2</vt:lpstr>
      <vt:lpstr>Reporting Assumptions APA (Template)</vt:lpstr>
      <vt:lpstr>Practical worksheet</vt:lpstr>
      <vt:lpstr>Recommended Reading</vt:lpstr>
      <vt:lpstr>Summary Week 8</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Ciara Mahon</dc:creator>
  <cp:lastModifiedBy>Ciara Mahon</cp:lastModifiedBy>
  <cp:revision>9</cp:revision>
  <dcterms:created xsi:type="dcterms:W3CDTF">2025-03-11T22:40:28Z</dcterms:created>
  <dcterms:modified xsi:type="dcterms:W3CDTF">2026-02-03T18:28:18Z</dcterms:modified>
</cp:coreProperties>
</file>