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 id="2147483674" r:id="rId4"/>
    <p:sldMasterId id="2147483691" r:id="rId5"/>
  </p:sldMasterIdLst>
  <p:notesMasterIdLst>
    <p:notesMasterId r:id="rId47"/>
  </p:notesMasterIdLst>
  <p:sldIdLst>
    <p:sldId id="688" r:id="rId6"/>
    <p:sldId id="958" r:id="rId7"/>
    <p:sldId id="920" r:id="rId8"/>
    <p:sldId id="989" r:id="rId9"/>
    <p:sldId id="418" r:id="rId10"/>
    <p:sldId id="995" r:id="rId11"/>
    <p:sldId id="419" r:id="rId12"/>
    <p:sldId id="926" r:id="rId13"/>
    <p:sldId id="425" r:id="rId14"/>
    <p:sldId id="996" r:id="rId15"/>
    <p:sldId id="997" r:id="rId16"/>
    <p:sldId id="959" r:id="rId17"/>
    <p:sldId id="492" r:id="rId18"/>
    <p:sldId id="998" r:id="rId19"/>
    <p:sldId id="1000" r:id="rId20"/>
    <p:sldId id="1001" r:id="rId21"/>
    <p:sldId id="915" r:id="rId22"/>
    <p:sldId id="499" r:id="rId23"/>
    <p:sldId id="1005" r:id="rId24"/>
    <p:sldId id="1002" r:id="rId25"/>
    <p:sldId id="965" r:id="rId26"/>
    <p:sldId id="922" r:id="rId27"/>
    <p:sldId id="992" r:id="rId28"/>
    <p:sldId id="993" r:id="rId29"/>
    <p:sldId id="994" r:id="rId30"/>
    <p:sldId id="510" r:id="rId31"/>
    <p:sldId id="441" r:id="rId32"/>
    <p:sldId id="508" r:id="rId33"/>
    <p:sldId id="436" r:id="rId34"/>
    <p:sldId id="1003" r:id="rId35"/>
    <p:sldId id="1010" r:id="rId36"/>
    <p:sldId id="927" r:id="rId37"/>
    <p:sldId id="445" r:id="rId38"/>
    <p:sldId id="930" r:id="rId39"/>
    <p:sldId id="1006" r:id="rId40"/>
    <p:sldId id="307" r:id="rId41"/>
    <p:sldId id="1004" r:id="rId42"/>
    <p:sldId id="962" r:id="rId43"/>
    <p:sldId id="961" r:id="rId44"/>
    <p:sldId id="512" r:id="rId45"/>
    <p:sldId id="95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46" autoAdjust="0"/>
  </p:normalViewPr>
  <p:slideViewPr>
    <p:cSldViewPr snapToGrid="0">
      <p:cViewPr varScale="1">
        <p:scale>
          <a:sx n="53" d="100"/>
          <a:sy n="53" d="100"/>
        </p:scale>
        <p:origin x="11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4B5DC-1064-46F1-A415-3F45A9D9C3E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E"/>
        </a:p>
      </dgm:t>
    </dgm:pt>
    <dgm:pt modelId="{CD8ED5CE-AAA0-4E1B-9BF7-567F910DC9F9}">
      <dgm:prSet phldrT="[Text]" phldr="0" custT="1"/>
      <dgm:spPr/>
      <dgm:t>
        <a:bodyPr/>
        <a:lstStyle/>
        <a:p>
          <a:r>
            <a:rPr lang="en-GB" sz="2000" dirty="0"/>
            <a:t>1. Is my regression model better than the mean for predicting outcomes?</a:t>
          </a:r>
          <a:endParaRPr lang="en-IE" sz="2000" dirty="0"/>
        </a:p>
      </dgm:t>
    </dgm:pt>
    <dgm:pt modelId="{6A3332FA-9A15-45E8-A0D7-9C28F57099F7}" type="parTrans" cxnId="{17489CA0-DCCC-42D1-BD4C-93DF014626EE}">
      <dgm:prSet/>
      <dgm:spPr/>
      <dgm:t>
        <a:bodyPr/>
        <a:lstStyle/>
        <a:p>
          <a:endParaRPr lang="en-IE" sz="2000"/>
        </a:p>
      </dgm:t>
    </dgm:pt>
    <dgm:pt modelId="{BC458563-EDDA-4B49-B454-EF33B8FC04AF}" type="sibTrans" cxnId="{17489CA0-DCCC-42D1-BD4C-93DF014626EE}">
      <dgm:prSet/>
      <dgm:spPr/>
      <dgm:t>
        <a:bodyPr/>
        <a:lstStyle/>
        <a:p>
          <a:endParaRPr lang="en-IE" sz="2000"/>
        </a:p>
      </dgm:t>
    </dgm:pt>
    <dgm:pt modelId="{F66C6416-ABA5-4AE0-9330-BAE1C9BC1354}">
      <dgm:prSet phldrT="[Text]" phldr="0" custT="1"/>
      <dgm:spPr/>
      <dgm:t>
        <a:bodyPr/>
        <a:lstStyle/>
        <a:p>
          <a:endParaRPr lang="en-IE" sz="2000" dirty="0"/>
        </a:p>
      </dgm:t>
    </dgm:pt>
    <dgm:pt modelId="{B7FAEC48-2B41-40E1-A65E-292A27085F85}" type="parTrans" cxnId="{E51D77AE-E0E4-48F7-B151-9C983EBF4BF1}">
      <dgm:prSet/>
      <dgm:spPr/>
      <dgm:t>
        <a:bodyPr/>
        <a:lstStyle/>
        <a:p>
          <a:endParaRPr lang="en-IE" sz="2000"/>
        </a:p>
      </dgm:t>
    </dgm:pt>
    <dgm:pt modelId="{D945D193-54A7-430E-B89D-9D9CDA9B8D01}" type="sibTrans" cxnId="{E51D77AE-E0E4-48F7-B151-9C983EBF4BF1}">
      <dgm:prSet/>
      <dgm:spPr/>
      <dgm:t>
        <a:bodyPr/>
        <a:lstStyle/>
        <a:p>
          <a:endParaRPr lang="en-IE" sz="2000"/>
        </a:p>
      </dgm:t>
    </dgm:pt>
    <dgm:pt modelId="{D5140AD4-8BC0-48F4-8A26-4F68175D821D}">
      <dgm:prSet phldrT="[Text]" phldr="0" custT="1"/>
      <dgm:spPr/>
      <dgm:t>
        <a:bodyPr/>
        <a:lstStyle/>
        <a:p>
          <a:r>
            <a:rPr lang="en-GB" sz="2000" dirty="0"/>
            <a:t>2. How much of the variance in the Outcome is explained by the Predictor? </a:t>
          </a:r>
          <a:endParaRPr lang="en-IE" sz="2000" dirty="0"/>
        </a:p>
      </dgm:t>
    </dgm:pt>
    <dgm:pt modelId="{3300A003-F4CC-4888-A652-2FE985F55F5D}" type="parTrans" cxnId="{A4D24C4F-277E-498F-892A-441FDD31EDD0}">
      <dgm:prSet/>
      <dgm:spPr/>
      <dgm:t>
        <a:bodyPr/>
        <a:lstStyle/>
        <a:p>
          <a:endParaRPr lang="en-IE" sz="2000"/>
        </a:p>
      </dgm:t>
    </dgm:pt>
    <dgm:pt modelId="{B070A8A2-1824-4D88-8D49-F001AEDF7FB6}" type="sibTrans" cxnId="{A4D24C4F-277E-498F-892A-441FDD31EDD0}">
      <dgm:prSet/>
      <dgm:spPr/>
      <dgm:t>
        <a:bodyPr/>
        <a:lstStyle/>
        <a:p>
          <a:endParaRPr lang="en-IE" sz="2000"/>
        </a:p>
      </dgm:t>
    </dgm:pt>
    <dgm:pt modelId="{17EB5D2B-27F7-476C-BBA2-FB30D2D2B78B}">
      <dgm:prSet phldrT="[Text]" phldr="0" custT="1"/>
      <dgm:spPr/>
      <dgm:t>
        <a:bodyPr/>
        <a:lstStyle/>
        <a:p>
          <a:endParaRPr lang="en-IE" sz="2000" dirty="0"/>
        </a:p>
      </dgm:t>
    </dgm:pt>
    <dgm:pt modelId="{59485BB4-7F37-4793-B064-4C37D84A24FB}" type="parTrans" cxnId="{A1B7DA61-99CF-4366-8C50-7C2F30A55B5C}">
      <dgm:prSet/>
      <dgm:spPr/>
      <dgm:t>
        <a:bodyPr/>
        <a:lstStyle/>
        <a:p>
          <a:endParaRPr lang="en-IE" sz="2000"/>
        </a:p>
      </dgm:t>
    </dgm:pt>
    <dgm:pt modelId="{5757E2F1-9640-4659-BCD9-AD5EBA3138A7}" type="sibTrans" cxnId="{A1B7DA61-99CF-4366-8C50-7C2F30A55B5C}">
      <dgm:prSet/>
      <dgm:spPr/>
      <dgm:t>
        <a:bodyPr/>
        <a:lstStyle/>
        <a:p>
          <a:endParaRPr lang="en-IE" sz="2000"/>
        </a:p>
      </dgm:t>
    </dgm:pt>
    <dgm:pt modelId="{579875BF-00FB-4BAB-B71D-AC0782380188}">
      <dgm:prSet phldrT="[Text]" phldr="0" custT="1"/>
      <dgm:spPr/>
      <dgm:t>
        <a:bodyPr/>
        <a:lstStyle/>
        <a:p>
          <a:r>
            <a:rPr lang="en-GB" sz="2000" dirty="0"/>
            <a:t>3. Is the Predictor (IV) significantly related to the Outcome (DV?)</a:t>
          </a:r>
          <a:endParaRPr lang="en-IE" sz="2000" dirty="0"/>
        </a:p>
      </dgm:t>
    </dgm:pt>
    <dgm:pt modelId="{04E4E8BA-A954-4F46-8B77-D244DF607962}" type="parTrans" cxnId="{21D91E24-DCA9-4C57-BAA4-D198465F3E15}">
      <dgm:prSet/>
      <dgm:spPr/>
      <dgm:t>
        <a:bodyPr/>
        <a:lstStyle/>
        <a:p>
          <a:endParaRPr lang="en-IE" sz="2000"/>
        </a:p>
      </dgm:t>
    </dgm:pt>
    <dgm:pt modelId="{47E4A85C-41A3-4424-AB27-CD65CF64A2D4}" type="sibTrans" cxnId="{21D91E24-DCA9-4C57-BAA4-D198465F3E15}">
      <dgm:prSet/>
      <dgm:spPr/>
      <dgm:t>
        <a:bodyPr/>
        <a:lstStyle/>
        <a:p>
          <a:endParaRPr lang="en-IE" sz="2000"/>
        </a:p>
      </dgm:t>
    </dgm:pt>
    <dgm:pt modelId="{55074E0F-2A2C-458F-BDFF-8E45096E7121}">
      <dgm:prSet custT="1"/>
      <dgm:spPr/>
      <dgm:t>
        <a:bodyPr/>
        <a:lstStyle/>
        <a:p>
          <a:endParaRPr lang="en-IE" sz="2000" dirty="0"/>
        </a:p>
      </dgm:t>
    </dgm:pt>
    <dgm:pt modelId="{9D5179A4-0944-46DC-B489-42F64ABB1F98}" type="parTrans" cxnId="{B3967574-6641-4783-8D2F-8916D7BDB7EC}">
      <dgm:prSet/>
      <dgm:spPr/>
      <dgm:t>
        <a:bodyPr/>
        <a:lstStyle/>
        <a:p>
          <a:endParaRPr lang="en-IE" sz="2000"/>
        </a:p>
      </dgm:t>
    </dgm:pt>
    <dgm:pt modelId="{723ED4FE-95E9-4B66-A810-AAC0C1881AA3}" type="sibTrans" cxnId="{B3967574-6641-4783-8D2F-8916D7BDB7EC}">
      <dgm:prSet/>
      <dgm:spPr/>
      <dgm:t>
        <a:bodyPr/>
        <a:lstStyle/>
        <a:p>
          <a:endParaRPr lang="en-IE" sz="2000"/>
        </a:p>
      </dgm:t>
    </dgm:pt>
    <dgm:pt modelId="{CAE89FF0-303E-4639-B72E-7CF219E3E30D}">
      <dgm:prSet custT="1"/>
      <dgm:spPr/>
      <dgm:t>
        <a:bodyPr/>
        <a:lstStyle/>
        <a:p>
          <a:r>
            <a:rPr lang="en-GB" sz="2000" dirty="0"/>
            <a:t>4. What is the size and direction of the relationship between the Predictor and Outcome? </a:t>
          </a:r>
          <a:endParaRPr lang="en-IE" sz="2000" dirty="0"/>
        </a:p>
      </dgm:t>
    </dgm:pt>
    <dgm:pt modelId="{27D2D4FE-ABC4-42E4-86CB-9CD9B6DFD2BF}" type="parTrans" cxnId="{80ACBC27-E8E0-46AF-928B-CBA5675B8E69}">
      <dgm:prSet/>
      <dgm:spPr/>
      <dgm:t>
        <a:bodyPr/>
        <a:lstStyle/>
        <a:p>
          <a:endParaRPr lang="en-IE" sz="2000"/>
        </a:p>
      </dgm:t>
    </dgm:pt>
    <dgm:pt modelId="{5ADC662A-4D9E-428B-84B1-5F13DF792B0A}" type="sibTrans" cxnId="{80ACBC27-E8E0-46AF-928B-CBA5675B8E69}">
      <dgm:prSet/>
      <dgm:spPr/>
      <dgm:t>
        <a:bodyPr/>
        <a:lstStyle/>
        <a:p>
          <a:endParaRPr lang="en-IE" sz="2000"/>
        </a:p>
      </dgm:t>
    </dgm:pt>
    <dgm:pt modelId="{AEB2DB31-E6A3-405E-AEB3-A1F2BC9A03F8}">
      <dgm:prSet custT="1"/>
      <dgm:spPr/>
      <dgm:t>
        <a:bodyPr/>
        <a:lstStyle/>
        <a:p>
          <a:endParaRPr lang="en-IE" sz="2000" b="0" dirty="0"/>
        </a:p>
      </dgm:t>
    </dgm:pt>
    <dgm:pt modelId="{9B7CF844-52F8-4CE0-B279-9CE447D425C6}" type="parTrans" cxnId="{36E69462-2E6C-4C5D-8065-9B6590CE89CA}">
      <dgm:prSet/>
      <dgm:spPr/>
      <dgm:t>
        <a:bodyPr/>
        <a:lstStyle/>
        <a:p>
          <a:endParaRPr lang="en-IE" sz="2000"/>
        </a:p>
      </dgm:t>
    </dgm:pt>
    <dgm:pt modelId="{883243E7-5918-4437-AD14-7374E82C1946}" type="sibTrans" cxnId="{36E69462-2E6C-4C5D-8065-9B6590CE89CA}">
      <dgm:prSet/>
      <dgm:spPr/>
      <dgm:t>
        <a:bodyPr/>
        <a:lstStyle/>
        <a:p>
          <a:endParaRPr lang="en-IE" sz="2000"/>
        </a:p>
      </dgm:t>
    </dgm:pt>
    <dgm:pt modelId="{3D8CDF2A-1CDD-4F29-B2C1-91A980E02C44}" type="pres">
      <dgm:prSet presAssocID="{FDE4B5DC-1064-46F1-A415-3F45A9D9C3E4}" presName="linear" presStyleCnt="0">
        <dgm:presLayoutVars>
          <dgm:animLvl val="lvl"/>
          <dgm:resizeHandles val="exact"/>
        </dgm:presLayoutVars>
      </dgm:prSet>
      <dgm:spPr/>
    </dgm:pt>
    <dgm:pt modelId="{9590F387-5D4D-44DA-BFEA-F1A53067694A}" type="pres">
      <dgm:prSet presAssocID="{CD8ED5CE-AAA0-4E1B-9BF7-567F910DC9F9}" presName="parentText" presStyleLbl="node1" presStyleIdx="0" presStyleCnt="4" custScaleY="152165">
        <dgm:presLayoutVars>
          <dgm:chMax val="0"/>
          <dgm:bulletEnabled val="1"/>
        </dgm:presLayoutVars>
      </dgm:prSet>
      <dgm:spPr/>
    </dgm:pt>
    <dgm:pt modelId="{4D3B15A0-FE68-45E7-AA06-632C48198CFC}" type="pres">
      <dgm:prSet presAssocID="{CD8ED5CE-AAA0-4E1B-9BF7-567F910DC9F9}" presName="childText" presStyleLbl="revTx" presStyleIdx="0" presStyleCnt="4">
        <dgm:presLayoutVars>
          <dgm:bulletEnabled val="1"/>
        </dgm:presLayoutVars>
      </dgm:prSet>
      <dgm:spPr/>
    </dgm:pt>
    <dgm:pt modelId="{5AD82325-9A8B-45F7-A269-4A242E487E60}" type="pres">
      <dgm:prSet presAssocID="{D5140AD4-8BC0-48F4-8A26-4F68175D821D}" presName="parentText" presStyleLbl="node1" presStyleIdx="1" presStyleCnt="4" custScaleY="168738">
        <dgm:presLayoutVars>
          <dgm:chMax val="0"/>
          <dgm:bulletEnabled val="1"/>
        </dgm:presLayoutVars>
      </dgm:prSet>
      <dgm:spPr/>
    </dgm:pt>
    <dgm:pt modelId="{64B79683-04AA-40D8-876C-656929E068EC}" type="pres">
      <dgm:prSet presAssocID="{D5140AD4-8BC0-48F4-8A26-4F68175D821D}" presName="childText" presStyleLbl="revTx" presStyleIdx="1" presStyleCnt="4">
        <dgm:presLayoutVars>
          <dgm:bulletEnabled val="1"/>
        </dgm:presLayoutVars>
      </dgm:prSet>
      <dgm:spPr/>
    </dgm:pt>
    <dgm:pt modelId="{68262EE0-B83B-47C6-811F-2E1B4C627B01}" type="pres">
      <dgm:prSet presAssocID="{579875BF-00FB-4BAB-B71D-AC0782380188}" presName="parentText" presStyleLbl="node1" presStyleIdx="2" presStyleCnt="4" custScaleY="140356">
        <dgm:presLayoutVars>
          <dgm:chMax val="0"/>
          <dgm:bulletEnabled val="1"/>
        </dgm:presLayoutVars>
      </dgm:prSet>
      <dgm:spPr/>
    </dgm:pt>
    <dgm:pt modelId="{BAD5F3D8-21A2-4239-997E-08B9BD0A5B20}" type="pres">
      <dgm:prSet presAssocID="{579875BF-00FB-4BAB-B71D-AC0782380188}" presName="childText" presStyleLbl="revTx" presStyleIdx="2" presStyleCnt="4">
        <dgm:presLayoutVars>
          <dgm:bulletEnabled val="1"/>
        </dgm:presLayoutVars>
      </dgm:prSet>
      <dgm:spPr/>
    </dgm:pt>
    <dgm:pt modelId="{958DA103-F312-4C4C-97C5-07B2B6590AF2}" type="pres">
      <dgm:prSet presAssocID="{CAE89FF0-303E-4639-B72E-7CF219E3E30D}" presName="parentText" presStyleLbl="node1" presStyleIdx="3" presStyleCnt="4" custScaleY="142016">
        <dgm:presLayoutVars>
          <dgm:chMax val="0"/>
          <dgm:bulletEnabled val="1"/>
        </dgm:presLayoutVars>
      </dgm:prSet>
      <dgm:spPr/>
    </dgm:pt>
    <dgm:pt modelId="{F7559796-CF2C-4503-90D2-2D1223612986}" type="pres">
      <dgm:prSet presAssocID="{CAE89FF0-303E-4639-B72E-7CF219E3E30D}" presName="childText" presStyleLbl="revTx" presStyleIdx="3" presStyleCnt="4">
        <dgm:presLayoutVars>
          <dgm:bulletEnabled val="1"/>
        </dgm:presLayoutVars>
      </dgm:prSet>
      <dgm:spPr/>
    </dgm:pt>
  </dgm:ptLst>
  <dgm:cxnLst>
    <dgm:cxn modelId="{A637CC1A-B433-48DB-9C32-489AB2926217}" type="presOf" srcId="{CD8ED5CE-AAA0-4E1B-9BF7-567F910DC9F9}" destId="{9590F387-5D4D-44DA-BFEA-F1A53067694A}" srcOrd="0" destOrd="0" presId="urn:microsoft.com/office/officeart/2005/8/layout/vList2"/>
    <dgm:cxn modelId="{06F6BB1D-8EFE-46F2-94F1-AA41FF76AA78}" type="presOf" srcId="{55074E0F-2A2C-458F-BDFF-8E45096E7121}" destId="{BAD5F3D8-21A2-4239-997E-08B9BD0A5B20}" srcOrd="0" destOrd="0" presId="urn:microsoft.com/office/officeart/2005/8/layout/vList2"/>
    <dgm:cxn modelId="{21D91E24-DCA9-4C57-BAA4-D198465F3E15}" srcId="{FDE4B5DC-1064-46F1-A415-3F45A9D9C3E4}" destId="{579875BF-00FB-4BAB-B71D-AC0782380188}" srcOrd="2" destOrd="0" parTransId="{04E4E8BA-A954-4F46-8B77-D244DF607962}" sibTransId="{47E4A85C-41A3-4424-AB27-CD65CF64A2D4}"/>
    <dgm:cxn modelId="{1E168424-E6FF-4F4D-BEE3-9E1877375BC2}" type="presOf" srcId="{FDE4B5DC-1064-46F1-A415-3F45A9D9C3E4}" destId="{3D8CDF2A-1CDD-4F29-B2C1-91A980E02C44}" srcOrd="0" destOrd="0" presId="urn:microsoft.com/office/officeart/2005/8/layout/vList2"/>
    <dgm:cxn modelId="{80ACBC27-E8E0-46AF-928B-CBA5675B8E69}" srcId="{FDE4B5DC-1064-46F1-A415-3F45A9D9C3E4}" destId="{CAE89FF0-303E-4639-B72E-7CF219E3E30D}" srcOrd="3" destOrd="0" parTransId="{27D2D4FE-ABC4-42E4-86CB-9CD9B6DFD2BF}" sibTransId="{5ADC662A-4D9E-428B-84B1-5F13DF792B0A}"/>
    <dgm:cxn modelId="{586A4E3D-B1DE-422C-80AF-438666AC2695}" type="presOf" srcId="{CAE89FF0-303E-4639-B72E-7CF219E3E30D}" destId="{958DA103-F312-4C4C-97C5-07B2B6590AF2}" srcOrd="0" destOrd="0" presId="urn:microsoft.com/office/officeart/2005/8/layout/vList2"/>
    <dgm:cxn modelId="{83D35760-05C3-4DAA-9CD6-D4018AECA5F3}" type="presOf" srcId="{AEB2DB31-E6A3-405E-AEB3-A1F2BC9A03F8}" destId="{F7559796-CF2C-4503-90D2-2D1223612986}" srcOrd="0" destOrd="0" presId="urn:microsoft.com/office/officeart/2005/8/layout/vList2"/>
    <dgm:cxn modelId="{A1B7DA61-99CF-4366-8C50-7C2F30A55B5C}" srcId="{D5140AD4-8BC0-48F4-8A26-4F68175D821D}" destId="{17EB5D2B-27F7-476C-BBA2-FB30D2D2B78B}" srcOrd="0" destOrd="0" parTransId="{59485BB4-7F37-4793-B064-4C37D84A24FB}" sibTransId="{5757E2F1-9640-4659-BCD9-AD5EBA3138A7}"/>
    <dgm:cxn modelId="{36E69462-2E6C-4C5D-8065-9B6590CE89CA}" srcId="{CAE89FF0-303E-4639-B72E-7CF219E3E30D}" destId="{AEB2DB31-E6A3-405E-AEB3-A1F2BC9A03F8}" srcOrd="0" destOrd="0" parTransId="{9B7CF844-52F8-4CE0-B279-9CE447D425C6}" sibTransId="{883243E7-5918-4437-AD14-7374E82C1946}"/>
    <dgm:cxn modelId="{A4D24C4F-277E-498F-892A-441FDD31EDD0}" srcId="{FDE4B5DC-1064-46F1-A415-3F45A9D9C3E4}" destId="{D5140AD4-8BC0-48F4-8A26-4F68175D821D}" srcOrd="1" destOrd="0" parTransId="{3300A003-F4CC-4888-A652-2FE985F55F5D}" sibTransId="{B070A8A2-1824-4D88-8D49-F001AEDF7FB6}"/>
    <dgm:cxn modelId="{60C4716F-CEDB-42C5-A22D-F4BB560BA472}" type="presOf" srcId="{17EB5D2B-27F7-476C-BBA2-FB30D2D2B78B}" destId="{64B79683-04AA-40D8-876C-656929E068EC}" srcOrd="0" destOrd="0" presId="urn:microsoft.com/office/officeart/2005/8/layout/vList2"/>
    <dgm:cxn modelId="{D7464F52-4B4B-4CE7-B318-F4942C8A3A8B}" type="presOf" srcId="{D5140AD4-8BC0-48F4-8A26-4F68175D821D}" destId="{5AD82325-9A8B-45F7-A269-4A242E487E60}" srcOrd="0" destOrd="0" presId="urn:microsoft.com/office/officeart/2005/8/layout/vList2"/>
    <dgm:cxn modelId="{B3967574-6641-4783-8D2F-8916D7BDB7EC}" srcId="{579875BF-00FB-4BAB-B71D-AC0782380188}" destId="{55074E0F-2A2C-458F-BDFF-8E45096E7121}" srcOrd="0" destOrd="0" parTransId="{9D5179A4-0944-46DC-B489-42F64ABB1F98}" sibTransId="{723ED4FE-95E9-4B66-A810-AAC0C1881AA3}"/>
    <dgm:cxn modelId="{44E7A898-1BC8-4AA2-B1B7-12274028E079}" type="presOf" srcId="{F66C6416-ABA5-4AE0-9330-BAE1C9BC1354}" destId="{4D3B15A0-FE68-45E7-AA06-632C48198CFC}" srcOrd="0" destOrd="0" presId="urn:microsoft.com/office/officeart/2005/8/layout/vList2"/>
    <dgm:cxn modelId="{17489CA0-DCCC-42D1-BD4C-93DF014626EE}" srcId="{FDE4B5DC-1064-46F1-A415-3F45A9D9C3E4}" destId="{CD8ED5CE-AAA0-4E1B-9BF7-567F910DC9F9}" srcOrd="0" destOrd="0" parTransId="{6A3332FA-9A15-45E8-A0D7-9C28F57099F7}" sibTransId="{BC458563-EDDA-4B49-B454-EF33B8FC04AF}"/>
    <dgm:cxn modelId="{E51D77AE-E0E4-48F7-B151-9C983EBF4BF1}" srcId="{CD8ED5CE-AAA0-4E1B-9BF7-567F910DC9F9}" destId="{F66C6416-ABA5-4AE0-9330-BAE1C9BC1354}" srcOrd="0" destOrd="0" parTransId="{B7FAEC48-2B41-40E1-A65E-292A27085F85}" sibTransId="{D945D193-54A7-430E-B89D-9D9CDA9B8D01}"/>
    <dgm:cxn modelId="{63E190EA-572A-4AB6-9953-22DE17D46794}" type="presOf" srcId="{579875BF-00FB-4BAB-B71D-AC0782380188}" destId="{68262EE0-B83B-47C6-811F-2E1B4C627B01}" srcOrd="0" destOrd="0" presId="urn:microsoft.com/office/officeart/2005/8/layout/vList2"/>
    <dgm:cxn modelId="{70C92F3C-CAA4-49EC-B598-E560C76ADE58}" type="presParOf" srcId="{3D8CDF2A-1CDD-4F29-B2C1-91A980E02C44}" destId="{9590F387-5D4D-44DA-BFEA-F1A53067694A}" srcOrd="0" destOrd="0" presId="urn:microsoft.com/office/officeart/2005/8/layout/vList2"/>
    <dgm:cxn modelId="{D22F68D0-86C5-4D73-81F8-21D584517732}" type="presParOf" srcId="{3D8CDF2A-1CDD-4F29-B2C1-91A980E02C44}" destId="{4D3B15A0-FE68-45E7-AA06-632C48198CFC}" srcOrd="1" destOrd="0" presId="urn:microsoft.com/office/officeart/2005/8/layout/vList2"/>
    <dgm:cxn modelId="{DE8DCD3D-3C50-4A7C-8EC9-DE0939DC99F5}" type="presParOf" srcId="{3D8CDF2A-1CDD-4F29-B2C1-91A980E02C44}" destId="{5AD82325-9A8B-45F7-A269-4A242E487E60}" srcOrd="2" destOrd="0" presId="urn:microsoft.com/office/officeart/2005/8/layout/vList2"/>
    <dgm:cxn modelId="{B81FC272-8C53-4560-88A9-96AA83914A7C}" type="presParOf" srcId="{3D8CDF2A-1CDD-4F29-B2C1-91A980E02C44}" destId="{64B79683-04AA-40D8-876C-656929E068EC}" srcOrd="3" destOrd="0" presId="urn:microsoft.com/office/officeart/2005/8/layout/vList2"/>
    <dgm:cxn modelId="{DD9B1A36-9FEB-4BDC-998B-CC44F20D5185}" type="presParOf" srcId="{3D8CDF2A-1CDD-4F29-B2C1-91A980E02C44}" destId="{68262EE0-B83B-47C6-811F-2E1B4C627B01}" srcOrd="4" destOrd="0" presId="urn:microsoft.com/office/officeart/2005/8/layout/vList2"/>
    <dgm:cxn modelId="{1F57A079-E469-49E1-88D0-CF3A651D46DB}" type="presParOf" srcId="{3D8CDF2A-1CDD-4F29-B2C1-91A980E02C44}" destId="{BAD5F3D8-21A2-4239-997E-08B9BD0A5B20}" srcOrd="5" destOrd="0" presId="urn:microsoft.com/office/officeart/2005/8/layout/vList2"/>
    <dgm:cxn modelId="{6E6E5650-6E3B-4484-897B-318677451994}" type="presParOf" srcId="{3D8CDF2A-1CDD-4F29-B2C1-91A980E02C44}" destId="{958DA103-F312-4C4C-97C5-07B2B6590AF2}" srcOrd="6" destOrd="0" presId="urn:microsoft.com/office/officeart/2005/8/layout/vList2"/>
    <dgm:cxn modelId="{66CFAE44-E256-434E-B8BF-34F0AC3B9875}" type="presParOf" srcId="{3D8CDF2A-1CDD-4F29-B2C1-91A980E02C44}" destId="{F7559796-CF2C-4503-90D2-2D12236129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4B5DC-1064-46F1-A415-3F45A9D9C3E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E"/>
        </a:p>
      </dgm:t>
    </dgm:pt>
    <dgm:pt modelId="{CD8ED5CE-AAA0-4E1B-9BF7-567F910DC9F9}">
      <dgm:prSet phldrT="[Text]" phldr="0" custT="1"/>
      <dgm:spPr/>
      <dgm:t>
        <a:bodyPr/>
        <a:lstStyle/>
        <a:p>
          <a:r>
            <a:rPr lang="en-GB" sz="1800" dirty="0"/>
            <a:t>1. Is my regression model better than the mean for predicting outcomes?</a:t>
          </a:r>
          <a:endParaRPr lang="en-IE" sz="1800" dirty="0"/>
        </a:p>
      </dgm:t>
    </dgm:pt>
    <dgm:pt modelId="{6A3332FA-9A15-45E8-A0D7-9C28F57099F7}" type="parTrans" cxnId="{17489CA0-DCCC-42D1-BD4C-93DF014626EE}">
      <dgm:prSet/>
      <dgm:spPr/>
      <dgm:t>
        <a:bodyPr/>
        <a:lstStyle/>
        <a:p>
          <a:endParaRPr lang="en-IE" sz="2000"/>
        </a:p>
      </dgm:t>
    </dgm:pt>
    <dgm:pt modelId="{BC458563-EDDA-4B49-B454-EF33B8FC04AF}" type="sibTrans" cxnId="{17489CA0-DCCC-42D1-BD4C-93DF014626EE}">
      <dgm:prSet/>
      <dgm:spPr/>
      <dgm:t>
        <a:bodyPr/>
        <a:lstStyle/>
        <a:p>
          <a:endParaRPr lang="en-IE" sz="2000"/>
        </a:p>
      </dgm:t>
    </dgm:pt>
    <dgm:pt modelId="{F66C6416-ABA5-4AE0-9330-BAE1C9BC1354}">
      <dgm:prSet phldrT="[Text]" phldr="0" custT="1"/>
      <dgm:spPr/>
      <dgm:t>
        <a:bodyPr/>
        <a:lstStyle/>
        <a:p>
          <a:endParaRPr lang="en-IE" sz="2000" dirty="0"/>
        </a:p>
      </dgm:t>
    </dgm:pt>
    <dgm:pt modelId="{B7FAEC48-2B41-40E1-A65E-292A27085F85}" type="parTrans" cxnId="{E51D77AE-E0E4-48F7-B151-9C983EBF4BF1}">
      <dgm:prSet/>
      <dgm:spPr/>
      <dgm:t>
        <a:bodyPr/>
        <a:lstStyle/>
        <a:p>
          <a:endParaRPr lang="en-IE" sz="2000"/>
        </a:p>
      </dgm:t>
    </dgm:pt>
    <dgm:pt modelId="{D945D193-54A7-430E-B89D-9D9CDA9B8D01}" type="sibTrans" cxnId="{E51D77AE-E0E4-48F7-B151-9C983EBF4BF1}">
      <dgm:prSet/>
      <dgm:spPr/>
      <dgm:t>
        <a:bodyPr/>
        <a:lstStyle/>
        <a:p>
          <a:endParaRPr lang="en-IE" sz="2000"/>
        </a:p>
      </dgm:t>
    </dgm:pt>
    <dgm:pt modelId="{D5140AD4-8BC0-48F4-8A26-4F68175D821D}">
      <dgm:prSet phldrT="[Text]" phldr="0" custT="1"/>
      <dgm:spPr/>
      <dgm:t>
        <a:bodyPr/>
        <a:lstStyle/>
        <a:p>
          <a:r>
            <a:rPr lang="en-GB" sz="1800" dirty="0"/>
            <a:t>2. How much of the variance in the Outcome is explained by the Predictor? </a:t>
          </a:r>
          <a:endParaRPr lang="en-IE" sz="1800" dirty="0"/>
        </a:p>
      </dgm:t>
    </dgm:pt>
    <dgm:pt modelId="{3300A003-F4CC-4888-A652-2FE985F55F5D}" type="parTrans" cxnId="{A4D24C4F-277E-498F-892A-441FDD31EDD0}">
      <dgm:prSet/>
      <dgm:spPr/>
      <dgm:t>
        <a:bodyPr/>
        <a:lstStyle/>
        <a:p>
          <a:endParaRPr lang="en-IE" sz="2000"/>
        </a:p>
      </dgm:t>
    </dgm:pt>
    <dgm:pt modelId="{B070A8A2-1824-4D88-8D49-F001AEDF7FB6}" type="sibTrans" cxnId="{A4D24C4F-277E-498F-892A-441FDD31EDD0}">
      <dgm:prSet/>
      <dgm:spPr/>
      <dgm:t>
        <a:bodyPr/>
        <a:lstStyle/>
        <a:p>
          <a:endParaRPr lang="en-IE" sz="2000"/>
        </a:p>
      </dgm:t>
    </dgm:pt>
    <dgm:pt modelId="{17EB5D2B-27F7-476C-BBA2-FB30D2D2B78B}">
      <dgm:prSet phldrT="[Text]" phldr="0" custT="1"/>
      <dgm:spPr/>
      <dgm:t>
        <a:bodyPr/>
        <a:lstStyle/>
        <a:p>
          <a:endParaRPr lang="en-IE" sz="2000" dirty="0"/>
        </a:p>
      </dgm:t>
    </dgm:pt>
    <dgm:pt modelId="{59485BB4-7F37-4793-B064-4C37D84A24FB}" type="parTrans" cxnId="{A1B7DA61-99CF-4366-8C50-7C2F30A55B5C}">
      <dgm:prSet/>
      <dgm:spPr/>
      <dgm:t>
        <a:bodyPr/>
        <a:lstStyle/>
        <a:p>
          <a:endParaRPr lang="en-IE" sz="2000"/>
        </a:p>
      </dgm:t>
    </dgm:pt>
    <dgm:pt modelId="{5757E2F1-9640-4659-BCD9-AD5EBA3138A7}" type="sibTrans" cxnId="{A1B7DA61-99CF-4366-8C50-7C2F30A55B5C}">
      <dgm:prSet/>
      <dgm:spPr/>
      <dgm:t>
        <a:bodyPr/>
        <a:lstStyle/>
        <a:p>
          <a:endParaRPr lang="en-IE" sz="2000"/>
        </a:p>
      </dgm:t>
    </dgm:pt>
    <dgm:pt modelId="{579875BF-00FB-4BAB-B71D-AC0782380188}">
      <dgm:prSet phldrT="[Text]" phldr="0" custT="1"/>
      <dgm:spPr/>
      <dgm:t>
        <a:bodyPr/>
        <a:lstStyle/>
        <a:p>
          <a:r>
            <a:rPr lang="en-GB" sz="1800" dirty="0"/>
            <a:t>3. Is the Predictor (IV) significantly related to the Outcome (DV?)</a:t>
          </a:r>
          <a:endParaRPr lang="en-IE" sz="1800" dirty="0"/>
        </a:p>
      </dgm:t>
    </dgm:pt>
    <dgm:pt modelId="{04E4E8BA-A954-4F46-8B77-D244DF607962}" type="parTrans" cxnId="{21D91E24-DCA9-4C57-BAA4-D198465F3E15}">
      <dgm:prSet/>
      <dgm:spPr/>
      <dgm:t>
        <a:bodyPr/>
        <a:lstStyle/>
        <a:p>
          <a:endParaRPr lang="en-IE" sz="2000"/>
        </a:p>
      </dgm:t>
    </dgm:pt>
    <dgm:pt modelId="{47E4A85C-41A3-4424-AB27-CD65CF64A2D4}" type="sibTrans" cxnId="{21D91E24-DCA9-4C57-BAA4-D198465F3E15}">
      <dgm:prSet/>
      <dgm:spPr/>
      <dgm:t>
        <a:bodyPr/>
        <a:lstStyle/>
        <a:p>
          <a:endParaRPr lang="en-IE" sz="2000"/>
        </a:p>
      </dgm:t>
    </dgm:pt>
    <dgm:pt modelId="{55074E0F-2A2C-458F-BDFF-8E45096E7121}">
      <dgm:prSet custT="1"/>
      <dgm:spPr/>
      <dgm:t>
        <a:bodyPr/>
        <a:lstStyle/>
        <a:p>
          <a:endParaRPr lang="en-IE" sz="2000" dirty="0"/>
        </a:p>
      </dgm:t>
    </dgm:pt>
    <dgm:pt modelId="{9D5179A4-0944-46DC-B489-42F64ABB1F98}" type="parTrans" cxnId="{B3967574-6641-4783-8D2F-8916D7BDB7EC}">
      <dgm:prSet/>
      <dgm:spPr/>
      <dgm:t>
        <a:bodyPr/>
        <a:lstStyle/>
        <a:p>
          <a:endParaRPr lang="en-IE" sz="2000"/>
        </a:p>
      </dgm:t>
    </dgm:pt>
    <dgm:pt modelId="{723ED4FE-95E9-4B66-A810-AAC0C1881AA3}" type="sibTrans" cxnId="{B3967574-6641-4783-8D2F-8916D7BDB7EC}">
      <dgm:prSet/>
      <dgm:spPr/>
      <dgm:t>
        <a:bodyPr/>
        <a:lstStyle/>
        <a:p>
          <a:endParaRPr lang="en-IE" sz="2000"/>
        </a:p>
      </dgm:t>
    </dgm:pt>
    <dgm:pt modelId="{CAE89FF0-303E-4639-B72E-7CF219E3E30D}">
      <dgm:prSet custT="1"/>
      <dgm:spPr/>
      <dgm:t>
        <a:bodyPr/>
        <a:lstStyle/>
        <a:p>
          <a:r>
            <a:rPr lang="en-GB" sz="1800" dirty="0"/>
            <a:t>4. What is the size and direction of the relationship between the Predictor and Outcome? </a:t>
          </a:r>
          <a:endParaRPr lang="en-IE" sz="1800" dirty="0"/>
        </a:p>
      </dgm:t>
    </dgm:pt>
    <dgm:pt modelId="{27D2D4FE-ABC4-42E4-86CB-9CD9B6DFD2BF}" type="parTrans" cxnId="{80ACBC27-E8E0-46AF-928B-CBA5675B8E69}">
      <dgm:prSet/>
      <dgm:spPr/>
      <dgm:t>
        <a:bodyPr/>
        <a:lstStyle/>
        <a:p>
          <a:endParaRPr lang="en-IE" sz="2000"/>
        </a:p>
      </dgm:t>
    </dgm:pt>
    <dgm:pt modelId="{5ADC662A-4D9E-428B-84B1-5F13DF792B0A}" type="sibTrans" cxnId="{80ACBC27-E8E0-46AF-928B-CBA5675B8E69}">
      <dgm:prSet/>
      <dgm:spPr/>
      <dgm:t>
        <a:bodyPr/>
        <a:lstStyle/>
        <a:p>
          <a:endParaRPr lang="en-IE" sz="2000"/>
        </a:p>
      </dgm:t>
    </dgm:pt>
    <dgm:pt modelId="{AEB2DB31-E6A3-405E-AEB3-A1F2BC9A03F8}">
      <dgm:prSet custT="1"/>
      <dgm:spPr/>
      <dgm:t>
        <a:bodyPr/>
        <a:lstStyle/>
        <a:p>
          <a:endParaRPr lang="en-IE" sz="2000" b="0" dirty="0"/>
        </a:p>
      </dgm:t>
    </dgm:pt>
    <dgm:pt modelId="{9B7CF844-52F8-4CE0-B279-9CE447D425C6}" type="parTrans" cxnId="{36E69462-2E6C-4C5D-8065-9B6590CE89CA}">
      <dgm:prSet/>
      <dgm:spPr/>
      <dgm:t>
        <a:bodyPr/>
        <a:lstStyle/>
        <a:p>
          <a:endParaRPr lang="en-IE" sz="2000"/>
        </a:p>
      </dgm:t>
    </dgm:pt>
    <dgm:pt modelId="{883243E7-5918-4437-AD14-7374E82C1946}" type="sibTrans" cxnId="{36E69462-2E6C-4C5D-8065-9B6590CE89CA}">
      <dgm:prSet/>
      <dgm:spPr/>
      <dgm:t>
        <a:bodyPr/>
        <a:lstStyle/>
        <a:p>
          <a:endParaRPr lang="en-IE" sz="2000"/>
        </a:p>
      </dgm:t>
    </dgm:pt>
    <dgm:pt modelId="{3D8CDF2A-1CDD-4F29-B2C1-91A980E02C44}" type="pres">
      <dgm:prSet presAssocID="{FDE4B5DC-1064-46F1-A415-3F45A9D9C3E4}" presName="linear" presStyleCnt="0">
        <dgm:presLayoutVars>
          <dgm:animLvl val="lvl"/>
          <dgm:resizeHandles val="exact"/>
        </dgm:presLayoutVars>
      </dgm:prSet>
      <dgm:spPr/>
    </dgm:pt>
    <dgm:pt modelId="{9590F387-5D4D-44DA-BFEA-F1A53067694A}" type="pres">
      <dgm:prSet presAssocID="{CD8ED5CE-AAA0-4E1B-9BF7-567F910DC9F9}" presName="parentText" presStyleLbl="node1" presStyleIdx="0" presStyleCnt="4" custScaleY="152165">
        <dgm:presLayoutVars>
          <dgm:chMax val="0"/>
          <dgm:bulletEnabled val="1"/>
        </dgm:presLayoutVars>
      </dgm:prSet>
      <dgm:spPr/>
    </dgm:pt>
    <dgm:pt modelId="{4D3B15A0-FE68-45E7-AA06-632C48198CFC}" type="pres">
      <dgm:prSet presAssocID="{CD8ED5CE-AAA0-4E1B-9BF7-567F910DC9F9}" presName="childText" presStyleLbl="revTx" presStyleIdx="0" presStyleCnt="4">
        <dgm:presLayoutVars>
          <dgm:bulletEnabled val="1"/>
        </dgm:presLayoutVars>
      </dgm:prSet>
      <dgm:spPr/>
    </dgm:pt>
    <dgm:pt modelId="{5AD82325-9A8B-45F7-A269-4A242E487E60}" type="pres">
      <dgm:prSet presAssocID="{D5140AD4-8BC0-48F4-8A26-4F68175D821D}" presName="parentText" presStyleLbl="node1" presStyleIdx="1" presStyleCnt="4" custScaleY="168738">
        <dgm:presLayoutVars>
          <dgm:chMax val="0"/>
          <dgm:bulletEnabled val="1"/>
        </dgm:presLayoutVars>
      </dgm:prSet>
      <dgm:spPr/>
    </dgm:pt>
    <dgm:pt modelId="{64B79683-04AA-40D8-876C-656929E068EC}" type="pres">
      <dgm:prSet presAssocID="{D5140AD4-8BC0-48F4-8A26-4F68175D821D}" presName="childText" presStyleLbl="revTx" presStyleIdx="1" presStyleCnt="4">
        <dgm:presLayoutVars>
          <dgm:bulletEnabled val="1"/>
        </dgm:presLayoutVars>
      </dgm:prSet>
      <dgm:spPr/>
    </dgm:pt>
    <dgm:pt modelId="{68262EE0-B83B-47C6-811F-2E1B4C627B01}" type="pres">
      <dgm:prSet presAssocID="{579875BF-00FB-4BAB-B71D-AC0782380188}" presName="parentText" presStyleLbl="node1" presStyleIdx="2" presStyleCnt="4" custScaleY="140356">
        <dgm:presLayoutVars>
          <dgm:chMax val="0"/>
          <dgm:bulletEnabled val="1"/>
        </dgm:presLayoutVars>
      </dgm:prSet>
      <dgm:spPr/>
    </dgm:pt>
    <dgm:pt modelId="{BAD5F3D8-21A2-4239-997E-08B9BD0A5B20}" type="pres">
      <dgm:prSet presAssocID="{579875BF-00FB-4BAB-B71D-AC0782380188}" presName="childText" presStyleLbl="revTx" presStyleIdx="2" presStyleCnt="4">
        <dgm:presLayoutVars>
          <dgm:bulletEnabled val="1"/>
        </dgm:presLayoutVars>
      </dgm:prSet>
      <dgm:spPr/>
    </dgm:pt>
    <dgm:pt modelId="{958DA103-F312-4C4C-97C5-07B2B6590AF2}" type="pres">
      <dgm:prSet presAssocID="{CAE89FF0-303E-4639-B72E-7CF219E3E30D}" presName="parentText" presStyleLbl="node1" presStyleIdx="3" presStyleCnt="4" custScaleY="142016">
        <dgm:presLayoutVars>
          <dgm:chMax val="0"/>
          <dgm:bulletEnabled val="1"/>
        </dgm:presLayoutVars>
      </dgm:prSet>
      <dgm:spPr/>
    </dgm:pt>
    <dgm:pt modelId="{F7559796-CF2C-4503-90D2-2D1223612986}" type="pres">
      <dgm:prSet presAssocID="{CAE89FF0-303E-4639-B72E-7CF219E3E30D}" presName="childText" presStyleLbl="revTx" presStyleIdx="3" presStyleCnt="4">
        <dgm:presLayoutVars>
          <dgm:bulletEnabled val="1"/>
        </dgm:presLayoutVars>
      </dgm:prSet>
      <dgm:spPr/>
    </dgm:pt>
  </dgm:ptLst>
  <dgm:cxnLst>
    <dgm:cxn modelId="{A637CC1A-B433-48DB-9C32-489AB2926217}" type="presOf" srcId="{CD8ED5CE-AAA0-4E1B-9BF7-567F910DC9F9}" destId="{9590F387-5D4D-44DA-BFEA-F1A53067694A}" srcOrd="0" destOrd="0" presId="urn:microsoft.com/office/officeart/2005/8/layout/vList2"/>
    <dgm:cxn modelId="{06F6BB1D-8EFE-46F2-94F1-AA41FF76AA78}" type="presOf" srcId="{55074E0F-2A2C-458F-BDFF-8E45096E7121}" destId="{BAD5F3D8-21A2-4239-997E-08B9BD0A5B20}" srcOrd="0" destOrd="0" presId="urn:microsoft.com/office/officeart/2005/8/layout/vList2"/>
    <dgm:cxn modelId="{21D91E24-DCA9-4C57-BAA4-D198465F3E15}" srcId="{FDE4B5DC-1064-46F1-A415-3F45A9D9C3E4}" destId="{579875BF-00FB-4BAB-B71D-AC0782380188}" srcOrd="2" destOrd="0" parTransId="{04E4E8BA-A954-4F46-8B77-D244DF607962}" sibTransId="{47E4A85C-41A3-4424-AB27-CD65CF64A2D4}"/>
    <dgm:cxn modelId="{1E168424-E6FF-4F4D-BEE3-9E1877375BC2}" type="presOf" srcId="{FDE4B5DC-1064-46F1-A415-3F45A9D9C3E4}" destId="{3D8CDF2A-1CDD-4F29-B2C1-91A980E02C44}" srcOrd="0" destOrd="0" presId="urn:microsoft.com/office/officeart/2005/8/layout/vList2"/>
    <dgm:cxn modelId="{80ACBC27-E8E0-46AF-928B-CBA5675B8E69}" srcId="{FDE4B5DC-1064-46F1-A415-3F45A9D9C3E4}" destId="{CAE89FF0-303E-4639-B72E-7CF219E3E30D}" srcOrd="3" destOrd="0" parTransId="{27D2D4FE-ABC4-42E4-86CB-9CD9B6DFD2BF}" sibTransId="{5ADC662A-4D9E-428B-84B1-5F13DF792B0A}"/>
    <dgm:cxn modelId="{586A4E3D-B1DE-422C-80AF-438666AC2695}" type="presOf" srcId="{CAE89FF0-303E-4639-B72E-7CF219E3E30D}" destId="{958DA103-F312-4C4C-97C5-07B2B6590AF2}" srcOrd="0" destOrd="0" presId="urn:microsoft.com/office/officeart/2005/8/layout/vList2"/>
    <dgm:cxn modelId="{83D35760-05C3-4DAA-9CD6-D4018AECA5F3}" type="presOf" srcId="{AEB2DB31-E6A3-405E-AEB3-A1F2BC9A03F8}" destId="{F7559796-CF2C-4503-90D2-2D1223612986}" srcOrd="0" destOrd="0" presId="urn:microsoft.com/office/officeart/2005/8/layout/vList2"/>
    <dgm:cxn modelId="{A1B7DA61-99CF-4366-8C50-7C2F30A55B5C}" srcId="{D5140AD4-8BC0-48F4-8A26-4F68175D821D}" destId="{17EB5D2B-27F7-476C-BBA2-FB30D2D2B78B}" srcOrd="0" destOrd="0" parTransId="{59485BB4-7F37-4793-B064-4C37D84A24FB}" sibTransId="{5757E2F1-9640-4659-BCD9-AD5EBA3138A7}"/>
    <dgm:cxn modelId="{36E69462-2E6C-4C5D-8065-9B6590CE89CA}" srcId="{CAE89FF0-303E-4639-B72E-7CF219E3E30D}" destId="{AEB2DB31-E6A3-405E-AEB3-A1F2BC9A03F8}" srcOrd="0" destOrd="0" parTransId="{9B7CF844-52F8-4CE0-B279-9CE447D425C6}" sibTransId="{883243E7-5918-4437-AD14-7374E82C1946}"/>
    <dgm:cxn modelId="{A4D24C4F-277E-498F-892A-441FDD31EDD0}" srcId="{FDE4B5DC-1064-46F1-A415-3F45A9D9C3E4}" destId="{D5140AD4-8BC0-48F4-8A26-4F68175D821D}" srcOrd="1" destOrd="0" parTransId="{3300A003-F4CC-4888-A652-2FE985F55F5D}" sibTransId="{B070A8A2-1824-4D88-8D49-F001AEDF7FB6}"/>
    <dgm:cxn modelId="{60C4716F-CEDB-42C5-A22D-F4BB560BA472}" type="presOf" srcId="{17EB5D2B-27F7-476C-BBA2-FB30D2D2B78B}" destId="{64B79683-04AA-40D8-876C-656929E068EC}" srcOrd="0" destOrd="0" presId="urn:microsoft.com/office/officeart/2005/8/layout/vList2"/>
    <dgm:cxn modelId="{D7464F52-4B4B-4CE7-B318-F4942C8A3A8B}" type="presOf" srcId="{D5140AD4-8BC0-48F4-8A26-4F68175D821D}" destId="{5AD82325-9A8B-45F7-A269-4A242E487E60}" srcOrd="0" destOrd="0" presId="urn:microsoft.com/office/officeart/2005/8/layout/vList2"/>
    <dgm:cxn modelId="{B3967574-6641-4783-8D2F-8916D7BDB7EC}" srcId="{579875BF-00FB-4BAB-B71D-AC0782380188}" destId="{55074E0F-2A2C-458F-BDFF-8E45096E7121}" srcOrd="0" destOrd="0" parTransId="{9D5179A4-0944-46DC-B489-42F64ABB1F98}" sibTransId="{723ED4FE-95E9-4B66-A810-AAC0C1881AA3}"/>
    <dgm:cxn modelId="{44E7A898-1BC8-4AA2-B1B7-12274028E079}" type="presOf" srcId="{F66C6416-ABA5-4AE0-9330-BAE1C9BC1354}" destId="{4D3B15A0-FE68-45E7-AA06-632C48198CFC}" srcOrd="0" destOrd="0" presId="urn:microsoft.com/office/officeart/2005/8/layout/vList2"/>
    <dgm:cxn modelId="{17489CA0-DCCC-42D1-BD4C-93DF014626EE}" srcId="{FDE4B5DC-1064-46F1-A415-3F45A9D9C3E4}" destId="{CD8ED5CE-AAA0-4E1B-9BF7-567F910DC9F9}" srcOrd="0" destOrd="0" parTransId="{6A3332FA-9A15-45E8-A0D7-9C28F57099F7}" sibTransId="{BC458563-EDDA-4B49-B454-EF33B8FC04AF}"/>
    <dgm:cxn modelId="{E51D77AE-E0E4-48F7-B151-9C983EBF4BF1}" srcId="{CD8ED5CE-AAA0-4E1B-9BF7-567F910DC9F9}" destId="{F66C6416-ABA5-4AE0-9330-BAE1C9BC1354}" srcOrd="0" destOrd="0" parTransId="{B7FAEC48-2B41-40E1-A65E-292A27085F85}" sibTransId="{D945D193-54A7-430E-B89D-9D9CDA9B8D01}"/>
    <dgm:cxn modelId="{63E190EA-572A-4AB6-9953-22DE17D46794}" type="presOf" srcId="{579875BF-00FB-4BAB-B71D-AC0782380188}" destId="{68262EE0-B83B-47C6-811F-2E1B4C627B01}" srcOrd="0" destOrd="0" presId="urn:microsoft.com/office/officeart/2005/8/layout/vList2"/>
    <dgm:cxn modelId="{70C92F3C-CAA4-49EC-B598-E560C76ADE58}" type="presParOf" srcId="{3D8CDF2A-1CDD-4F29-B2C1-91A980E02C44}" destId="{9590F387-5D4D-44DA-BFEA-F1A53067694A}" srcOrd="0" destOrd="0" presId="urn:microsoft.com/office/officeart/2005/8/layout/vList2"/>
    <dgm:cxn modelId="{D22F68D0-86C5-4D73-81F8-21D584517732}" type="presParOf" srcId="{3D8CDF2A-1CDD-4F29-B2C1-91A980E02C44}" destId="{4D3B15A0-FE68-45E7-AA06-632C48198CFC}" srcOrd="1" destOrd="0" presId="urn:microsoft.com/office/officeart/2005/8/layout/vList2"/>
    <dgm:cxn modelId="{DE8DCD3D-3C50-4A7C-8EC9-DE0939DC99F5}" type="presParOf" srcId="{3D8CDF2A-1CDD-4F29-B2C1-91A980E02C44}" destId="{5AD82325-9A8B-45F7-A269-4A242E487E60}" srcOrd="2" destOrd="0" presId="urn:microsoft.com/office/officeart/2005/8/layout/vList2"/>
    <dgm:cxn modelId="{B81FC272-8C53-4560-88A9-96AA83914A7C}" type="presParOf" srcId="{3D8CDF2A-1CDD-4F29-B2C1-91A980E02C44}" destId="{64B79683-04AA-40D8-876C-656929E068EC}" srcOrd="3" destOrd="0" presId="urn:microsoft.com/office/officeart/2005/8/layout/vList2"/>
    <dgm:cxn modelId="{DD9B1A36-9FEB-4BDC-998B-CC44F20D5185}" type="presParOf" srcId="{3D8CDF2A-1CDD-4F29-B2C1-91A980E02C44}" destId="{68262EE0-B83B-47C6-811F-2E1B4C627B01}" srcOrd="4" destOrd="0" presId="urn:microsoft.com/office/officeart/2005/8/layout/vList2"/>
    <dgm:cxn modelId="{1F57A079-E469-49E1-88D0-CF3A651D46DB}" type="presParOf" srcId="{3D8CDF2A-1CDD-4F29-B2C1-91A980E02C44}" destId="{BAD5F3D8-21A2-4239-997E-08B9BD0A5B20}" srcOrd="5" destOrd="0" presId="urn:microsoft.com/office/officeart/2005/8/layout/vList2"/>
    <dgm:cxn modelId="{6E6E5650-6E3B-4484-897B-318677451994}" type="presParOf" srcId="{3D8CDF2A-1CDD-4F29-B2C1-91A980E02C44}" destId="{958DA103-F312-4C4C-97C5-07B2B6590AF2}" srcOrd="6" destOrd="0" presId="urn:microsoft.com/office/officeart/2005/8/layout/vList2"/>
    <dgm:cxn modelId="{66CFAE44-E256-434E-B8BF-34F0AC3B9875}" type="presParOf" srcId="{3D8CDF2A-1CDD-4F29-B2C1-91A980E02C44}" destId="{F7559796-CF2C-4503-90D2-2D12236129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CEC92-735F-4B18-9C93-38D3C776EF3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E"/>
        </a:p>
      </dgm:t>
    </dgm:pt>
    <dgm:pt modelId="{D4605093-17A3-46AF-863C-3C7993D08822}">
      <dgm:prSet phldrT="[Text]"/>
      <dgm:spPr/>
      <dgm:t>
        <a:bodyPr/>
        <a:lstStyle/>
        <a:p>
          <a:pPr>
            <a:buFont typeface="Arial" panose="020B0604020202020204" pitchFamily="34" charset="0"/>
            <a:buChar char="•"/>
          </a:pPr>
          <a:r>
            <a:rPr lang="en-IE" b="1" i="0" dirty="0">
              <a:effectLst/>
              <a:latin typeface="SourceSansPro"/>
            </a:rPr>
            <a:t>Simple Linear Regression </a:t>
          </a:r>
          <a:endParaRPr lang="en-IE" b="1" dirty="0"/>
        </a:p>
      </dgm:t>
    </dgm:pt>
    <dgm:pt modelId="{B2ABCD35-0878-493E-97FE-116F6D58940E}" type="parTrans" cxnId="{B96CA905-BA90-4105-8405-E65365E15B3A}">
      <dgm:prSet/>
      <dgm:spPr/>
      <dgm:t>
        <a:bodyPr/>
        <a:lstStyle/>
        <a:p>
          <a:endParaRPr lang="en-IE"/>
        </a:p>
      </dgm:t>
    </dgm:pt>
    <dgm:pt modelId="{E19F4B2F-0451-4B7C-BA0E-ACE83E998A43}" type="sibTrans" cxnId="{B96CA905-BA90-4105-8405-E65365E15B3A}">
      <dgm:prSet/>
      <dgm:spPr/>
      <dgm:t>
        <a:bodyPr/>
        <a:lstStyle/>
        <a:p>
          <a:endParaRPr lang="en-IE"/>
        </a:p>
      </dgm:t>
    </dgm:pt>
    <dgm:pt modelId="{D2D0B972-6C16-42B2-9CF6-2C3AA74BDA24}">
      <dgm:prSet phldrT="[Text]" custT="1"/>
      <dgm:spPr/>
      <dgm:t>
        <a:bodyPr/>
        <a:lstStyle/>
        <a:p>
          <a:pPr>
            <a:buFont typeface="Arial" panose="020B0604020202020204" pitchFamily="34" charset="0"/>
            <a:buChar char="•"/>
          </a:pPr>
          <a:r>
            <a:rPr lang="en-US" altLang="en-US" sz="2000" i="1" dirty="0">
              <a:ea typeface="+mn-ea"/>
              <a:cs typeface="+mn-cs"/>
            </a:rPr>
            <a:t>Example: does higher education level predict higher salaries </a:t>
          </a:r>
          <a:endParaRPr lang="en-IE" sz="2000" dirty="0"/>
        </a:p>
      </dgm:t>
    </dgm:pt>
    <dgm:pt modelId="{4BE49CAB-1FF8-4AC8-BF16-1DABF211B1B4}" type="parTrans" cxnId="{84768D0A-28EE-4D39-AF6C-7A42695CE6A4}">
      <dgm:prSet/>
      <dgm:spPr/>
      <dgm:t>
        <a:bodyPr/>
        <a:lstStyle/>
        <a:p>
          <a:endParaRPr lang="en-IE"/>
        </a:p>
      </dgm:t>
    </dgm:pt>
    <dgm:pt modelId="{F478BCF2-BED8-41D9-8BFB-F238FD584D52}" type="sibTrans" cxnId="{84768D0A-28EE-4D39-AF6C-7A42695CE6A4}">
      <dgm:prSet/>
      <dgm:spPr/>
      <dgm:t>
        <a:bodyPr/>
        <a:lstStyle/>
        <a:p>
          <a:endParaRPr lang="en-IE"/>
        </a:p>
      </dgm:t>
    </dgm:pt>
    <dgm:pt modelId="{3C1F9DA5-A9E0-47A4-9466-19F19FA7F1F5}">
      <dgm:prSet phldrT="[Text]" custT="1"/>
      <dgm:spPr/>
      <dgm:t>
        <a:bodyPr/>
        <a:lstStyle/>
        <a:p>
          <a:pPr>
            <a:buFont typeface="Arial" panose="020B0604020202020204" pitchFamily="34" charset="0"/>
            <a:buChar char="•"/>
          </a:pPr>
          <a:r>
            <a:rPr lang="en-IE" sz="1600" b="1" i="0" dirty="0">
              <a:effectLst/>
              <a:latin typeface="SourceSansPro"/>
            </a:rPr>
            <a:t>Multiple Regression</a:t>
          </a:r>
          <a:endParaRPr lang="en-IE" sz="1600" b="1" dirty="0"/>
        </a:p>
      </dgm:t>
    </dgm:pt>
    <dgm:pt modelId="{3ABB1D12-6E7D-4EA4-970C-15376495F0EE}" type="parTrans" cxnId="{88D20A01-3C0B-4B4E-94A2-7E85924DFCE2}">
      <dgm:prSet/>
      <dgm:spPr/>
      <dgm:t>
        <a:bodyPr/>
        <a:lstStyle/>
        <a:p>
          <a:endParaRPr lang="en-IE"/>
        </a:p>
      </dgm:t>
    </dgm:pt>
    <dgm:pt modelId="{68323DE7-48C6-4824-AB17-03B85D5602DA}" type="sibTrans" cxnId="{88D20A01-3C0B-4B4E-94A2-7E85924DFCE2}">
      <dgm:prSet/>
      <dgm:spPr/>
      <dgm:t>
        <a:bodyPr/>
        <a:lstStyle/>
        <a:p>
          <a:endParaRPr lang="en-IE"/>
        </a:p>
      </dgm:t>
    </dgm:pt>
    <dgm:pt modelId="{D96ED91A-97D5-4A85-A421-025B67AF3B8A}">
      <dgm:prSet phldrT="[Text]" custT="1"/>
      <dgm:spPr/>
      <dgm:t>
        <a:bodyPr/>
        <a:lstStyle/>
        <a:p>
          <a:pPr>
            <a:buFont typeface="Arial" panose="020B0604020202020204" pitchFamily="34" charset="0"/>
            <a:buChar char="•"/>
          </a:pPr>
          <a:r>
            <a:rPr lang="en-GB" sz="1800" dirty="0"/>
            <a:t>Outcome or criterion variable (Y) [or DV] predicted by (X) predictor variable [or IV], using the equation of a straight line (model)</a:t>
          </a:r>
          <a:endParaRPr lang="en-IE" sz="1800" dirty="0"/>
        </a:p>
      </dgm:t>
    </dgm:pt>
    <dgm:pt modelId="{1884081D-929A-4161-BE04-B7C0491120A4}" type="parTrans" cxnId="{18F1C47D-EC53-4AEC-97E8-BDCE98E1BEAB}">
      <dgm:prSet/>
      <dgm:spPr/>
      <dgm:t>
        <a:bodyPr/>
        <a:lstStyle/>
        <a:p>
          <a:endParaRPr lang="en-IE"/>
        </a:p>
      </dgm:t>
    </dgm:pt>
    <dgm:pt modelId="{E0D75669-FA68-45B3-81F5-91E1FFA56200}" type="sibTrans" cxnId="{18F1C47D-EC53-4AEC-97E8-BDCE98E1BEAB}">
      <dgm:prSet/>
      <dgm:spPr/>
      <dgm:t>
        <a:bodyPr/>
        <a:lstStyle/>
        <a:p>
          <a:endParaRPr lang="en-IE"/>
        </a:p>
      </dgm:t>
    </dgm:pt>
    <dgm:pt modelId="{4FDE13E1-90C3-475F-BDC4-87E71AD16FAB}">
      <dgm:prSet phldrT="[Text]" custT="1"/>
      <dgm:spPr/>
      <dgm:t>
        <a:bodyPr/>
        <a:lstStyle/>
        <a:p>
          <a:pPr>
            <a:buFont typeface="Arial" panose="020B0604020202020204" pitchFamily="34" charset="0"/>
            <a:buChar char="•"/>
          </a:pPr>
          <a:endParaRPr lang="en-IE" sz="2000" dirty="0"/>
        </a:p>
      </dgm:t>
    </dgm:pt>
    <dgm:pt modelId="{CD614E65-E763-4878-A5E7-78DABD38DEE5}" type="parTrans" cxnId="{EB30F31B-56C7-4D97-8A9E-9BF6A7395D41}">
      <dgm:prSet/>
      <dgm:spPr/>
      <dgm:t>
        <a:bodyPr/>
        <a:lstStyle/>
        <a:p>
          <a:endParaRPr lang="en-IE"/>
        </a:p>
      </dgm:t>
    </dgm:pt>
    <dgm:pt modelId="{B62BEA7D-C296-4E05-88C7-E4FCB64F9CC9}" type="sibTrans" cxnId="{EB30F31B-56C7-4D97-8A9E-9BF6A7395D41}">
      <dgm:prSet/>
      <dgm:spPr/>
      <dgm:t>
        <a:bodyPr/>
        <a:lstStyle/>
        <a:p>
          <a:endParaRPr lang="en-IE"/>
        </a:p>
      </dgm:t>
    </dgm:pt>
    <dgm:pt modelId="{0F745AB6-F9A5-45F7-902B-6866E14999B6}">
      <dgm:prSet phldrT="[Text]" custT="1"/>
      <dgm:spPr/>
      <dgm:t>
        <a:bodyPr/>
        <a:lstStyle/>
        <a:p>
          <a:pPr>
            <a:buFont typeface="Arial" panose="020B0604020202020204" pitchFamily="34" charset="0"/>
            <a:buChar char="•"/>
          </a:pPr>
          <a:endParaRPr lang="en-IE" sz="2000" dirty="0"/>
        </a:p>
      </dgm:t>
    </dgm:pt>
    <dgm:pt modelId="{F8F0BB7E-6BA0-4985-BFF1-813196CEC283}" type="parTrans" cxnId="{F565AF58-1AED-4EF9-AE4E-41DD0BA92CFD}">
      <dgm:prSet/>
      <dgm:spPr/>
      <dgm:t>
        <a:bodyPr/>
        <a:lstStyle/>
        <a:p>
          <a:endParaRPr lang="en-IE"/>
        </a:p>
      </dgm:t>
    </dgm:pt>
    <dgm:pt modelId="{2B96BBE3-1D36-4DA4-8247-702FAC53C59E}" type="sibTrans" cxnId="{F565AF58-1AED-4EF9-AE4E-41DD0BA92CFD}">
      <dgm:prSet/>
      <dgm:spPr/>
      <dgm:t>
        <a:bodyPr/>
        <a:lstStyle/>
        <a:p>
          <a:endParaRPr lang="en-IE"/>
        </a:p>
      </dgm:t>
    </dgm:pt>
    <dgm:pt modelId="{7A1C1C3F-544D-425E-84B2-060416F295CC}">
      <dgm:prSet phldrT="[Text]" custT="1"/>
      <dgm:spPr/>
      <dgm:t>
        <a:bodyPr/>
        <a:lstStyle/>
        <a:p>
          <a:r>
            <a:rPr lang="en-GB" sz="2000" dirty="0">
              <a:solidFill>
                <a:srgbClr val="FF0000"/>
              </a:solidFill>
              <a:effectLst>
                <a:outerShdw blurRad="38100" dist="38100" dir="2700000" algn="tl">
                  <a:srgbClr val="FFFFFF"/>
                </a:outerShdw>
              </a:effectLst>
              <a:cs typeface="Arial" charset="0"/>
            </a:rPr>
            <a:t>Y</a:t>
          </a:r>
          <a:r>
            <a:rPr lang="en-GB" sz="2000" dirty="0">
              <a:solidFill>
                <a:srgbClr val="FF0000"/>
              </a:solidFill>
              <a:effectLst>
                <a:outerShdw blurRad="38100" dist="38100" dir="2700000" algn="tl">
                  <a:srgbClr val="FFFFFF"/>
                </a:outerShdw>
              </a:effectLst>
            </a:rPr>
            <a:t> = </a:t>
          </a:r>
          <a:r>
            <a:rPr lang="el-GR" sz="2000" b="1" i="0" dirty="0">
              <a:solidFill>
                <a:srgbClr val="FF0000"/>
              </a:solidFill>
            </a:rPr>
            <a:t>β</a:t>
          </a:r>
          <a:r>
            <a:rPr lang="en-GB" sz="2000" baseline="-25000" dirty="0">
              <a:solidFill>
                <a:srgbClr val="FF0000"/>
              </a:solidFill>
              <a:effectLst>
                <a:outerShdw blurRad="38100" dist="38100" dir="2700000" algn="tl">
                  <a:srgbClr val="FFFFFF"/>
                </a:outerShdw>
              </a:effectLst>
            </a:rPr>
            <a:t>0</a:t>
          </a:r>
          <a:r>
            <a:rPr lang="en-GB" sz="2000" dirty="0">
              <a:solidFill>
                <a:srgbClr val="FF0000"/>
              </a:solidFill>
              <a:effectLst>
                <a:outerShdw blurRad="38100" dist="38100" dir="2700000" algn="tl">
                  <a:srgbClr val="FFFFFF"/>
                </a:outerShdw>
              </a:effectLst>
            </a:rPr>
            <a:t> + </a:t>
          </a:r>
          <a:r>
            <a:rPr lang="el-GR" sz="2000" b="1" i="0" dirty="0">
              <a:solidFill>
                <a:srgbClr val="FF0000"/>
              </a:solidFill>
            </a:rPr>
            <a:t>β</a:t>
          </a:r>
          <a:r>
            <a:rPr lang="en-GB" sz="2000" baseline="-25000" dirty="0">
              <a:solidFill>
                <a:srgbClr val="FF0000"/>
              </a:solidFill>
              <a:effectLst>
                <a:outerShdw blurRad="38100" dist="38100" dir="2700000" algn="tl">
                  <a:srgbClr val="FFFFFF"/>
                </a:outerShdw>
              </a:effectLst>
            </a:rPr>
            <a:t>1</a:t>
          </a:r>
          <a:r>
            <a:rPr lang="en-GB" sz="2000" dirty="0">
              <a:solidFill>
                <a:srgbClr val="FF0000"/>
              </a:solidFill>
              <a:effectLst>
                <a:outerShdw blurRad="38100" dist="38100" dir="2700000" algn="tl">
                  <a:srgbClr val="FFFFFF"/>
                </a:outerShdw>
              </a:effectLst>
            </a:rPr>
            <a:t>X + e</a:t>
          </a:r>
          <a:endParaRPr lang="en-IE" sz="2000" dirty="0">
            <a:solidFill>
              <a:srgbClr val="FF0000"/>
            </a:solidFill>
          </a:endParaRPr>
        </a:p>
      </dgm:t>
    </dgm:pt>
    <dgm:pt modelId="{4B3C753E-825C-4A7D-897D-0C53B82B4B8A}" type="parTrans" cxnId="{AD6DA3BB-B293-4FB7-A4D3-37ED70548B85}">
      <dgm:prSet/>
      <dgm:spPr/>
      <dgm:t>
        <a:bodyPr/>
        <a:lstStyle/>
        <a:p>
          <a:endParaRPr lang="en-IE"/>
        </a:p>
      </dgm:t>
    </dgm:pt>
    <dgm:pt modelId="{17E70E7C-6CF6-4A90-88E2-B51682BA526D}" type="sibTrans" cxnId="{AD6DA3BB-B293-4FB7-A4D3-37ED70548B85}">
      <dgm:prSet/>
      <dgm:spPr/>
      <dgm:t>
        <a:bodyPr/>
        <a:lstStyle/>
        <a:p>
          <a:endParaRPr lang="en-IE"/>
        </a:p>
      </dgm:t>
    </dgm:pt>
    <dgm:pt modelId="{1F5BEBD5-0AC6-4BB7-A456-F57A8B22C144}">
      <dgm:prSet phldrT="[Text]" custT="1"/>
      <dgm:spPr/>
      <dgm:t>
        <a:bodyPr/>
        <a:lstStyle/>
        <a:p>
          <a:pPr>
            <a:buFont typeface="Arial" panose="020B0604020202020204" pitchFamily="34" charset="0"/>
            <a:buChar char="•"/>
          </a:pPr>
          <a:endParaRPr lang="en-IE" sz="2000" dirty="0"/>
        </a:p>
      </dgm:t>
    </dgm:pt>
    <dgm:pt modelId="{D440AA77-E6EC-4849-BD02-F12E3B0E39EE}" type="parTrans" cxnId="{3D22A2E1-7EF6-4E9A-9BCB-A64493AB2CD2}">
      <dgm:prSet/>
      <dgm:spPr/>
      <dgm:t>
        <a:bodyPr/>
        <a:lstStyle/>
        <a:p>
          <a:endParaRPr lang="en-IE"/>
        </a:p>
      </dgm:t>
    </dgm:pt>
    <dgm:pt modelId="{5EE449DE-A5BD-4357-8AF5-F11EFA4DA559}" type="sibTrans" cxnId="{3D22A2E1-7EF6-4E9A-9BCB-A64493AB2CD2}">
      <dgm:prSet/>
      <dgm:spPr/>
      <dgm:t>
        <a:bodyPr/>
        <a:lstStyle/>
        <a:p>
          <a:endParaRPr lang="en-IE"/>
        </a:p>
      </dgm:t>
    </dgm:pt>
    <dgm:pt modelId="{75325C21-0F40-4803-951D-7DBEEA1EF938}">
      <dgm:prSet phldrT="[Text]" custT="1"/>
      <dgm:spPr/>
      <dgm:t>
        <a:bodyPr/>
        <a:lstStyle/>
        <a:p>
          <a:pPr>
            <a:buFont typeface="Arial" panose="020B0604020202020204" pitchFamily="34" charset="0"/>
            <a:buChar char="•"/>
          </a:pPr>
          <a:r>
            <a:rPr lang="en-IE" sz="2000" dirty="0"/>
            <a:t>1 IV and 1 continuous DV</a:t>
          </a:r>
        </a:p>
      </dgm:t>
    </dgm:pt>
    <dgm:pt modelId="{13F2B3C5-6382-485B-8B0E-8A5DBBF835BC}" type="parTrans" cxnId="{03FB6AA5-6233-4A39-89D9-A79B42363A22}">
      <dgm:prSet/>
      <dgm:spPr/>
      <dgm:t>
        <a:bodyPr/>
        <a:lstStyle/>
        <a:p>
          <a:endParaRPr lang="en-IE"/>
        </a:p>
      </dgm:t>
    </dgm:pt>
    <dgm:pt modelId="{941FF04C-02AA-4F42-859E-CA48BE18CF06}" type="sibTrans" cxnId="{03FB6AA5-6233-4A39-89D9-A79B42363A22}">
      <dgm:prSet/>
      <dgm:spPr/>
      <dgm:t>
        <a:bodyPr/>
        <a:lstStyle/>
        <a:p>
          <a:endParaRPr lang="en-IE"/>
        </a:p>
      </dgm:t>
    </dgm:pt>
    <dgm:pt modelId="{BD0AD49D-7FB7-4E10-BAB5-640E9B3038FE}">
      <dgm:prSet phldrT="[Text]" custT="1"/>
      <dgm:spPr/>
      <dgm:t>
        <a:bodyPr/>
        <a:lstStyle/>
        <a:p>
          <a:pPr>
            <a:buFont typeface="Arial" panose="020B0604020202020204" pitchFamily="34" charset="0"/>
            <a:buChar char="•"/>
          </a:pPr>
          <a:endParaRPr lang="en-IE" sz="2000" dirty="0"/>
        </a:p>
      </dgm:t>
    </dgm:pt>
    <dgm:pt modelId="{E149940E-AA56-47D2-8C21-32C343D0EDE2}" type="parTrans" cxnId="{EEBC97F1-07BC-48C8-90F2-75404AFFB247}">
      <dgm:prSet/>
      <dgm:spPr/>
      <dgm:t>
        <a:bodyPr/>
        <a:lstStyle/>
        <a:p>
          <a:endParaRPr lang="en-IE"/>
        </a:p>
      </dgm:t>
    </dgm:pt>
    <dgm:pt modelId="{C592C6EE-ADE8-4C41-BCD9-358C22971D89}" type="sibTrans" cxnId="{EEBC97F1-07BC-48C8-90F2-75404AFFB247}">
      <dgm:prSet/>
      <dgm:spPr/>
      <dgm:t>
        <a:bodyPr/>
        <a:lstStyle/>
        <a:p>
          <a:endParaRPr lang="en-IE"/>
        </a:p>
      </dgm:t>
    </dgm:pt>
    <dgm:pt modelId="{225F7C4E-FE39-45EC-987B-E8CFB06C8624}">
      <dgm:prSet phldrT="[Text]" custT="1"/>
      <dgm:spPr/>
      <dgm:t>
        <a:bodyPr/>
        <a:lstStyle/>
        <a:p>
          <a:r>
            <a:rPr lang="en-GB" sz="1800" kern="1200" dirty="0">
              <a:solidFill>
                <a:srgbClr val="FF0000"/>
              </a:solidFill>
              <a:effectLst>
                <a:outerShdw blurRad="38100" dist="38100" dir="2700000" algn="tl">
                  <a:srgbClr val="FFFFFF"/>
                </a:outerShdw>
              </a:effectLst>
              <a:cs typeface="Arial" charset="0"/>
            </a:rPr>
            <a:t>Y</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rPr>
            <a:t>0</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rPr>
            <a:t>1</a:t>
          </a:r>
          <a:r>
            <a:rPr lang="en-GB" sz="1800" kern="1200" dirty="0">
              <a:solidFill>
                <a:srgbClr val="FF0000"/>
              </a:solidFill>
              <a:effectLst>
                <a:outerShdw blurRad="38100" dist="38100" dir="2700000" algn="tl">
                  <a:srgbClr val="FFFFFF"/>
                </a:outerShdw>
              </a:effectLst>
            </a:rPr>
            <a:t>X</a:t>
          </a:r>
          <a:r>
            <a:rPr lang="en-GB" sz="1800" kern="1200" baseline="-25000" dirty="0">
              <a:solidFill>
                <a:srgbClr val="FF0000"/>
              </a:solidFill>
              <a:effectLst>
                <a:outerShdw blurRad="38100" dist="38100" dir="2700000" algn="tl">
                  <a:srgbClr val="FFFFFF"/>
                </a:outerShdw>
              </a:effectLst>
            </a:rPr>
            <a:t>1</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latin typeface="Arial"/>
              <a:ea typeface="+mn-ea"/>
              <a:cs typeface="+mn-cs"/>
            </a:rPr>
            <a:t>2</a:t>
          </a:r>
          <a:r>
            <a:rPr lang="en-GB" sz="1800" kern="1200" dirty="0">
              <a:solidFill>
                <a:srgbClr val="FF0000"/>
              </a:solidFill>
              <a:effectLst>
                <a:outerShdw blurRad="38100" dist="38100" dir="2700000" algn="tl">
                  <a:srgbClr val="FFFFFF"/>
                </a:outerShdw>
              </a:effectLst>
              <a:latin typeface="Arial"/>
              <a:ea typeface="+mn-ea"/>
              <a:cs typeface="+mn-cs"/>
            </a:rPr>
            <a:t>X</a:t>
          </a:r>
          <a:r>
            <a:rPr lang="en-GB" sz="1800" kern="1200" baseline="-25000" dirty="0">
              <a:solidFill>
                <a:srgbClr val="FF0000"/>
              </a:solidFill>
              <a:effectLst>
                <a:outerShdw blurRad="38100" dist="38100" dir="2700000" algn="tl">
                  <a:srgbClr val="FFFFFF"/>
                </a:outerShdw>
              </a:effectLst>
              <a:latin typeface="Arial"/>
              <a:ea typeface="+mn-ea"/>
              <a:cs typeface="+mn-cs"/>
            </a:rPr>
            <a:t>2</a:t>
          </a:r>
          <a:r>
            <a:rPr lang="en-GB" sz="1800" kern="1200" dirty="0">
              <a:solidFill>
                <a:srgbClr val="FF0000"/>
              </a:solidFill>
              <a:effectLst>
                <a:outerShdw blurRad="38100" dist="38100" dir="2700000" algn="tl">
                  <a:srgbClr val="FFFFFF"/>
                </a:outerShdw>
              </a:effectLst>
            </a:rPr>
            <a:t>+ …</a:t>
          </a:r>
          <a:r>
            <a:rPr lang="el-GR" sz="1800" b="1" i="0" kern="1200" dirty="0">
              <a:solidFill>
                <a:srgbClr val="FF0000"/>
              </a:solidFill>
            </a:rPr>
            <a:t>β</a:t>
          </a:r>
          <a:r>
            <a:rPr lang="en-GB" sz="1800" kern="1200" baseline="-25000" dirty="0" err="1">
              <a:solidFill>
                <a:srgbClr val="FF0000"/>
              </a:solidFill>
              <a:effectLst>
                <a:outerShdw blurRad="38100" dist="38100" dir="2700000" algn="tl">
                  <a:srgbClr val="FFFFFF"/>
                </a:outerShdw>
              </a:effectLst>
              <a:latin typeface="Arial"/>
              <a:ea typeface="+mn-ea"/>
              <a:cs typeface="+mn-cs"/>
            </a:rPr>
            <a:t>n</a:t>
          </a:r>
          <a:r>
            <a:rPr lang="en-GB" sz="1800" kern="1200" dirty="0" err="1">
              <a:solidFill>
                <a:srgbClr val="FF0000"/>
              </a:solidFill>
              <a:effectLst>
                <a:outerShdw blurRad="38100" dist="38100" dir="2700000" algn="tl">
                  <a:srgbClr val="FFFFFF"/>
                </a:outerShdw>
              </a:effectLst>
              <a:latin typeface="Arial"/>
              <a:ea typeface="+mn-ea"/>
              <a:cs typeface="+mn-cs"/>
            </a:rPr>
            <a:t>X</a:t>
          </a:r>
          <a:r>
            <a:rPr lang="en-GB" sz="1800" kern="1200" baseline="-25000" dirty="0" err="1">
              <a:solidFill>
                <a:srgbClr val="FF0000"/>
              </a:solidFill>
              <a:effectLst>
                <a:outerShdw blurRad="38100" dist="38100" dir="2700000" algn="tl">
                  <a:srgbClr val="FFFFFF"/>
                </a:outerShdw>
              </a:effectLst>
              <a:latin typeface="Arial"/>
              <a:ea typeface="+mn-ea"/>
              <a:cs typeface="+mn-cs"/>
            </a:rPr>
            <a:t>n</a:t>
          </a:r>
          <a:r>
            <a:rPr lang="en-GB" sz="1800" kern="1200" dirty="0">
              <a:solidFill>
                <a:srgbClr val="FF0000"/>
              </a:solidFill>
              <a:effectLst>
                <a:outerShdw blurRad="38100" dist="38100" dir="2700000" algn="tl">
                  <a:srgbClr val="FFFFFF"/>
                </a:outerShdw>
              </a:effectLst>
              <a:latin typeface="Arial"/>
              <a:ea typeface="+mn-ea"/>
              <a:cs typeface="+mn-cs"/>
            </a:rPr>
            <a:t> + </a:t>
          </a:r>
          <a:r>
            <a:rPr lang="en-GB" sz="1800" kern="1200" dirty="0">
              <a:solidFill>
                <a:srgbClr val="FF0000"/>
              </a:solidFill>
              <a:effectLst>
                <a:outerShdw blurRad="38100" dist="38100" dir="2700000" algn="tl">
                  <a:srgbClr val="FFFFFF"/>
                </a:outerShdw>
              </a:effectLst>
            </a:rPr>
            <a:t>e</a:t>
          </a:r>
          <a:endParaRPr lang="en-IE" sz="1800" kern="1200" dirty="0">
            <a:solidFill>
              <a:srgbClr val="FF0000"/>
            </a:solidFill>
          </a:endParaRPr>
        </a:p>
      </dgm:t>
    </dgm:pt>
    <dgm:pt modelId="{2C00B6E3-6481-4F85-98C2-DB4881E7F4BA}" type="parTrans" cxnId="{75C96562-3777-40E0-9247-837A6DF46137}">
      <dgm:prSet/>
      <dgm:spPr/>
      <dgm:t>
        <a:bodyPr/>
        <a:lstStyle/>
        <a:p>
          <a:endParaRPr lang="en-IE"/>
        </a:p>
      </dgm:t>
    </dgm:pt>
    <dgm:pt modelId="{F69660D1-F27A-482D-BD9B-F68A0FBB19B8}" type="sibTrans" cxnId="{75C96562-3777-40E0-9247-837A6DF46137}">
      <dgm:prSet/>
      <dgm:spPr/>
      <dgm:t>
        <a:bodyPr/>
        <a:lstStyle/>
        <a:p>
          <a:endParaRPr lang="en-IE"/>
        </a:p>
      </dgm:t>
    </dgm:pt>
    <dgm:pt modelId="{7E00EED6-CA79-484B-B409-00BE416EE7C9}">
      <dgm:prSet phldrT="[Text]" custT="1"/>
      <dgm:spPr/>
      <dgm:t>
        <a:bodyPr/>
        <a:lstStyle/>
        <a:p>
          <a:pPr>
            <a:buFont typeface="Arial" panose="020B0604020202020204" pitchFamily="34" charset="0"/>
            <a:buChar char="•"/>
          </a:pPr>
          <a:endParaRPr lang="en-IE" sz="1800" kern="1200" dirty="0"/>
        </a:p>
      </dgm:t>
    </dgm:pt>
    <dgm:pt modelId="{0D25E9B3-60BB-4B72-851A-5D6F3B6D597B}" type="parTrans" cxnId="{D967D51F-3E72-4A6E-A47E-6EF87AD92D90}">
      <dgm:prSet/>
      <dgm:spPr/>
      <dgm:t>
        <a:bodyPr/>
        <a:lstStyle/>
        <a:p>
          <a:endParaRPr lang="en-IE"/>
        </a:p>
      </dgm:t>
    </dgm:pt>
    <dgm:pt modelId="{E134A288-350F-45F8-AD2F-59E7FE50DE62}" type="sibTrans" cxnId="{D967D51F-3E72-4A6E-A47E-6EF87AD92D90}">
      <dgm:prSet/>
      <dgm:spPr/>
      <dgm:t>
        <a:bodyPr/>
        <a:lstStyle/>
        <a:p>
          <a:endParaRPr lang="en-IE"/>
        </a:p>
      </dgm:t>
    </dgm:pt>
    <dgm:pt modelId="{AEB0ED8D-5100-4B9E-9901-22EDD5358745}">
      <dgm:prSet phldrT="[Text]" custT="1"/>
      <dgm:spPr/>
      <dgm:t>
        <a:bodyPr/>
        <a:lstStyle/>
        <a:p>
          <a:pPr>
            <a:buFont typeface="Arial" panose="020B0604020202020204" pitchFamily="34" charset="0"/>
            <a:buChar char="•"/>
          </a:pPr>
          <a:r>
            <a:rPr lang="en-US" altLang="en-US" sz="1800" i="1" kern="1200" dirty="0">
              <a:ea typeface="+mn-ea"/>
              <a:cs typeface="+mn-cs"/>
            </a:rPr>
            <a:t>Example: does higher education level, gender and family SES predict higher salaries </a:t>
          </a:r>
          <a:endParaRPr lang="en-IE" sz="1800" kern="1200" dirty="0"/>
        </a:p>
      </dgm:t>
    </dgm:pt>
    <dgm:pt modelId="{4AB18646-B868-4829-9786-36EB0BF664C3}" type="parTrans" cxnId="{228C3C0B-1B97-4DB4-AB94-015B28882AA1}">
      <dgm:prSet/>
      <dgm:spPr/>
      <dgm:t>
        <a:bodyPr/>
        <a:lstStyle/>
        <a:p>
          <a:endParaRPr lang="en-IE"/>
        </a:p>
      </dgm:t>
    </dgm:pt>
    <dgm:pt modelId="{763324F1-E14E-497D-8940-2E694B42EE48}" type="sibTrans" cxnId="{228C3C0B-1B97-4DB4-AB94-015B28882AA1}">
      <dgm:prSet/>
      <dgm:spPr/>
      <dgm:t>
        <a:bodyPr/>
        <a:lstStyle/>
        <a:p>
          <a:endParaRPr lang="en-IE"/>
        </a:p>
      </dgm:t>
    </dgm:pt>
    <dgm:pt modelId="{A037BC95-E005-4644-A471-66A7422AAF32}">
      <dgm:prSet phldrT="[Text]" custT="1"/>
      <dgm:spPr/>
      <dgm:t>
        <a:bodyPr/>
        <a:lstStyle/>
        <a:p>
          <a:endParaRPr lang="en-IE" sz="1800" kern="1200" dirty="0"/>
        </a:p>
      </dgm:t>
    </dgm:pt>
    <dgm:pt modelId="{ECFE7150-C340-4BFD-819C-CE2AE251ECF1}" type="parTrans" cxnId="{326B0F86-6CCD-45A4-850B-9C29E06D91BB}">
      <dgm:prSet/>
      <dgm:spPr/>
      <dgm:t>
        <a:bodyPr/>
        <a:lstStyle/>
        <a:p>
          <a:endParaRPr lang="en-IE"/>
        </a:p>
      </dgm:t>
    </dgm:pt>
    <dgm:pt modelId="{A72DC981-D920-489F-BDAD-3BCD3B13BE65}" type="sibTrans" cxnId="{326B0F86-6CCD-45A4-850B-9C29E06D91BB}">
      <dgm:prSet/>
      <dgm:spPr/>
      <dgm:t>
        <a:bodyPr/>
        <a:lstStyle/>
        <a:p>
          <a:endParaRPr lang="en-IE"/>
        </a:p>
      </dgm:t>
    </dgm:pt>
    <dgm:pt modelId="{C6FDAD2F-65B7-4949-AF7A-9A128DB6B20E}">
      <dgm:prSet phldrT="[Text]" custT="1"/>
      <dgm:spPr/>
      <dgm:t>
        <a:bodyPr/>
        <a:lstStyle/>
        <a:p>
          <a:pPr>
            <a:buFont typeface="Arial" panose="020B0604020202020204" pitchFamily="34" charset="0"/>
            <a:buChar char="•"/>
          </a:pPr>
          <a:r>
            <a:rPr lang="en-IE" sz="1800" kern="1200" dirty="0"/>
            <a:t>2+ IVs and 1 continuous DV</a:t>
          </a:r>
        </a:p>
      </dgm:t>
    </dgm:pt>
    <dgm:pt modelId="{2BF7ACAE-B344-4D17-81C6-E27858ED321C}" type="parTrans" cxnId="{CB9CEB3D-C39E-4066-8A7D-27221D2DD99B}">
      <dgm:prSet/>
      <dgm:spPr/>
      <dgm:t>
        <a:bodyPr/>
        <a:lstStyle/>
        <a:p>
          <a:endParaRPr lang="en-IE"/>
        </a:p>
      </dgm:t>
    </dgm:pt>
    <dgm:pt modelId="{C4126DD0-F52D-4DD5-901B-1545AA008C10}" type="sibTrans" cxnId="{CB9CEB3D-C39E-4066-8A7D-27221D2DD99B}">
      <dgm:prSet/>
      <dgm:spPr/>
      <dgm:t>
        <a:bodyPr/>
        <a:lstStyle/>
        <a:p>
          <a:endParaRPr lang="en-IE"/>
        </a:p>
      </dgm:t>
    </dgm:pt>
    <dgm:pt modelId="{8597ED6A-5FAE-4BC6-9638-30E31A4FA4F9}">
      <dgm:prSet phldrT="[Text]" custT="1"/>
      <dgm:spPr/>
      <dgm:t>
        <a:bodyPr/>
        <a:lstStyle/>
        <a:p>
          <a:pPr>
            <a:buFont typeface="Arial" panose="020B0604020202020204" pitchFamily="34" charset="0"/>
            <a:buChar char="•"/>
          </a:pPr>
          <a:endParaRPr lang="en-IE" sz="1800" kern="1200" dirty="0"/>
        </a:p>
      </dgm:t>
    </dgm:pt>
    <dgm:pt modelId="{9D9E46CE-5889-4292-93BF-B2D990D92DE2}" type="parTrans" cxnId="{E2D4056F-C844-412E-85F6-1F54A5EA30F4}">
      <dgm:prSet/>
      <dgm:spPr/>
      <dgm:t>
        <a:bodyPr/>
        <a:lstStyle/>
        <a:p>
          <a:endParaRPr lang="en-IE"/>
        </a:p>
      </dgm:t>
    </dgm:pt>
    <dgm:pt modelId="{8C2E423D-94BD-408F-B82C-83DDFC47233C}" type="sibTrans" cxnId="{E2D4056F-C844-412E-85F6-1F54A5EA30F4}">
      <dgm:prSet/>
      <dgm:spPr/>
      <dgm:t>
        <a:bodyPr/>
        <a:lstStyle/>
        <a:p>
          <a:endParaRPr lang="en-IE"/>
        </a:p>
      </dgm:t>
    </dgm:pt>
    <dgm:pt modelId="{312D065D-7A06-436A-9353-69BCAF0336E5}">
      <dgm:prSet phldrT="[Text]" custT="1"/>
      <dgm:spPr/>
      <dgm:t>
        <a:bodyPr/>
        <a:lstStyle/>
        <a:p>
          <a:pPr>
            <a:buFont typeface="Arial" panose="020B0604020202020204" pitchFamily="34" charset="0"/>
            <a:buChar char="•"/>
          </a:pPr>
          <a:r>
            <a:rPr lang="en-GB" sz="1800" kern="1200" dirty="0"/>
            <a:t>Outcome or criterion variable (Y) [or DV] is predicted by multiple predictors (X) [or </a:t>
          </a:r>
          <a:r>
            <a:rPr lang="en-GB" sz="1800" kern="1200" dirty="0" err="1"/>
            <a:t>Ivs</a:t>
          </a:r>
          <a:r>
            <a:rPr lang="en-GB" sz="1800" kern="1200" dirty="0"/>
            <a:t>]</a:t>
          </a:r>
          <a:endParaRPr lang="en-IE" sz="1800" kern="1200" dirty="0"/>
        </a:p>
      </dgm:t>
    </dgm:pt>
    <dgm:pt modelId="{BD74CA1B-3585-45F8-AAFC-AEAD94AFCF90}" type="parTrans" cxnId="{7B48DE03-AA34-4420-AC06-A031738CE235}">
      <dgm:prSet/>
      <dgm:spPr/>
      <dgm:t>
        <a:bodyPr/>
        <a:lstStyle/>
        <a:p>
          <a:endParaRPr lang="en-IE"/>
        </a:p>
      </dgm:t>
    </dgm:pt>
    <dgm:pt modelId="{8248B7CC-8C44-4C2E-9CA3-955EA8075513}" type="sibTrans" cxnId="{7B48DE03-AA34-4420-AC06-A031738CE235}">
      <dgm:prSet/>
      <dgm:spPr/>
      <dgm:t>
        <a:bodyPr/>
        <a:lstStyle/>
        <a:p>
          <a:endParaRPr lang="en-IE"/>
        </a:p>
      </dgm:t>
    </dgm:pt>
    <dgm:pt modelId="{4D519492-83F8-48CC-B6FA-EE13425511B4}">
      <dgm:prSet phldrT="[Text]" custT="1"/>
      <dgm:spPr/>
      <dgm:t>
        <a:bodyPr/>
        <a:lstStyle/>
        <a:p>
          <a:pPr>
            <a:buFont typeface="Arial" panose="020B0604020202020204" pitchFamily="34" charset="0"/>
            <a:buChar char="•"/>
          </a:pPr>
          <a:endParaRPr lang="en-IE" sz="1800" dirty="0"/>
        </a:p>
      </dgm:t>
    </dgm:pt>
    <dgm:pt modelId="{F4B00304-8DDB-48CD-B7E1-2404DE38B6BD}" type="parTrans" cxnId="{38C15B85-F2EB-4FA4-A56E-820E09712D30}">
      <dgm:prSet/>
      <dgm:spPr/>
      <dgm:t>
        <a:bodyPr/>
        <a:lstStyle/>
        <a:p>
          <a:endParaRPr lang="en-IE"/>
        </a:p>
      </dgm:t>
    </dgm:pt>
    <dgm:pt modelId="{2EB1B0A3-5D43-4030-9163-DFC29F49C879}" type="sibTrans" cxnId="{38C15B85-F2EB-4FA4-A56E-820E09712D30}">
      <dgm:prSet/>
      <dgm:spPr/>
      <dgm:t>
        <a:bodyPr/>
        <a:lstStyle/>
        <a:p>
          <a:endParaRPr lang="en-IE"/>
        </a:p>
      </dgm:t>
    </dgm:pt>
    <dgm:pt modelId="{C2DB2848-FE53-4682-9AA9-028DB301FDC8}">
      <dgm:prSet phldrT="[Text]" custT="1"/>
      <dgm:spPr/>
      <dgm:t>
        <a:bodyPr/>
        <a:lstStyle/>
        <a:p>
          <a:pPr>
            <a:buFont typeface="Arial" panose="020B0604020202020204" pitchFamily="34" charset="0"/>
            <a:buChar char="•"/>
          </a:pPr>
          <a:r>
            <a:rPr lang="en-IE" sz="1800" i="1" kern="1200" dirty="0"/>
            <a:t>Is education level a stronger predictor of salary than SES and gender</a:t>
          </a:r>
        </a:p>
      </dgm:t>
    </dgm:pt>
    <dgm:pt modelId="{D3DF5097-37B3-4E1A-8AED-F1765088504C}" type="parTrans" cxnId="{003B4F59-FD55-4560-A829-5D2A2F26361C}">
      <dgm:prSet/>
      <dgm:spPr/>
      <dgm:t>
        <a:bodyPr/>
        <a:lstStyle/>
        <a:p>
          <a:endParaRPr lang="en-IE"/>
        </a:p>
      </dgm:t>
    </dgm:pt>
    <dgm:pt modelId="{53738EA1-C12C-448A-9928-2FC77388FF14}" type="sibTrans" cxnId="{003B4F59-FD55-4560-A829-5D2A2F26361C}">
      <dgm:prSet/>
      <dgm:spPr/>
      <dgm:t>
        <a:bodyPr/>
        <a:lstStyle/>
        <a:p>
          <a:endParaRPr lang="en-IE"/>
        </a:p>
      </dgm:t>
    </dgm:pt>
    <dgm:pt modelId="{EA105D75-7C01-4D48-B409-46FDAA2F6B4E}" type="pres">
      <dgm:prSet presAssocID="{A4DCEC92-735F-4B18-9C93-38D3C776EF3E}" presName="Name0" presStyleCnt="0">
        <dgm:presLayoutVars>
          <dgm:dir/>
          <dgm:animLvl val="lvl"/>
          <dgm:resizeHandles val="exact"/>
        </dgm:presLayoutVars>
      </dgm:prSet>
      <dgm:spPr/>
    </dgm:pt>
    <dgm:pt modelId="{9FB8C85B-E03F-4DFB-A70B-8E529AC27BD5}" type="pres">
      <dgm:prSet presAssocID="{D4605093-17A3-46AF-863C-3C7993D08822}" presName="composite" presStyleCnt="0"/>
      <dgm:spPr/>
    </dgm:pt>
    <dgm:pt modelId="{48764E94-8517-41D5-B85D-76623FED06BF}" type="pres">
      <dgm:prSet presAssocID="{D4605093-17A3-46AF-863C-3C7993D08822}" presName="parTx" presStyleLbl="alignNode1" presStyleIdx="0" presStyleCnt="2">
        <dgm:presLayoutVars>
          <dgm:chMax val="0"/>
          <dgm:chPref val="0"/>
          <dgm:bulletEnabled val="1"/>
        </dgm:presLayoutVars>
      </dgm:prSet>
      <dgm:spPr/>
    </dgm:pt>
    <dgm:pt modelId="{9FAFFE81-AB69-4266-AE5F-8622FBD9741C}" type="pres">
      <dgm:prSet presAssocID="{D4605093-17A3-46AF-863C-3C7993D08822}" presName="desTx" presStyleLbl="alignAccFollowNode1" presStyleIdx="0" presStyleCnt="2">
        <dgm:presLayoutVars>
          <dgm:bulletEnabled val="1"/>
        </dgm:presLayoutVars>
      </dgm:prSet>
      <dgm:spPr/>
    </dgm:pt>
    <dgm:pt modelId="{E44E00CF-97AA-4223-B7BD-3017F97D541A}" type="pres">
      <dgm:prSet presAssocID="{E19F4B2F-0451-4B7C-BA0E-ACE83E998A43}" presName="space" presStyleCnt="0"/>
      <dgm:spPr/>
    </dgm:pt>
    <dgm:pt modelId="{E8BEA5E4-6981-49B1-9734-E9DB20B4EFAB}" type="pres">
      <dgm:prSet presAssocID="{3C1F9DA5-A9E0-47A4-9466-19F19FA7F1F5}" presName="composite" presStyleCnt="0"/>
      <dgm:spPr/>
    </dgm:pt>
    <dgm:pt modelId="{D511B5A5-42C0-4074-9D69-C770021242B2}" type="pres">
      <dgm:prSet presAssocID="{3C1F9DA5-A9E0-47A4-9466-19F19FA7F1F5}" presName="parTx" presStyleLbl="alignNode1" presStyleIdx="1" presStyleCnt="2">
        <dgm:presLayoutVars>
          <dgm:chMax val="0"/>
          <dgm:chPref val="0"/>
          <dgm:bulletEnabled val="1"/>
        </dgm:presLayoutVars>
      </dgm:prSet>
      <dgm:spPr/>
    </dgm:pt>
    <dgm:pt modelId="{4EACF81D-ABC0-4DC0-B645-6EF8C0B3D901}" type="pres">
      <dgm:prSet presAssocID="{3C1F9DA5-A9E0-47A4-9466-19F19FA7F1F5}" presName="desTx" presStyleLbl="alignAccFollowNode1" presStyleIdx="1" presStyleCnt="2">
        <dgm:presLayoutVars>
          <dgm:bulletEnabled val="1"/>
        </dgm:presLayoutVars>
      </dgm:prSet>
      <dgm:spPr/>
    </dgm:pt>
  </dgm:ptLst>
  <dgm:cxnLst>
    <dgm:cxn modelId="{88D20A01-3C0B-4B4E-94A2-7E85924DFCE2}" srcId="{A4DCEC92-735F-4B18-9C93-38D3C776EF3E}" destId="{3C1F9DA5-A9E0-47A4-9466-19F19FA7F1F5}" srcOrd="1" destOrd="0" parTransId="{3ABB1D12-6E7D-4EA4-970C-15376495F0EE}" sibTransId="{68323DE7-48C6-4824-AB17-03B85D5602DA}"/>
    <dgm:cxn modelId="{7B48DE03-AA34-4420-AC06-A031738CE235}" srcId="{3C1F9DA5-A9E0-47A4-9466-19F19FA7F1F5}" destId="{312D065D-7A06-436A-9353-69BCAF0336E5}" srcOrd="0" destOrd="0" parTransId="{BD74CA1B-3585-45F8-AAFC-AEAD94AFCF90}" sibTransId="{8248B7CC-8C44-4C2E-9CA3-955EA8075513}"/>
    <dgm:cxn modelId="{B96CA905-BA90-4105-8405-E65365E15B3A}" srcId="{A4DCEC92-735F-4B18-9C93-38D3C776EF3E}" destId="{D4605093-17A3-46AF-863C-3C7993D08822}" srcOrd="0" destOrd="0" parTransId="{B2ABCD35-0878-493E-97FE-116F6D58940E}" sibTransId="{E19F4B2F-0451-4B7C-BA0E-ACE83E998A43}"/>
    <dgm:cxn modelId="{84768D0A-28EE-4D39-AF6C-7A42695CE6A4}" srcId="{D4605093-17A3-46AF-863C-3C7993D08822}" destId="{D2D0B972-6C16-42B2-9CF6-2C3AA74BDA24}" srcOrd="5" destOrd="0" parTransId="{4BE49CAB-1FF8-4AC8-BF16-1DABF211B1B4}" sibTransId="{F478BCF2-BED8-41D9-8BFB-F238FD584D52}"/>
    <dgm:cxn modelId="{228C3C0B-1B97-4DB4-AB94-015B28882AA1}" srcId="{3C1F9DA5-A9E0-47A4-9466-19F19FA7F1F5}" destId="{AEB0ED8D-5100-4B9E-9901-22EDD5358745}" srcOrd="4" destOrd="0" parTransId="{4AB18646-B868-4829-9786-36EB0BF664C3}" sibTransId="{763324F1-E14E-497D-8940-2E694B42EE48}"/>
    <dgm:cxn modelId="{EB30F31B-56C7-4D97-8A9E-9BF6A7395D41}" srcId="{D4605093-17A3-46AF-863C-3C7993D08822}" destId="{4FDE13E1-90C3-475F-BDC4-87E71AD16FAB}" srcOrd="4" destOrd="0" parTransId="{CD614E65-E763-4878-A5E7-78DABD38DEE5}" sibTransId="{B62BEA7D-C296-4E05-88C7-E4FCB64F9CC9}"/>
    <dgm:cxn modelId="{D967D51F-3E72-4A6E-A47E-6EF87AD92D90}" srcId="{3C1F9DA5-A9E0-47A4-9466-19F19FA7F1F5}" destId="{7E00EED6-CA79-484B-B409-00BE416EE7C9}" srcOrd="1" destOrd="0" parTransId="{0D25E9B3-60BB-4B72-851A-5D6F3B6D597B}" sibTransId="{E134A288-350F-45F8-AD2F-59E7FE50DE62}"/>
    <dgm:cxn modelId="{E7CF3322-783A-4BE1-BB95-D0A3838CA3A4}" type="presOf" srcId="{4D519492-83F8-48CC-B6FA-EE13425511B4}" destId="{9FAFFE81-AB69-4266-AE5F-8622FBD9741C}" srcOrd="0" destOrd="0" presId="urn:microsoft.com/office/officeart/2005/8/layout/hList1"/>
    <dgm:cxn modelId="{CFCC7636-1DD4-43E8-8DA7-3D1EF5704980}" type="presOf" srcId="{D2D0B972-6C16-42B2-9CF6-2C3AA74BDA24}" destId="{9FAFFE81-AB69-4266-AE5F-8622FBD9741C}" srcOrd="0" destOrd="5" presId="urn:microsoft.com/office/officeart/2005/8/layout/hList1"/>
    <dgm:cxn modelId="{AE21483D-7298-4843-8E6F-431C8DFC8F3D}" type="presOf" srcId="{225F7C4E-FE39-45EC-987B-E8CFB06C8624}" destId="{4EACF81D-ABC0-4DC0-B645-6EF8C0B3D901}" srcOrd="0" destOrd="2" presId="urn:microsoft.com/office/officeart/2005/8/layout/hList1"/>
    <dgm:cxn modelId="{CB9CEB3D-C39E-4066-8A7D-27221D2DD99B}" srcId="{3C1F9DA5-A9E0-47A4-9466-19F19FA7F1F5}" destId="{C6FDAD2F-65B7-4949-AF7A-9A128DB6B20E}" srcOrd="7" destOrd="0" parTransId="{2BF7ACAE-B344-4D17-81C6-E27858ED321C}" sibTransId="{C4126DD0-F52D-4DD5-901B-1545AA008C10}"/>
    <dgm:cxn modelId="{8798B85B-9FF6-4F14-8CA2-073F2F45F47B}" type="presOf" srcId="{7A1C1C3F-544D-425E-84B2-060416F295CC}" destId="{9FAFFE81-AB69-4266-AE5F-8622FBD9741C}" srcOrd="0" destOrd="3" presId="urn:microsoft.com/office/officeart/2005/8/layout/hList1"/>
    <dgm:cxn modelId="{9E1A4B5D-13B2-40F0-81FE-B5CDDB92B01A}" type="presOf" srcId="{7E00EED6-CA79-484B-B409-00BE416EE7C9}" destId="{4EACF81D-ABC0-4DC0-B645-6EF8C0B3D901}" srcOrd="0" destOrd="1" presId="urn:microsoft.com/office/officeart/2005/8/layout/hList1"/>
    <dgm:cxn modelId="{75C96562-3777-40E0-9247-837A6DF46137}" srcId="{3C1F9DA5-A9E0-47A4-9466-19F19FA7F1F5}" destId="{225F7C4E-FE39-45EC-987B-E8CFB06C8624}" srcOrd="2" destOrd="0" parTransId="{2C00B6E3-6481-4F85-98C2-DB4881E7F4BA}" sibTransId="{F69660D1-F27A-482D-BD9B-F68A0FBB19B8}"/>
    <dgm:cxn modelId="{0F0AA943-6C79-4779-9006-E338DB6BDB26}" type="presOf" srcId="{C2DB2848-FE53-4682-9AA9-028DB301FDC8}" destId="{4EACF81D-ABC0-4DC0-B645-6EF8C0B3D901}" srcOrd="0" destOrd="5" presId="urn:microsoft.com/office/officeart/2005/8/layout/hList1"/>
    <dgm:cxn modelId="{D84FDC46-E6B3-4869-8CC6-A9CD0FED38D5}" type="presOf" srcId="{312D065D-7A06-436A-9353-69BCAF0336E5}" destId="{4EACF81D-ABC0-4DC0-B645-6EF8C0B3D901}" srcOrd="0" destOrd="0" presId="urn:microsoft.com/office/officeart/2005/8/layout/hList1"/>
    <dgm:cxn modelId="{E2D4056F-C844-412E-85F6-1F54A5EA30F4}" srcId="{3C1F9DA5-A9E0-47A4-9466-19F19FA7F1F5}" destId="{8597ED6A-5FAE-4BC6-9638-30E31A4FA4F9}" srcOrd="6" destOrd="0" parTransId="{9D9E46CE-5889-4292-93BF-B2D990D92DE2}" sibTransId="{8C2E423D-94BD-408F-B82C-83DDFC47233C}"/>
    <dgm:cxn modelId="{8621FA70-F192-4AB3-A2A7-A2B732408B59}" type="presOf" srcId="{C6FDAD2F-65B7-4949-AF7A-9A128DB6B20E}" destId="{4EACF81D-ABC0-4DC0-B645-6EF8C0B3D901}" srcOrd="0" destOrd="7" presId="urn:microsoft.com/office/officeart/2005/8/layout/hList1"/>
    <dgm:cxn modelId="{952A0B51-DB1C-4A99-8042-BE892E132367}" type="presOf" srcId="{BD0AD49D-7FB7-4E10-BAB5-640E9B3038FE}" destId="{9FAFFE81-AB69-4266-AE5F-8622FBD9741C}" srcOrd="0" destOrd="6" presId="urn:microsoft.com/office/officeart/2005/8/layout/hList1"/>
    <dgm:cxn modelId="{15778F58-7638-4388-9C14-3911358E3374}" type="presOf" srcId="{1F5BEBD5-0AC6-4BB7-A456-F57A8B22C144}" destId="{9FAFFE81-AB69-4266-AE5F-8622FBD9741C}" srcOrd="0" destOrd="2" presId="urn:microsoft.com/office/officeart/2005/8/layout/hList1"/>
    <dgm:cxn modelId="{F565AF58-1AED-4EF9-AE4E-41DD0BA92CFD}" srcId="{D4605093-17A3-46AF-863C-3C7993D08822}" destId="{0F745AB6-F9A5-45F7-902B-6866E14999B6}" srcOrd="8" destOrd="0" parTransId="{F8F0BB7E-6BA0-4985-BFF1-813196CEC283}" sibTransId="{2B96BBE3-1D36-4DA4-8247-702FAC53C59E}"/>
    <dgm:cxn modelId="{003B4F59-FD55-4560-A829-5D2A2F26361C}" srcId="{3C1F9DA5-A9E0-47A4-9466-19F19FA7F1F5}" destId="{C2DB2848-FE53-4682-9AA9-028DB301FDC8}" srcOrd="5" destOrd="0" parTransId="{D3DF5097-37B3-4E1A-8AED-F1765088504C}" sibTransId="{53738EA1-C12C-448A-9928-2FC77388FF14}"/>
    <dgm:cxn modelId="{18F1C47D-EC53-4AEC-97E8-BDCE98E1BEAB}" srcId="{D4605093-17A3-46AF-863C-3C7993D08822}" destId="{D96ED91A-97D5-4A85-A421-025B67AF3B8A}" srcOrd="1" destOrd="0" parTransId="{1884081D-929A-4161-BE04-B7C0491120A4}" sibTransId="{E0D75669-FA68-45B3-81F5-91E1FFA56200}"/>
    <dgm:cxn modelId="{EB254E82-0CA0-4675-8330-D0687849EDE3}" type="presOf" srcId="{0F745AB6-F9A5-45F7-902B-6866E14999B6}" destId="{9FAFFE81-AB69-4266-AE5F-8622FBD9741C}" srcOrd="0" destOrd="8" presId="urn:microsoft.com/office/officeart/2005/8/layout/hList1"/>
    <dgm:cxn modelId="{38C15B85-F2EB-4FA4-A56E-820E09712D30}" srcId="{D4605093-17A3-46AF-863C-3C7993D08822}" destId="{4D519492-83F8-48CC-B6FA-EE13425511B4}" srcOrd="0" destOrd="0" parTransId="{F4B00304-8DDB-48CD-B7E1-2404DE38B6BD}" sibTransId="{2EB1B0A3-5D43-4030-9163-DFC29F49C879}"/>
    <dgm:cxn modelId="{326B0F86-6CCD-45A4-850B-9C29E06D91BB}" srcId="{3C1F9DA5-A9E0-47A4-9466-19F19FA7F1F5}" destId="{A037BC95-E005-4644-A471-66A7422AAF32}" srcOrd="3" destOrd="0" parTransId="{ECFE7150-C340-4BFD-819C-CE2AE251ECF1}" sibTransId="{A72DC981-D920-489F-BDAD-3BCD3B13BE65}"/>
    <dgm:cxn modelId="{32D5A393-05A0-4A37-B610-F1343CB89DBA}" type="presOf" srcId="{A037BC95-E005-4644-A471-66A7422AAF32}" destId="{4EACF81D-ABC0-4DC0-B645-6EF8C0B3D901}" srcOrd="0" destOrd="3" presId="urn:microsoft.com/office/officeart/2005/8/layout/hList1"/>
    <dgm:cxn modelId="{F58E2994-D5A5-4CE8-9350-2FBCF76FAA33}" type="presOf" srcId="{75325C21-0F40-4803-951D-7DBEEA1EF938}" destId="{9FAFFE81-AB69-4266-AE5F-8622FBD9741C}" srcOrd="0" destOrd="7" presId="urn:microsoft.com/office/officeart/2005/8/layout/hList1"/>
    <dgm:cxn modelId="{48B1919A-EFA0-434A-BAAD-7CEA85599963}" type="presOf" srcId="{8597ED6A-5FAE-4BC6-9638-30E31A4FA4F9}" destId="{4EACF81D-ABC0-4DC0-B645-6EF8C0B3D901}" srcOrd="0" destOrd="6" presId="urn:microsoft.com/office/officeart/2005/8/layout/hList1"/>
    <dgm:cxn modelId="{97851F9F-E00F-48DE-85B6-41BB65BF2413}" type="presOf" srcId="{3C1F9DA5-A9E0-47A4-9466-19F19FA7F1F5}" destId="{D511B5A5-42C0-4074-9D69-C770021242B2}" srcOrd="0" destOrd="0" presId="urn:microsoft.com/office/officeart/2005/8/layout/hList1"/>
    <dgm:cxn modelId="{03FB6AA5-6233-4A39-89D9-A79B42363A22}" srcId="{D4605093-17A3-46AF-863C-3C7993D08822}" destId="{75325C21-0F40-4803-951D-7DBEEA1EF938}" srcOrd="7" destOrd="0" parTransId="{13F2B3C5-6382-485B-8B0E-8A5DBBF835BC}" sibTransId="{941FF04C-02AA-4F42-859E-CA48BE18CF06}"/>
    <dgm:cxn modelId="{0EC271B6-FEE2-4AEF-B730-4C4425AC29EB}" type="presOf" srcId="{AEB0ED8D-5100-4B9E-9901-22EDD5358745}" destId="{4EACF81D-ABC0-4DC0-B645-6EF8C0B3D901}" srcOrd="0" destOrd="4" presId="urn:microsoft.com/office/officeart/2005/8/layout/hList1"/>
    <dgm:cxn modelId="{AD6DA3BB-B293-4FB7-A4D3-37ED70548B85}" srcId="{D4605093-17A3-46AF-863C-3C7993D08822}" destId="{7A1C1C3F-544D-425E-84B2-060416F295CC}" srcOrd="3" destOrd="0" parTransId="{4B3C753E-825C-4A7D-897D-0C53B82B4B8A}" sibTransId="{17E70E7C-6CF6-4A90-88E2-B51682BA526D}"/>
    <dgm:cxn modelId="{1DE5CBC3-1801-44AA-88DF-440079139F62}" type="presOf" srcId="{4FDE13E1-90C3-475F-BDC4-87E71AD16FAB}" destId="{9FAFFE81-AB69-4266-AE5F-8622FBD9741C}" srcOrd="0" destOrd="4" presId="urn:microsoft.com/office/officeart/2005/8/layout/hList1"/>
    <dgm:cxn modelId="{57DD15CD-6051-4734-9CDF-EFDA97D793FC}" type="presOf" srcId="{A4DCEC92-735F-4B18-9C93-38D3C776EF3E}" destId="{EA105D75-7C01-4D48-B409-46FDAA2F6B4E}" srcOrd="0" destOrd="0" presId="urn:microsoft.com/office/officeart/2005/8/layout/hList1"/>
    <dgm:cxn modelId="{5B1641DA-95F8-4689-BEA9-94B60E316037}" type="presOf" srcId="{D4605093-17A3-46AF-863C-3C7993D08822}" destId="{48764E94-8517-41D5-B85D-76623FED06BF}" srcOrd="0" destOrd="0" presId="urn:microsoft.com/office/officeart/2005/8/layout/hList1"/>
    <dgm:cxn modelId="{3D22A2E1-7EF6-4E9A-9BCB-A64493AB2CD2}" srcId="{D4605093-17A3-46AF-863C-3C7993D08822}" destId="{1F5BEBD5-0AC6-4BB7-A456-F57A8B22C144}" srcOrd="2" destOrd="0" parTransId="{D440AA77-E6EC-4849-BD02-F12E3B0E39EE}" sibTransId="{5EE449DE-A5BD-4357-8AF5-F11EFA4DA559}"/>
    <dgm:cxn modelId="{FBF424E4-6FA9-4B4A-9F26-9355AAF0FBC1}" type="presOf" srcId="{D96ED91A-97D5-4A85-A421-025B67AF3B8A}" destId="{9FAFFE81-AB69-4266-AE5F-8622FBD9741C}" srcOrd="0" destOrd="1" presId="urn:microsoft.com/office/officeart/2005/8/layout/hList1"/>
    <dgm:cxn modelId="{EEBC97F1-07BC-48C8-90F2-75404AFFB247}" srcId="{D4605093-17A3-46AF-863C-3C7993D08822}" destId="{BD0AD49D-7FB7-4E10-BAB5-640E9B3038FE}" srcOrd="6" destOrd="0" parTransId="{E149940E-AA56-47D2-8C21-32C343D0EDE2}" sibTransId="{C592C6EE-ADE8-4C41-BCD9-358C22971D89}"/>
    <dgm:cxn modelId="{BFEEFF4C-D98B-4800-8F89-1F94CC06FCF5}" type="presParOf" srcId="{EA105D75-7C01-4D48-B409-46FDAA2F6B4E}" destId="{9FB8C85B-E03F-4DFB-A70B-8E529AC27BD5}" srcOrd="0" destOrd="0" presId="urn:microsoft.com/office/officeart/2005/8/layout/hList1"/>
    <dgm:cxn modelId="{93561A77-4F20-44E9-83F5-89BD05EA70F2}" type="presParOf" srcId="{9FB8C85B-E03F-4DFB-A70B-8E529AC27BD5}" destId="{48764E94-8517-41D5-B85D-76623FED06BF}" srcOrd="0" destOrd="0" presId="urn:microsoft.com/office/officeart/2005/8/layout/hList1"/>
    <dgm:cxn modelId="{9C9FFAFB-5FEE-4231-81E0-D672881EC75D}" type="presParOf" srcId="{9FB8C85B-E03F-4DFB-A70B-8E529AC27BD5}" destId="{9FAFFE81-AB69-4266-AE5F-8622FBD9741C}" srcOrd="1" destOrd="0" presId="urn:microsoft.com/office/officeart/2005/8/layout/hList1"/>
    <dgm:cxn modelId="{AB3F619B-97DD-4527-A559-CF9D126202AC}" type="presParOf" srcId="{EA105D75-7C01-4D48-B409-46FDAA2F6B4E}" destId="{E44E00CF-97AA-4223-B7BD-3017F97D541A}" srcOrd="1" destOrd="0" presId="urn:microsoft.com/office/officeart/2005/8/layout/hList1"/>
    <dgm:cxn modelId="{C7F641B0-63F7-4862-8F27-81E340C26A03}" type="presParOf" srcId="{EA105D75-7C01-4D48-B409-46FDAA2F6B4E}" destId="{E8BEA5E4-6981-49B1-9734-E9DB20B4EFAB}" srcOrd="2" destOrd="0" presId="urn:microsoft.com/office/officeart/2005/8/layout/hList1"/>
    <dgm:cxn modelId="{91A48C6F-F9D6-49A7-8FE2-35895ABF8102}" type="presParOf" srcId="{E8BEA5E4-6981-49B1-9734-E9DB20B4EFAB}" destId="{D511B5A5-42C0-4074-9D69-C770021242B2}" srcOrd="0" destOrd="0" presId="urn:microsoft.com/office/officeart/2005/8/layout/hList1"/>
    <dgm:cxn modelId="{BB50FF6E-F532-4D58-9D80-6A978B4AAE29}" type="presParOf" srcId="{E8BEA5E4-6981-49B1-9734-E9DB20B4EFAB}" destId="{4EACF81D-ABC0-4DC0-B645-6EF8C0B3D9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4B5DC-1064-46F1-A415-3F45A9D9C3E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E"/>
        </a:p>
      </dgm:t>
    </dgm:pt>
    <dgm:pt modelId="{CD8ED5CE-AAA0-4E1B-9BF7-567F910DC9F9}">
      <dgm:prSet phldrT="[Text]" phldr="0" custT="1"/>
      <dgm:spPr/>
      <dgm:t>
        <a:bodyPr/>
        <a:lstStyle/>
        <a:p>
          <a:r>
            <a:rPr lang="en-GB" sz="2000" dirty="0"/>
            <a:t>1. How well a set of variables can predict an outcome (i.e., how much variance in the outcome is explained by the model as a whole)</a:t>
          </a:r>
          <a:endParaRPr lang="en-IE" sz="2000" dirty="0"/>
        </a:p>
      </dgm:t>
    </dgm:pt>
    <dgm:pt modelId="{6A3332FA-9A15-45E8-A0D7-9C28F57099F7}" type="parTrans" cxnId="{17489CA0-DCCC-42D1-BD4C-93DF014626EE}">
      <dgm:prSet/>
      <dgm:spPr/>
      <dgm:t>
        <a:bodyPr/>
        <a:lstStyle/>
        <a:p>
          <a:endParaRPr lang="en-IE" sz="2000"/>
        </a:p>
      </dgm:t>
    </dgm:pt>
    <dgm:pt modelId="{BC458563-EDDA-4B49-B454-EF33B8FC04AF}" type="sibTrans" cxnId="{17489CA0-DCCC-42D1-BD4C-93DF014626EE}">
      <dgm:prSet/>
      <dgm:spPr/>
      <dgm:t>
        <a:bodyPr/>
        <a:lstStyle/>
        <a:p>
          <a:endParaRPr lang="en-IE" sz="2000"/>
        </a:p>
      </dgm:t>
    </dgm:pt>
    <dgm:pt modelId="{F66C6416-ABA5-4AE0-9330-BAE1C9BC1354}">
      <dgm:prSet phldrT="[Text]" phldr="0" custT="1"/>
      <dgm:spPr/>
      <dgm:t>
        <a:bodyPr/>
        <a:lstStyle/>
        <a:p>
          <a:endParaRPr lang="en-IE" sz="2000" dirty="0"/>
        </a:p>
      </dgm:t>
    </dgm:pt>
    <dgm:pt modelId="{B7FAEC48-2B41-40E1-A65E-292A27085F85}" type="parTrans" cxnId="{E51D77AE-E0E4-48F7-B151-9C983EBF4BF1}">
      <dgm:prSet/>
      <dgm:spPr/>
      <dgm:t>
        <a:bodyPr/>
        <a:lstStyle/>
        <a:p>
          <a:endParaRPr lang="en-IE" sz="2000"/>
        </a:p>
      </dgm:t>
    </dgm:pt>
    <dgm:pt modelId="{D945D193-54A7-430E-B89D-9D9CDA9B8D01}" type="sibTrans" cxnId="{E51D77AE-E0E4-48F7-B151-9C983EBF4BF1}">
      <dgm:prSet/>
      <dgm:spPr/>
      <dgm:t>
        <a:bodyPr/>
        <a:lstStyle/>
        <a:p>
          <a:endParaRPr lang="en-IE" sz="2000"/>
        </a:p>
      </dgm:t>
    </dgm:pt>
    <dgm:pt modelId="{D5140AD4-8BC0-48F4-8A26-4F68175D821D}">
      <dgm:prSet phldrT="[Text]" phldr="0" custT="1"/>
      <dgm:spPr/>
      <dgm:t>
        <a:bodyPr/>
        <a:lstStyle/>
        <a:p>
          <a:r>
            <a:rPr lang="en-GB" sz="2000" dirty="0"/>
            <a:t>2. Which variable in a set of predictor variables is the best predictor of an outcome (i.e., what is the </a:t>
          </a:r>
          <a:r>
            <a:rPr lang="en-GB" sz="2000" b="1" dirty="0"/>
            <a:t>relative contribution of each predictor variable)</a:t>
          </a:r>
          <a:r>
            <a:rPr lang="en-GB" sz="2000" dirty="0"/>
            <a:t>. </a:t>
          </a:r>
          <a:endParaRPr lang="en-IE" sz="2000" dirty="0"/>
        </a:p>
      </dgm:t>
    </dgm:pt>
    <dgm:pt modelId="{3300A003-F4CC-4888-A652-2FE985F55F5D}" type="parTrans" cxnId="{A4D24C4F-277E-498F-892A-441FDD31EDD0}">
      <dgm:prSet/>
      <dgm:spPr/>
      <dgm:t>
        <a:bodyPr/>
        <a:lstStyle/>
        <a:p>
          <a:endParaRPr lang="en-IE" sz="2000"/>
        </a:p>
      </dgm:t>
    </dgm:pt>
    <dgm:pt modelId="{B070A8A2-1824-4D88-8D49-F001AEDF7FB6}" type="sibTrans" cxnId="{A4D24C4F-277E-498F-892A-441FDD31EDD0}">
      <dgm:prSet/>
      <dgm:spPr/>
      <dgm:t>
        <a:bodyPr/>
        <a:lstStyle/>
        <a:p>
          <a:endParaRPr lang="en-IE" sz="2000"/>
        </a:p>
      </dgm:t>
    </dgm:pt>
    <dgm:pt modelId="{17EB5D2B-27F7-476C-BBA2-FB30D2D2B78B}">
      <dgm:prSet phldrT="[Text]" phldr="0" custT="1"/>
      <dgm:spPr/>
      <dgm:t>
        <a:bodyPr/>
        <a:lstStyle/>
        <a:p>
          <a:endParaRPr lang="en-IE" sz="2000" dirty="0"/>
        </a:p>
      </dgm:t>
    </dgm:pt>
    <dgm:pt modelId="{59485BB4-7F37-4793-B064-4C37D84A24FB}" type="parTrans" cxnId="{A1B7DA61-99CF-4366-8C50-7C2F30A55B5C}">
      <dgm:prSet/>
      <dgm:spPr/>
      <dgm:t>
        <a:bodyPr/>
        <a:lstStyle/>
        <a:p>
          <a:endParaRPr lang="en-IE" sz="2000"/>
        </a:p>
      </dgm:t>
    </dgm:pt>
    <dgm:pt modelId="{5757E2F1-9640-4659-BCD9-AD5EBA3138A7}" type="sibTrans" cxnId="{A1B7DA61-99CF-4366-8C50-7C2F30A55B5C}">
      <dgm:prSet/>
      <dgm:spPr/>
      <dgm:t>
        <a:bodyPr/>
        <a:lstStyle/>
        <a:p>
          <a:endParaRPr lang="en-IE" sz="2000"/>
        </a:p>
      </dgm:t>
    </dgm:pt>
    <dgm:pt modelId="{579875BF-00FB-4BAB-B71D-AC0782380188}">
      <dgm:prSet phldrT="[Text]" phldr="0" custT="1"/>
      <dgm:spPr/>
      <dgm:t>
        <a:bodyPr/>
        <a:lstStyle/>
        <a:p>
          <a:r>
            <a:rPr lang="en-GB" sz="2000" dirty="0"/>
            <a:t>3. Whether adding in an additional variable improve the predictive ability of the model</a:t>
          </a:r>
          <a:endParaRPr lang="en-IE" sz="2000" dirty="0"/>
        </a:p>
      </dgm:t>
    </dgm:pt>
    <dgm:pt modelId="{04E4E8BA-A954-4F46-8B77-D244DF607962}" type="parTrans" cxnId="{21D91E24-DCA9-4C57-BAA4-D198465F3E15}">
      <dgm:prSet/>
      <dgm:spPr/>
      <dgm:t>
        <a:bodyPr/>
        <a:lstStyle/>
        <a:p>
          <a:endParaRPr lang="en-IE" sz="2000"/>
        </a:p>
      </dgm:t>
    </dgm:pt>
    <dgm:pt modelId="{47E4A85C-41A3-4424-AB27-CD65CF64A2D4}" type="sibTrans" cxnId="{21D91E24-DCA9-4C57-BAA4-D198465F3E15}">
      <dgm:prSet/>
      <dgm:spPr/>
      <dgm:t>
        <a:bodyPr/>
        <a:lstStyle/>
        <a:p>
          <a:endParaRPr lang="en-IE" sz="2000"/>
        </a:p>
      </dgm:t>
    </dgm:pt>
    <dgm:pt modelId="{55074E0F-2A2C-458F-BDFF-8E45096E7121}">
      <dgm:prSet custT="1"/>
      <dgm:spPr/>
      <dgm:t>
        <a:bodyPr/>
        <a:lstStyle/>
        <a:p>
          <a:endParaRPr lang="en-IE" sz="2000" dirty="0"/>
        </a:p>
      </dgm:t>
    </dgm:pt>
    <dgm:pt modelId="{9D5179A4-0944-46DC-B489-42F64ABB1F98}" type="parTrans" cxnId="{B3967574-6641-4783-8D2F-8916D7BDB7EC}">
      <dgm:prSet/>
      <dgm:spPr/>
      <dgm:t>
        <a:bodyPr/>
        <a:lstStyle/>
        <a:p>
          <a:endParaRPr lang="en-IE" sz="2000"/>
        </a:p>
      </dgm:t>
    </dgm:pt>
    <dgm:pt modelId="{723ED4FE-95E9-4B66-A810-AAC0C1881AA3}" type="sibTrans" cxnId="{B3967574-6641-4783-8D2F-8916D7BDB7EC}">
      <dgm:prSet/>
      <dgm:spPr/>
      <dgm:t>
        <a:bodyPr/>
        <a:lstStyle/>
        <a:p>
          <a:endParaRPr lang="en-IE" sz="2000"/>
        </a:p>
      </dgm:t>
    </dgm:pt>
    <dgm:pt modelId="{CAE89FF0-303E-4639-B72E-7CF219E3E30D}">
      <dgm:prSet custT="1"/>
      <dgm:spPr/>
      <dgm:t>
        <a:bodyPr/>
        <a:lstStyle/>
        <a:p>
          <a:r>
            <a:rPr lang="en-GB" sz="2000" dirty="0"/>
            <a:t>4. Whether a predictor variable is still able to predict outcomes when the effects of another variable are controlled for</a:t>
          </a:r>
          <a:endParaRPr lang="en-IE" sz="2000" dirty="0"/>
        </a:p>
      </dgm:t>
    </dgm:pt>
    <dgm:pt modelId="{27D2D4FE-ABC4-42E4-86CB-9CD9B6DFD2BF}" type="parTrans" cxnId="{80ACBC27-E8E0-46AF-928B-CBA5675B8E69}">
      <dgm:prSet/>
      <dgm:spPr/>
      <dgm:t>
        <a:bodyPr/>
        <a:lstStyle/>
        <a:p>
          <a:endParaRPr lang="en-IE" sz="2000"/>
        </a:p>
      </dgm:t>
    </dgm:pt>
    <dgm:pt modelId="{5ADC662A-4D9E-428B-84B1-5F13DF792B0A}" type="sibTrans" cxnId="{80ACBC27-E8E0-46AF-928B-CBA5675B8E69}">
      <dgm:prSet/>
      <dgm:spPr/>
      <dgm:t>
        <a:bodyPr/>
        <a:lstStyle/>
        <a:p>
          <a:endParaRPr lang="en-IE" sz="2000"/>
        </a:p>
      </dgm:t>
    </dgm:pt>
    <dgm:pt modelId="{AEB2DB31-E6A3-405E-AEB3-A1F2BC9A03F8}">
      <dgm:prSet custT="1"/>
      <dgm:spPr/>
      <dgm:t>
        <a:bodyPr/>
        <a:lstStyle/>
        <a:p>
          <a:endParaRPr lang="en-IE" sz="2000" b="0" dirty="0"/>
        </a:p>
      </dgm:t>
    </dgm:pt>
    <dgm:pt modelId="{9B7CF844-52F8-4CE0-B279-9CE447D425C6}" type="parTrans" cxnId="{36E69462-2E6C-4C5D-8065-9B6590CE89CA}">
      <dgm:prSet/>
      <dgm:spPr/>
      <dgm:t>
        <a:bodyPr/>
        <a:lstStyle/>
        <a:p>
          <a:endParaRPr lang="en-IE" sz="2000"/>
        </a:p>
      </dgm:t>
    </dgm:pt>
    <dgm:pt modelId="{883243E7-5918-4437-AD14-7374E82C1946}" type="sibTrans" cxnId="{36E69462-2E6C-4C5D-8065-9B6590CE89CA}">
      <dgm:prSet/>
      <dgm:spPr/>
      <dgm:t>
        <a:bodyPr/>
        <a:lstStyle/>
        <a:p>
          <a:endParaRPr lang="en-IE" sz="2000"/>
        </a:p>
      </dgm:t>
    </dgm:pt>
    <dgm:pt modelId="{3D8CDF2A-1CDD-4F29-B2C1-91A980E02C44}" type="pres">
      <dgm:prSet presAssocID="{FDE4B5DC-1064-46F1-A415-3F45A9D9C3E4}" presName="linear" presStyleCnt="0">
        <dgm:presLayoutVars>
          <dgm:animLvl val="lvl"/>
          <dgm:resizeHandles val="exact"/>
        </dgm:presLayoutVars>
      </dgm:prSet>
      <dgm:spPr/>
    </dgm:pt>
    <dgm:pt modelId="{9590F387-5D4D-44DA-BFEA-F1A53067694A}" type="pres">
      <dgm:prSet presAssocID="{CD8ED5CE-AAA0-4E1B-9BF7-567F910DC9F9}" presName="parentText" presStyleLbl="node1" presStyleIdx="0" presStyleCnt="4" custScaleY="245064">
        <dgm:presLayoutVars>
          <dgm:chMax val="0"/>
          <dgm:bulletEnabled val="1"/>
        </dgm:presLayoutVars>
      </dgm:prSet>
      <dgm:spPr/>
    </dgm:pt>
    <dgm:pt modelId="{4D3B15A0-FE68-45E7-AA06-632C48198CFC}" type="pres">
      <dgm:prSet presAssocID="{CD8ED5CE-AAA0-4E1B-9BF7-567F910DC9F9}" presName="childText" presStyleLbl="revTx" presStyleIdx="0" presStyleCnt="4">
        <dgm:presLayoutVars>
          <dgm:bulletEnabled val="1"/>
        </dgm:presLayoutVars>
      </dgm:prSet>
      <dgm:spPr/>
    </dgm:pt>
    <dgm:pt modelId="{5AD82325-9A8B-45F7-A269-4A242E487E60}" type="pres">
      <dgm:prSet presAssocID="{D5140AD4-8BC0-48F4-8A26-4F68175D821D}" presName="parentText" presStyleLbl="node1" presStyleIdx="1" presStyleCnt="4" custScaleY="271754">
        <dgm:presLayoutVars>
          <dgm:chMax val="0"/>
          <dgm:bulletEnabled val="1"/>
        </dgm:presLayoutVars>
      </dgm:prSet>
      <dgm:spPr/>
    </dgm:pt>
    <dgm:pt modelId="{64B79683-04AA-40D8-876C-656929E068EC}" type="pres">
      <dgm:prSet presAssocID="{D5140AD4-8BC0-48F4-8A26-4F68175D821D}" presName="childText" presStyleLbl="revTx" presStyleIdx="1" presStyleCnt="4">
        <dgm:presLayoutVars>
          <dgm:bulletEnabled val="1"/>
        </dgm:presLayoutVars>
      </dgm:prSet>
      <dgm:spPr/>
    </dgm:pt>
    <dgm:pt modelId="{68262EE0-B83B-47C6-811F-2E1B4C627B01}" type="pres">
      <dgm:prSet presAssocID="{579875BF-00FB-4BAB-B71D-AC0782380188}" presName="parentText" presStyleLbl="node1" presStyleIdx="2" presStyleCnt="4" custScaleY="205495">
        <dgm:presLayoutVars>
          <dgm:chMax val="0"/>
          <dgm:bulletEnabled val="1"/>
        </dgm:presLayoutVars>
      </dgm:prSet>
      <dgm:spPr/>
    </dgm:pt>
    <dgm:pt modelId="{BAD5F3D8-21A2-4239-997E-08B9BD0A5B20}" type="pres">
      <dgm:prSet presAssocID="{579875BF-00FB-4BAB-B71D-AC0782380188}" presName="childText" presStyleLbl="revTx" presStyleIdx="2" presStyleCnt="4">
        <dgm:presLayoutVars>
          <dgm:bulletEnabled val="1"/>
        </dgm:presLayoutVars>
      </dgm:prSet>
      <dgm:spPr/>
    </dgm:pt>
    <dgm:pt modelId="{958DA103-F312-4C4C-97C5-07B2B6590AF2}" type="pres">
      <dgm:prSet presAssocID="{CAE89FF0-303E-4639-B72E-7CF219E3E30D}" presName="parentText" presStyleLbl="node1" presStyleIdx="3" presStyleCnt="4" custScaleY="207926">
        <dgm:presLayoutVars>
          <dgm:chMax val="0"/>
          <dgm:bulletEnabled val="1"/>
        </dgm:presLayoutVars>
      </dgm:prSet>
      <dgm:spPr/>
    </dgm:pt>
    <dgm:pt modelId="{F7559796-CF2C-4503-90D2-2D1223612986}" type="pres">
      <dgm:prSet presAssocID="{CAE89FF0-303E-4639-B72E-7CF219E3E30D}" presName="childText" presStyleLbl="revTx" presStyleIdx="3" presStyleCnt="4">
        <dgm:presLayoutVars>
          <dgm:bulletEnabled val="1"/>
        </dgm:presLayoutVars>
      </dgm:prSet>
      <dgm:spPr/>
    </dgm:pt>
  </dgm:ptLst>
  <dgm:cxnLst>
    <dgm:cxn modelId="{A637CC1A-B433-48DB-9C32-489AB2926217}" type="presOf" srcId="{CD8ED5CE-AAA0-4E1B-9BF7-567F910DC9F9}" destId="{9590F387-5D4D-44DA-BFEA-F1A53067694A}" srcOrd="0" destOrd="0" presId="urn:microsoft.com/office/officeart/2005/8/layout/vList2"/>
    <dgm:cxn modelId="{06F6BB1D-8EFE-46F2-94F1-AA41FF76AA78}" type="presOf" srcId="{55074E0F-2A2C-458F-BDFF-8E45096E7121}" destId="{BAD5F3D8-21A2-4239-997E-08B9BD0A5B20}" srcOrd="0" destOrd="0" presId="urn:microsoft.com/office/officeart/2005/8/layout/vList2"/>
    <dgm:cxn modelId="{21D91E24-DCA9-4C57-BAA4-D198465F3E15}" srcId="{FDE4B5DC-1064-46F1-A415-3F45A9D9C3E4}" destId="{579875BF-00FB-4BAB-B71D-AC0782380188}" srcOrd="2" destOrd="0" parTransId="{04E4E8BA-A954-4F46-8B77-D244DF607962}" sibTransId="{47E4A85C-41A3-4424-AB27-CD65CF64A2D4}"/>
    <dgm:cxn modelId="{1E168424-E6FF-4F4D-BEE3-9E1877375BC2}" type="presOf" srcId="{FDE4B5DC-1064-46F1-A415-3F45A9D9C3E4}" destId="{3D8CDF2A-1CDD-4F29-B2C1-91A980E02C44}" srcOrd="0" destOrd="0" presId="urn:microsoft.com/office/officeart/2005/8/layout/vList2"/>
    <dgm:cxn modelId="{80ACBC27-E8E0-46AF-928B-CBA5675B8E69}" srcId="{FDE4B5DC-1064-46F1-A415-3F45A9D9C3E4}" destId="{CAE89FF0-303E-4639-B72E-7CF219E3E30D}" srcOrd="3" destOrd="0" parTransId="{27D2D4FE-ABC4-42E4-86CB-9CD9B6DFD2BF}" sibTransId="{5ADC662A-4D9E-428B-84B1-5F13DF792B0A}"/>
    <dgm:cxn modelId="{586A4E3D-B1DE-422C-80AF-438666AC2695}" type="presOf" srcId="{CAE89FF0-303E-4639-B72E-7CF219E3E30D}" destId="{958DA103-F312-4C4C-97C5-07B2B6590AF2}" srcOrd="0" destOrd="0" presId="urn:microsoft.com/office/officeart/2005/8/layout/vList2"/>
    <dgm:cxn modelId="{83D35760-05C3-4DAA-9CD6-D4018AECA5F3}" type="presOf" srcId="{AEB2DB31-E6A3-405E-AEB3-A1F2BC9A03F8}" destId="{F7559796-CF2C-4503-90D2-2D1223612986}" srcOrd="0" destOrd="0" presId="urn:microsoft.com/office/officeart/2005/8/layout/vList2"/>
    <dgm:cxn modelId="{A1B7DA61-99CF-4366-8C50-7C2F30A55B5C}" srcId="{D5140AD4-8BC0-48F4-8A26-4F68175D821D}" destId="{17EB5D2B-27F7-476C-BBA2-FB30D2D2B78B}" srcOrd="0" destOrd="0" parTransId="{59485BB4-7F37-4793-B064-4C37D84A24FB}" sibTransId="{5757E2F1-9640-4659-BCD9-AD5EBA3138A7}"/>
    <dgm:cxn modelId="{36E69462-2E6C-4C5D-8065-9B6590CE89CA}" srcId="{CAE89FF0-303E-4639-B72E-7CF219E3E30D}" destId="{AEB2DB31-E6A3-405E-AEB3-A1F2BC9A03F8}" srcOrd="0" destOrd="0" parTransId="{9B7CF844-52F8-4CE0-B279-9CE447D425C6}" sibTransId="{883243E7-5918-4437-AD14-7374E82C1946}"/>
    <dgm:cxn modelId="{A4D24C4F-277E-498F-892A-441FDD31EDD0}" srcId="{FDE4B5DC-1064-46F1-A415-3F45A9D9C3E4}" destId="{D5140AD4-8BC0-48F4-8A26-4F68175D821D}" srcOrd="1" destOrd="0" parTransId="{3300A003-F4CC-4888-A652-2FE985F55F5D}" sibTransId="{B070A8A2-1824-4D88-8D49-F001AEDF7FB6}"/>
    <dgm:cxn modelId="{60C4716F-CEDB-42C5-A22D-F4BB560BA472}" type="presOf" srcId="{17EB5D2B-27F7-476C-BBA2-FB30D2D2B78B}" destId="{64B79683-04AA-40D8-876C-656929E068EC}" srcOrd="0" destOrd="0" presId="urn:microsoft.com/office/officeart/2005/8/layout/vList2"/>
    <dgm:cxn modelId="{D7464F52-4B4B-4CE7-B318-F4942C8A3A8B}" type="presOf" srcId="{D5140AD4-8BC0-48F4-8A26-4F68175D821D}" destId="{5AD82325-9A8B-45F7-A269-4A242E487E60}" srcOrd="0" destOrd="0" presId="urn:microsoft.com/office/officeart/2005/8/layout/vList2"/>
    <dgm:cxn modelId="{B3967574-6641-4783-8D2F-8916D7BDB7EC}" srcId="{579875BF-00FB-4BAB-B71D-AC0782380188}" destId="{55074E0F-2A2C-458F-BDFF-8E45096E7121}" srcOrd="0" destOrd="0" parTransId="{9D5179A4-0944-46DC-B489-42F64ABB1F98}" sibTransId="{723ED4FE-95E9-4B66-A810-AAC0C1881AA3}"/>
    <dgm:cxn modelId="{44E7A898-1BC8-4AA2-B1B7-12274028E079}" type="presOf" srcId="{F66C6416-ABA5-4AE0-9330-BAE1C9BC1354}" destId="{4D3B15A0-FE68-45E7-AA06-632C48198CFC}" srcOrd="0" destOrd="0" presId="urn:microsoft.com/office/officeart/2005/8/layout/vList2"/>
    <dgm:cxn modelId="{17489CA0-DCCC-42D1-BD4C-93DF014626EE}" srcId="{FDE4B5DC-1064-46F1-A415-3F45A9D9C3E4}" destId="{CD8ED5CE-AAA0-4E1B-9BF7-567F910DC9F9}" srcOrd="0" destOrd="0" parTransId="{6A3332FA-9A15-45E8-A0D7-9C28F57099F7}" sibTransId="{BC458563-EDDA-4B49-B454-EF33B8FC04AF}"/>
    <dgm:cxn modelId="{E51D77AE-E0E4-48F7-B151-9C983EBF4BF1}" srcId="{CD8ED5CE-AAA0-4E1B-9BF7-567F910DC9F9}" destId="{F66C6416-ABA5-4AE0-9330-BAE1C9BC1354}" srcOrd="0" destOrd="0" parTransId="{B7FAEC48-2B41-40E1-A65E-292A27085F85}" sibTransId="{D945D193-54A7-430E-B89D-9D9CDA9B8D01}"/>
    <dgm:cxn modelId="{63E190EA-572A-4AB6-9953-22DE17D46794}" type="presOf" srcId="{579875BF-00FB-4BAB-B71D-AC0782380188}" destId="{68262EE0-B83B-47C6-811F-2E1B4C627B01}" srcOrd="0" destOrd="0" presId="urn:microsoft.com/office/officeart/2005/8/layout/vList2"/>
    <dgm:cxn modelId="{70C92F3C-CAA4-49EC-B598-E560C76ADE58}" type="presParOf" srcId="{3D8CDF2A-1CDD-4F29-B2C1-91A980E02C44}" destId="{9590F387-5D4D-44DA-BFEA-F1A53067694A}" srcOrd="0" destOrd="0" presId="urn:microsoft.com/office/officeart/2005/8/layout/vList2"/>
    <dgm:cxn modelId="{D22F68D0-86C5-4D73-81F8-21D584517732}" type="presParOf" srcId="{3D8CDF2A-1CDD-4F29-B2C1-91A980E02C44}" destId="{4D3B15A0-FE68-45E7-AA06-632C48198CFC}" srcOrd="1" destOrd="0" presId="urn:microsoft.com/office/officeart/2005/8/layout/vList2"/>
    <dgm:cxn modelId="{DE8DCD3D-3C50-4A7C-8EC9-DE0939DC99F5}" type="presParOf" srcId="{3D8CDF2A-1CDD-4F29-B2C1-91A980E02C44}" destId="{5AD82325-9A8B-45F7-A269-4A242E487E60}" srcOrd="2" destOrd="0" presId="urn:microsoft.com/office/officeart/2005/8/layout/vList2"/>
    <dgm:cxn modelId="{B81FC272-8C53-4560-88A9-96AA83914A7C}" type="presParOf" srcId="{3D8CDF2A-1CDD-4F29-B2C1-91A980E02C44}" destId="{64B79683-04AA-40D8-876C-656929E068EC}" srcOrd="3" destOrd="0" presId="urn:microsoft.com/office/officeart/2005/8/layout/vList2"/>
    <dgm:cxn modelId="{DD9B1A36-9FEB-4BDC-998B-CC44F20D5185}" type="presParOf" srcId="{3D8CDF2A-1CDD-4F29-B2C1-91A980E02C44}" destId="{68262EE0-B83B-47C6-811F-2E1B4C627B01}" srcOrd="4" destOrd="0" presId="urn:microsoft.com/office/officeart/2005/8/layout/vList2"/>
    <dgm:cxn modelId="{1F57A079-E469-49E1-88D0-CF3A651D46DB}" type="presParOf" srcId="{3D8CDF2A-1CDD-4F29-B2C1-91A980E02C44}" destId="{BAD5F3D8-21A2-4239-997E-08B9BD0A5B20}" srcOrd="5" destOrd="0" presId="urn:microsoft.com/office/officeart/2005/8/layout/vList2"/>
    <dgm:cxn modelId="{6E6E5650-6E3B-4484-897B-318677451994}" type="presParOf" srcId="{3D8CDF2A-1CDD-4F29-B2C1-91A980E02C44}" destId="{958DA103-F312-4C4C-97C5-07B2B6590AF2}" srcOrd="6" destOrd="0" presId="urn:microsoft.com/office/officeart/2005/8/layout/vList2"/>
    <dgm:cxn modelId="{66CFAE44-E256-434E-B8BF-34F0AC3B9875}" type="presParOf" srcId="{3D8CDF2A-1CDD-4F29-B2C1-91A980E02C44}" destId="{F7559796-CF2C-4503-90D2-2D12236129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E4B5DC-1064-46F1-A415-3F45A9D9C3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E"/>
        </a:p>
      </dgm:t>
    </dgm:pt>
    <dgm:pt modelId="{CD8ED5CE-AAA0-4E1B-9BF7-567F910DC9F9}">
      <dgm:prSet phldrT="[Text]" phldr="0" custT="1"/>
      <dgm:spPr/>
      <dgm:t>
        <a:bodyPr/>
        <a:lstStyle/>
        <a:p>
          <a:r>
            <a:rPr lang="en-GB" sz="2000" dirty="0"/>
            <a:t>1. Is my regression model better than the mean for predicting outcomes?</a:t>
          </a:r>
          <a:endParaRPr lang="en-IE" sz="2000" dirty="0"/>
        </a:p>
      </dgm:t>
    </dgm:pt>
    <dgm:pt modelId="{6A3332FA-9A15-45E8-A0D7-9C28F57099F7}" type="parTrans" cxnId="{17489CA0-DCCC-42D1-BD4C-93DF014626EE}">
      <dgm:prSet/>
      <dgm:spPr/>
      <dgm:t>
        <a:bodyPr/>
        <a:lstStyle/>
        <a:p>
          <a:endParaRPr lang="en-IE" sz="2000"/>
        </a:p>
      </dgm:t>
    </dgm:pt>
    <dgm:pt modelId="{BC458563-EDDA-4B49-B454-EF33B8FC04AF}" type="sibTrans" cxnId="{17489CA0-DCCC-42D1-BD4C-93DF014626EE}">
      <dgm:prSet/>
      <dgm:spPr/>
      <dgm:t>
        <a:bodyPr/>
        <a:lstStyle/>
        <a:p>
          <a:endParaRPr lang="en-IE" sz="2000"/>
        </a:p>
      </dgm:t>
    </dgm:pt>
    <dgm:pt modelId="{F66C6416-ABA5-4AE0-9330-BAE1C9BC1354}">
      <dgm:prSet phldrT="[Text]" phldr="0" custT="1"/>
      <dgm:spPr/>
      <dgm:t>
        <a:bodyPr/>
        <a:lstStyle/>
        <a:p>
          <a:endParaRPr lang="en-IE" sz="2000" dirty="0"/>
        </a:p>
      </dgm:t>
    </dgm:pt>
    <dgm:pt modelId="{B7FAEC48-2B41-40E1-A65E-292A27085F85}" type="parTrans" cxnId="{E51D77AE-E0E4-48F7-B151-9C983EBF4BF1}">
      <dgm:prSet/>
      <dgm:spPr/>
      <dgm:t>
        <a:bodyPr/>
        <a:lstStyle/>
        <a:p>
          <a:endParaRPr lang="en-IE" sz="2000"/>
        </a:p>
      </dgm:t>
    </dgm:pt>
    <dgm:pt modelId="{D945D193-54A7-430E-B89D-9D9CDA9B8D01}" type="sibTrans" cxnId="{E51D77AE-E0E4-48F7-B151-9C983EBF4BF1}">
      <dgm:prSet/>
      <dgm:spPr/>
      <dgm:t>
        <a:bodyPr/>
        <a:lstStyle/>
        <a:p>
          <a:endParaRPr lang="en-IE" sz="2000"/>
        </a:p>
      </dgm:t>
    </dgm:pt>
    <dgm:pt modelId="{D5140AD4-8BC0-48F4-8A26-4F68175D821D}">
      <dgm:prSet phldrT="[Text]" phldr="0" custT="1"/>
      <dgm:spPr/>
      <dgm:t>
        <a:bodyPr/>
        <a:lstStyle/>
        <a:p>
          <a:r>
            <a:rPr lang="en-GB" sz="2000" dirty="0"/>
            <a:t>2. How much of the variance in the Outcome is explained by the Predictors? </a:t>
          </a:r>
          <a:endParaRPr lang="en-IE" sz="2000" dirty="0"/>
        </a:p>
      </dgm:t>
    </dgm:pt>
    <dgm:pt modelId="{3300A003-F4CC-4888-A652-2FE985F55F5D}" type="parTrans" cxnId="{A4D24C4F-277E-498F-892A-441FDD31EDD0}">
      <dgm:prSet/>
      <dgm:spPr/>
      <dgm:t>
        <a:bodyPr/>
        <a:lstStyle/>
        <a:p>
          <a:endParaRPr lang="en-IE" sz="2000"/>
        </a:p>
      </dgm:t>
    </dgm:pt>
    <dgm:pt modelId="{B070A8A2-1824-4D88-8D49-F001AEDF7FB6}" type="sibTrans" cxnId="{A4D24C4F-277E-498F-892A-441FDD31EDD0}">
      <dgm:prSet/>
      <dgm:spPr/>
      <dgm:t>
        <a:bodyPr/>
        <a:lstStyle/>
        <a:p>
          <a:endParaRPr lang="en-IE" sz="2000"/>
        </a:p>
      </dgm:t>
    </dgm:pt>
    <dgm:pt modelId="{17EB5D2B-27F7-476C-BBA2-FB30D2D2B78B}">
      <dgm:prSet phldrT="[Text]" phldr="0" custT="1"/>
      <dgm:spPr/>
      <dgm:t>
        <a:bodyPr/>
        <a:lstStyle/>
        <a:p>
          <a:endParaRPr lang="en-IE" sz="2000" dirty="0"/>
        </a:p>
      </dgm:t>
    </dgm:pt>
    <dgm:pt modelId="{59485BB4-7F37-4793-B064-4C37D84A24FB}" type="parTrans" cxnId="{A1B7DA61-99CF-4366-8C50-7C2F30A55B5C}">
      <dgm:prSet/>
      <dgm:spPr/>
      <dgm:t>
        <a:bodyPr/>
        <a:lstStyle/>
        <a:p>
          <a:endParaRPr lang="en-IE" sz="2000"/>
        </a:p>
      </dgm:t>
    </dgm:pt>
    <dgm:pt modelId="{5757E2F1-9640-4659-BCD9-AD5EBA3138A7}" type="sibTrans" cxnId="{A1B7DA61-99CF-4366-8C50-7C2F30A55B5C}">
      <dgm:prSet/>
      <dgm:spPr/>
      <dgm:t>
        <a:bodyPr/>
        <a:lstStyle/>
        <a:p>
          <a:endParaRPr lang="en-IE" sz="2000"/>
        </a:p>
      </dgm:t>
    </dgm:pt>
    <dgm:pt modelId="{579875BF-00FB-4BAB-B71D-AC0782380188}">
      <dgm:prSet phldrT="[Text]" phldr="0" custT="1"/>
      <dgm:spPr/>
      <dgm:t>
        <a:bodyPr/>
        <a:lstStyle/>
        <a:p>
          <a:r>
            <a:rPr lang="en-GB" sz="2000" dirty="0"/>
            <a:t>3. Is the Predictor (IV) significantly related to the Outcome (DV?)</a:t>
          </a:r>
          <a:endParaRPr lang="en-IE" sz="2000" dirty="0"/>
        </a:p>
      </dgm:t>
    </dgm:pt>
    <dgm:pt modelId="{04E4E8BA-A954-4F46-8B77-D244DF607962}" type="parTrans" cxnId="{21D91E24-DCA9-4C57-BAA4-D198465F3E15}">
      <dgm:prSet/>
      <dgm:spPr/>
      <dgm:t>
        <a:bodyPr/>
        <a:lstStyle/>
        <a:p>
          <a:endParaRPr lang="en-IE" sz="2000"/>
        </a:p>
      </dgm:t>
    </dgm:pt>
    <dgm:pt modelId="{47E4A85C-41A3-4424-AB27-CD65CF64A2D4}" type="sibTrans" cxnId="{21D91E24-DCA9-4C57-BAA4-D198465F3E15}">
      <dgm:prSet/>
      <dgm:spPr/>
      <dgm:t>
        <a:bodyPr/>
        <a:lstStyle/>
        <a:p>
          <a:endParaRPr lang="en-IE" sz="2000"/>
        </a:p>
      </dgm:t>
    </dgm:pt>
    <dgm:pt modelId="{55074E0F-2A2C-458F-BDFF-8E45096E7121}">
      <dgm:prSet custT="1"/>
      <dgm:spPr/>
      <dgm:t>
        <a:bodyPr/>
        <a:lstStyle/>
        <a:p>
          <a:endParaRPr lang="en-IE" sz="2000" dirty="0"/>
        </a:p>
      </dgm:t>
    </dgm:pt>
    <dgm:pt modelId="{9D5179A4-0944-46DC-B489-42F64ABB1F98}" type="parTrans" cxnId="{B3967574-6641-4783-8D2F-8916D7BDB7EC}">
      <dgm:prSet/>
      <dgm:spPr/>
      <dgm:t>
        <a:bodyPr/>
        <a:lstStyle/>
        <a:p>
          <a:endParaRPr lang="en-IE" sz="2000"/>
        </a:p>
      </dgm:t>
    </dgm:pt>
    <dgm:pt modelId="{723ED4FE-95E9-4B66-A810-AAC0C1881AA3}" type="sibTrans" cxnId="{B3967574-6641-4783-8D2F-8916D7BDB7EC}">
      <dgm:prSet/>
      <dgm:spPr/>
      <dgm:t>
        <a:bodyPr/>
        <a:lstStyle/>
        <a:p>
          <a:endParaRPr lang="en-IE" sz="2000"/>
        </a:p>
      </dgm:t>
    </dgm:pt>
    <dgm:pt modelId="{CAE89FF0-303E-4639-B72E-7CF219E3E30D}">
      <dgm:prSet custT="1"/>
      <dgm:spPr/>
      <dgm:t>
        <a:bodyPr/>
        <a:lstStyle/>
        <a:p>
          <a:r>
            <a:rPr lang="en-GB" sz="2000" dirty="0"/>
            <a:t>4. What is the size and direction of the relationship between the Predictor and Outcome? </a:t>
          </a:r>
          <a:endParaRPr lang="en-IE" sz="2000" dirty="0"/>
        </a:p>
      </dgm:t>
    </dgm:pt>
    <dgm:pt modelId="{27D2D4FE-ABC4-42E4-86CB-9CD9B6DFD2BF}" type="parTrans" cxnId="{80ACBC27-E8E0-46AF-928B-CBA5675B8E69}">
      <dgm:prSet/>
      <dgm:spPr/>
      <dgm:t>
        <a:bodyPr/>
        <a:lstStyle/>
        <a:p>
          <a:endParaRPr lang="en-IE" sz="2000"/>
        </a:p>
      </dgm:t>
    </dgm:pt>
    <dgm:pt modelId="{5ADC662A-4D9E-428B-84B1-5F13DF792B0A}" type="sibTrans" cxnId="{80ACBC27-E8E0-46AF-928B-CBA5675B8E69}">
      <dgm:prSet/>
      <dgm:spPr/>
      <dgm:t>
        <a:bodyPr/>
        <a:lstStyle/>
        <a:p>
          <a:endParaRPr lang="en-IE" sz="2000"/>
        </a:p>
      </dgm:t>
    </dgm:pt>
    <dgm:pt modelId="{AEB2DB31-E6A3-405E-AEB3-A1F2BC9A03F8}">
      <dgm:prSet custT="1"/>
      <dgm:spPr/>
      <dgm:t>
        <a:bodyPr/>
        <a:lstStyle/>
        <a:p>
          <a:endParaRPr lang="en-IE" sz="2000" b="0" dirty="0"/>
        </a:p>
      </dgm:t>
    </dgm:pt>
    <dgm:pt modelId="{9B7CF844-52F8-4CE0-B279-9CE447D425C6}" type="parTrans" cxnId="{36E69462-2E6C-4C5D-8065-9B6590CE89CA}">
      <dgm:prSet/>
      <dgm:spPr/>
      <dgm:t>
        <a:bodyPr/>
        <a:lstStyle/>
        <a:p>
          <a:endParaRPr lang="en-IE" sz="2000"/>
        </a:p>
      </dgm:t>
    </dgm:pt>
    <dgm:pt modelId="{883243E7-5918-4437-AD14-7374E82C1946}" type="sibTrans" cxnId="{36E69462-2E6C-4C5D-8065-9B6590CE89CA}">
      <dgm:prSet/>
      <dgm:spPr/>
      <dgm:t>
        <a:bodyPr/>
        <a:lstStyle/>
        <a:p>
          <a:endParaRPr lang="en-IE" sz="2000"/>
        </a:p>
      </dgm:t>
    </dgm:pt>
    <dgm:pt modelId="{3D8CDF2A-1CDD-4F29-B2C1-91A980E02C44}" type="pres">
      <dgm:prSet presAssocID="{FDE4B5DC-1064-46F1-A415-3F45A9D9C3E4}" presName="linear" presStyleCnt="0">
        <dgm:presLayoutVars>
          <dgm:animLvl val="lvl"/>
          <dgm:resizeHandles val="exact"/>
        </dgm:presLayoutVars>
      </dgm:prSet>
      <dgm:spPr/>
    </dgm:pt>
    <dgm:pt modelId="{9590F387-5D4D-44DA-BFEA-F1A53067694A}" type="pres">
      <dgm:prSet presAssocID="{CD8ED5CE-AAA0-4E1B-9BF7-567F910DC9F9}" presName="parentText" presStyleLbl="node1" presStyleIdx="0" presStyleCnt="4" custScaleY="152165">
        <dgm:presLayoutVars>
          <dgm:chMax val="0"/>
          <dgm:bulletEnabled val="1"/>
        </dgm:presLayoutVars>
      </dgm:prSet>
      <dgm:spPr/>
    </dgm:pt>
    <dgm:pt modelId="{4D3B15A0-FE68-45E7-AA06-632C48198CFC}" type="pres">
      <dgm:prSet presAssocID="{CD8ED5CE-AAA0-4E1B-9BF7-567F910DC9F9}" presName="childText" presStyleLbl="revTx" presStyleIdx="0" presStyleCnt="4">
        <dgm:presLayoutVars>
          <dgm:bulletEnabled val="1"/>
        </dgm:presLayoutVars>
      </dgm:prSet>
      <dgm:spPr/>
    </dgm:pt>
    <dgm:pt modelId="{5AD82325-9A8B-45F7-A269-4A242E487E60}" type="pres">
      <dgm:prSet presAssocID="{D5140AD4-8BC0-48F4-8A26-4F68175D821D}" presName="parentText" presStyleLbl="node1" presStyleIdx="1" presStyleCnt="4" custScaleY="168738">
        <dgm:presLayoutVars>
          <dgm:chMax val="0"/>
          <dgm:bulletEnabled val="1"/>
        </dgm:presLayoutVars>
      </dgm:prSet>
      <dgm:spPr/>
    </dgm:pt>
    <dgm:pt modelId="{64B79683-04AA-40D8-876C-656929E068EC}" type="pres">
      <dgm:prSet presAssocID="{D5140AD4-8BC0-48F4-8A26-4F68175D821D}" presName="childText" presStyleLbl="revTx" presStyleIdx="1" presStyleCnt="4">
        <dgm:presLayoutVars>
          <dgm:bulletEnabled val="1"/>
        </dgm:presLayoutVars>
      </dgm:prSet>
      <dgm:spPr/>
    </dgm:pt>
    <dgm:pt modelId="{68262EE0-B83B-47C6-811F-2E1B4C627B01}" type="pres">
      <dgm:prSet presAssocID="{579875BF-00FB-4BAB-B71D-AC0782380188}" presName="parentText" presStyleLbl="node1" presStyleIdx="2" presStyleCnt="4" custScaleY="140356">
        <dgm:presLayoutVars>
          <dgm:chMax val="0"/>
          <dgm:bulletEnabled val="1"/>
        </dgm:presLayoutVars>
      </dgm:prSet>
      <dgm:spPr/>
    </dgm:pt>
    <dgm:pt modelId="{BAD5F3D8-21A2-4239-997E-08B9BD0A5B20}" type="pres">
      <dgm:prSet presAssocID="{579875BF-00FB-4BAB-B71D-AC0782380188}" presName="childText" presStyleLbl="revTx" presStyleIdx="2" presStyleCnt="4">
        <dgm:presLayoutVars>
          <dgm:bulletEnabled val="1"/>
        </dgm:presLayoutVars>
      </dgm:prSet>
      <dgm:spPr/>
    </dgm:pt>
    <dgm:pt modelId="{958DA103-F312-4C4C-97C5-07B2B6590AF2}" type="pres">
      <dgm:prSet presAssocID="{CAE89FF0-303E-4639-B72E-7CF219E3E30D}" presName="parentText" presStyleLbl="node1" presStyleIdx="3" presStyleCnt="4" custScaleY="142016">
        <dgm:presLayoutVars>
          <dgm:chMax val="0"/>
          <dgm:bulletEnabled val="1"/>
        </dgm:presLayoutVars>
      </dgm:prSet>
      <dgm:spPr/>
    </dgm:pt>
    <dgm:pt modelId="{F7559796-CF2C-4503-90D2-2D1223612986}" type="pres">
      <dgm:prSet presAssocID="{CAE89FF0-303E-4639-B72E-7CF219E3E30D}" presName="childText" presStyleLbl="revTx" presStyleIdx="3" presStyleCnt="4">
        <dgm:presLayoutVars>
          <dgm:bulletEnabled val="1"/>
        </dgm:presLayoutVars>
      </dgm:prSet>
      <dgm:spPr/>
    </dgm:pt>
  </dgm:ptLst>
  <dgm:cxnLst>
    <dgm:cxn modelId="{A637CC1A-B433-48DB-9C32-489AB2926217}" type="presOf" srcId="{CD8ED5CE-AAA0-4E1B-9BF7-567F910DC9F9}" destId="{9590F387-5D4D-44DA-BFEA-F1A53067694A}" srcOrd="0" destOrd="0" presId="urn:microsoft.com/office/officeart/2005/8/layout/vList2"/>
    <dgm:cxn modelId="{06F6BB1D-8EFE-46F2-94F1-AA41FF76AA78}" type="presOf" srcId="{55074E0F-2A2C-458F-BDFF-8E45096E7121}" destId="{BAD5F3D8-21A2-4239-997E-08B9BD0A5B20}" srcOrd="0" destOrd="0" presId="urn:microsoft.com/office/officeart/2005/8/layout/vList2"/>
    <dgm:cxn modelId="{21D91E24-DCA9-4C57-BAA4-D198465F3E15}" srcId="{FDE4B5DC-1064-46F1-A415-3F45A9D9C3E4}" destId="{579875BF-00FB-4BAB-B71D-AC0782380188}" srcOrd="2" destOrd="0" parTransId="{04E4E8BA-A954-4F46-8B77-D244DF607962}" sibTransId="{47E4A85C-41A3-4424-AB27-CD65CF64A2D4}"/>
    <dgm:cxn modelId="{1E168424-E6FF-4F4D-BEE3-9E1877375BC2}" type="presOf" srcId="{FDE4B5DC-1064-46F1-A415-3F45A9D9C3E4}" destId="{3D8CDF2A-1CDD-4F29-B2C1-91A980E02C44}" srcOrd="0" destOrd="0" presId="urn:microsoft.com/office/officeart/2005/8/layout/vList2"/>
    <dgm:cxn modelId="{80ACBC27-E8E0-46AF-928B-CBA5675B8E69}" srcId="{FDE4B5DC-1064-46F1-A415-3F45A9D9C3E4}" destId="{CAE89FF0-303E-4639-B72E-7CF219E3E30D}" srcOrd="3" destOrd="0" parTransId="{27D2D4FE-ABC4-42E4-86CB-9CD9B6DFD2BF}" sibTransId="{5ADC662A-4D9E-428B-84B1-5F13DF792B0A}"/>
    <dgm:cxn modelId="{586A4E3D-B1DE-422C-80AF-438666AC2695}" type="presOf" srcId="{CAE89FF0-303E-4639-B72E-7CF219E3E30D}" destId="{958DA103-F312-4C4C-97C5-07B2B6590AF2}" srcOrd="0" destOrd="0" presId="urn:microsoft.com/office/officeart/2005/8/layout/vList2"/>
    <dgm:cxn modelId="{83D35760-05C3-4DAA-9CD6-D4018AECA5F3}" type="presOf" srcId="{AEB2DB31-E6A3-405E-AEB3-A1F2BC9A03F8}" destId="{F7559796-CF2C-4503-90D2-2D1223612986}" srcOrd="0" destOrd="0" presId="urn:microsoft.com/office/officeart/2005/8/layout/vList2"/>
    <dgm:cxn modelId="{A1B7DA61-99CF-4366-8C50-7C2F30A55B5C}" srcId="{D5140AD4-8BC0-48F4-8A26-4F68175D821D}" destId="{17EB5D2B-27F7-476C-BBA2-FB30D2D2B78B}" srcOrd="0" destOrd="0" parTransId="{59485BB4-7F37-4793-B064-4C37D84A24FB}" sibTransId="{5757E2F1-9640-4659-BCD9-AD5EBA3138A7}"/>
    <dgm:cxn modelId="{36E69462-2E6C-4C5D-8065-9B6590CE89CA}" srcId="{CAE89FF0-303E-4639-B72E-7CF219E3E30D}" destId="{AEB2DB31-E6A3-405E-AEB3-A1F2BC9A03F8}" srcOrd="0" destOrd="0" parTransId="{9B7CF844-52F8-4CE0-B279-9CE447D425C6}" sibTransId="{883243E7-5918-4437-AD14-7374E82C1946}"/>
    <dgm:cxn modelId="{A4D24C4F-277E-498F-892A-441FDD31EDD0}" srcId="{FDE4B5DC-1064-46F1-A415-3F45A9D9C3E4}" destId="{D5140AD4-8BC0-48F4-8A26-4F68175D821D}" srcOrd="1" destOrd="0" parTransId="{3300A003-F4CC-4888-A652-2FE985F55F5D}" sibTransId="{B070A8A2-1824-4D88-8D49-F001AEDF7FB6}"/>
    <dgm:cxn modelId="{60C4716F-CEDB-42C5-A22D-F4BB560BA472}" type="presOf" srcId="{17EB5D2B-27F7-476C-BBA2-FB30D2D2B78B}" destId="{64B79683-04AA-40D8-876C-656929E068EC}" srcOrd="0" destOrd="0" presId="urn:microsoft.com/office/officeart/2005/8/layout/vList2"/>
    <dgm:cxn modelId="{D7464F52-4B4B-4CE7-B318-F4942C8A3A8B}" type="presOf" srcId="{D5140AD4-8BC0-48F4-8A26-4F68175D821D}" destId="{5AD82325-9A8B-45F7-A269-4A242E487E60}" srcOrd="0" destOrd="0" presId="urn:microsoft.com/office/officeart/2005/8/layout/vList2"/>
    <dgm:cxn modelId="{B3967574-6641-4783-8D2F-8916D7BDB7EC}" srcId="{579875BF-00FB-4BAB-B71D-AC0782380188}" destId="{55074E0F-2A2C-458F-BDFF-8E45096E7121}" srcOrd="0" destOrd="0" parTransId="{9D5179A4-0944-46DC-B489-42F64ABB1F98}" sibTransId="{723ED4FE-95E9-4B66-A810-AAC0C1881AA3}"/>
    <dgm:cxn modelId="{44E7A898-1BC8-4AA2-B1B7-12274028E079}" type="presOf" srcId="{F66C6416-ABA5-4AE0-9330-BAE1C9BC1354}" destId="{4D3B15A0-FE68-45E7-AA06-632C48198CFC}" srcOrd="0" destOrd="0" presId="urn:microsoft.com/office/officeart/2005/8/layout/vList2"/>
    <dgm:cxn modelId="{17489CA0-DCCC-42D1-BD4C-93DF014626EE}" srcId="{FDE4B5DC-1064-46F1-A415-3F45A9D9C3E4}" destId="{CD8ED5CE-AAA0-4E1B-9BF7-567F910DC9F9}" srcOrd="0" destOrd="0" parTransId="{6A3332FA-9A15-45E8-A0D7-9C28F57099F7}" sibTransId="{BC458563-EDDA-4B49-B454-EF33B8FC04AF}"/>
    <dgm:cxn modelId="{E51D77AE-E0E4-48F7-B151-9C983EBF4BF1}" srcId="{CD8ED5CE-AAA0-4E1B-9BF7-567F910DC9F9}" destId="{F66C6416-ABA5-4AE0-9330-BAE1C9BC1354}" srcOrd="0" destOrd="0" parTransId="{B7FAEC48-2B41-40E1-A65E-292A27085F85}" sibTransId="{D945D193-54A7-430E-B89D-9D9CDA9B8D01}"/>
    <dgm:cxn modelId="{63E190EA-572A-4AB6-9953-22DE17D46794}" type="presOf" srcId="{579875BF-00FB-4BAB-B71D-AC0782380188}" destId="{68262EE0-B83B-47C6-811F-2E1B4C627B01}" srcOrd="0" destOrd="0" presId="urn:microsoft.com/office/officeart/2005/8/layout/vList2"/>
    <dgm:cxn modelId="{70C92F3C-CAA4-49EC-B598-E560C76ADE58}" type="presParOf" srcId="{3D8CDF2A-1CDD-4F29-B2C1-91A980E02C44}" destId="{9590F387-5D4D-44DA-BFEA-F1A53067694A}" srcOrd="0" destOrd="0" presId="urn:microsoft.com/office/officeart/2005/8/layout/vList2"/>
    <dgm:cxn modelId="{D22F68D0-86C5-4D73-81F8-21D584517732}" type="presParOf" srcId="{3D8CDF2A-1CDD-4F29-B2C1-91A980E02C44}" destId="{4D3B15A0-FE68-45E7-AA06-632C48198CFC}" srcOrd="1" destOrd="0" presId="urn:microsoft.com/office/officeart/2005/8/layout/vList2"/>
    <dgm:cxn modelId="{DE8DCD3D-3C50-4A7C-8EC9-DE0939DC99F5}" type="presParOf" srcId="{3D8CDF2A-1CDD-4F29-B2C1-91A980E02C44}" destId="{5AD82325-9A8B-45F7-A269-4A242E487E60}" srcOrd="2" destOrd="0" presId="urn:microsoft.com/office/officeart/2005/8/layout/vList2"/>
    <dgm:cxn modelId="{B81FC272-8C53-4560-88A9-96AA83914A7C}" type="presParOf" srcId="{3D8CDF2A-1CDD-4F29-B2C1-91A980E02C44}" destId="{64B79683-04AA-40D8-876C-656929E068EC}" srcOrd="3" destOrd="0" presId="urn:microsoft.com/office/officeart/2005/8/layout/vList2"/>
    <dgm:cxn modelId="{DD9B1A36-9FEB-4BDC-998B-CC44F20D5185}" type="presParOf" srcId="{3D8CDF2A-1CDD-4F29-B2C1-91A980E02C44}" destId="{68262EE0-B83B-47C6-811F-2E1B4C627B01}" srcOrd="4" destOrd="0" presId="urn:microsoft.com/office/officeart/2005/8/layout/vList2"/>
    <dgm:cxn modelId="{1F57A079-E469-49E1-88D0-CF3A651D46DB}" type="presParOf" srcId="{3D8CDF2A-1CDD-4F29-B2C1-91A980E02C44}" destId="{BAD5F3D8-21A2-4239-997E-08B9BD0A5B20}" srcOrd="5" destOrd="0" presId="urn:microsoft.com/office/officeart/2005/8/layout/vList2"/>
    <dgm:cxn modelId="{6E6E5650-6E3B-4484-897B-318677451994}" type="presParOf" srcId="{3D8CDF2A-1CDD-4F29-B2C1-91A980E02C44}" destId="{958DA103-F312-4C4C-97C5-07B2B6590AF2}" srcOrd="6" destOrd="0" presId="urn:microsoft.com/office/officeart/2005/8/layout/vList2"/>
    <dgm:cxn modelId="{66CFAE44-E256-434E-B8BF-34F0AC3B9875}" type="presParOf" srcId="{3D8CDF2A-1CDD-4F29-B2C1-91A980E02C44}" destId="{F7559796-CF2C-4503-90D2-2D12236129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A4DA5F-1232-4FF8-92F0-E3CC20DF18B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BA015B-00DB-403C-B4FE-F6153E7E6073}">
      <dgm:prSet custT="1"/>
      <dgm:spPr/>
      <dgm:t>
        <a:bodyPr/>
        <a:lstStyle/>
        <a:p>
          <a:pPr>
            <a:lnSpc>
              <a:spcPct val="100000"/>
            </a:lnSpc>
          </a:pPr>
          <a:r>
            <a:rPr lang="en-GB" sz="1200" dirty="0"/>
            <a:t>2. Normality of residuals</a:t>
          </a:r>
          <a:endParaRPr lang="en-US" sz="1200" dirty="0"/>
        </a:p>
      </dgm:t>
    </dgm:pt>
    <dgm:pt modelId="{0E269075-C726-482D-8F87-98D441BF4FAD}" type="parTrans" cxnId="{BB670868-411E-404B-B826-EA8804349D58}">
      <dgm:prSet/>
      <dgm:spPr/>
      <dgm:t>
        <a:bodyPr/>
        <a:lstStyle/>
        <a:p>
          <a:endParaRPr lang="en-US"/>
        </a:p>
      </dgm:t>
    </dgm:pt>
    <dgm:pt modelId="{4BB2281E-2703-495C-B72E-5BB3E1B8EF84}" type="sibTrans" cxnId="{BB670868-411E-404B-B826-EA8804349D58}">
      <dgm:prSet/>
      <dgm:spPr/>
      <dgm:t>
        <a:bodyPr/>
        <a:lstStyle/>
        <a:p>
          <a:endParaRPr lang="en-US"/>
        </a:p>
      </dgm:t>
    </dgm:pt>
    <dgm:pt modelId="{C09A6C72-D1AB-4939-B768-741CF8434597}">
      <dgm:prSet/>
      <dgm:spPr/>
      <dgm:t>
        <a:bodyPr/>
        <a:lstStyle/>
        <a:p>
          <a:pPr>
            <a:lnSpc>
              <a:spcPct val="100000"/>
            </a:lnSpc>
          </a:pPr>
          <a:r>
            <a:rPr lang="en-GB" b="0" i="0" dirty="0"/>
            <a:t>3. Independence of observations (or independence of errors)</a:t>
          </a:r>
          <a:endParaRPr lang="en-US" dirty="0"/>
        </a:p>
      </dgm:t>
    </dgm:pt>
    <dgm:pt modelId="{73A81169-F9F8-4C7B-B9C9-745AD9D5A4DC}" type="parTrans" cxnId="{84DB4502-DBA9-4F6C-B254-511DBE1F95C1}">
      <dgm:prSet/>
      <dgm:spPr/>
      <dgm:t>
        <a:bodyPr/>
        <a:lstStyle/>
        <a:p>
          <a:endParaRPr lang="en-US"/>
        </a:p>
      </dgm:t>
    </dgm:pt>
    <dgm:pt modelId="{97043566-9469-40D7-BBD3-1C0DB0F2073E}" type="sibTrans" cxnId="{84DB4502-DBA9-4F6C-B254-511DBE1F95C1}">
      <dgm:prSet/>
      <dgm:spPr/>
      <dgm:t>
        <a:bodyPr/>
        <a:lstStyle/>
        <a:p>
          <a:endParaRPr lang="en-US"/>
        </a:p>
      </dgm:t>
    </dgm:pt>
    <dgm:pt modelId="{B99D93C2-382C-4CE9-91B9-9B47B083E957}">
      <dgm:prSet/>
      <dgm:spPr/>
      <dgm:t>
        <a:bodyPr/>
        <a:lstStyle/>
        <a:p>
          <a:pPr>
            <a:lnSpc>
              <a:spcPct val="100000"/>
            </a:lnSpc>
          </a:pPr>
          <a:r>
            <a:rPr lang="en-GB" b="0" dirty="0"/>
            <a:t>4. Homoscedasticity</a:t>
          </a:r>
          <a:endParaRPr lang="en-US" b="0" dirty="0"/>
        </a:p>
      </dgm:t>
    </dgm:pt>
    <dgm:pt modelId="{F6DBCB45-CFF7-49A0-845A-0B8D88E62DB3}" type="parTrans" cxnId="{390E0887-8107-4A3C-99F3-C521A4B6EC3C}">
      <dgm:prSet/>
      <dgm:spPr/>
      <dgm:t>
        <a:bodyPr/>
        <a:lstStyle/>
        <a:p>
          <a:endParaRPr lang="en-US"/>
        </a:p>
      </dgm:t>
    </dgm:pt>
    <dgm:pt modelId="{DEBE2F7C-BBF5-4346-BC0A-E87339EB390E}" type="sibTrans" cxnId="{390E0887-8107-4A3C-99F3-C521A4B6EC3C}">
      <dgm:prSet/>
      <dgm:spPr/>
      <dgm:t>
        <a:bodyPr/>
        <a:lstStyle/>
        <a:p>
          <a:endParaRPr lang="en-US"/>
        </a:p>
      </dgm:t>
    </dgm:pt>
    <dgm:pt modelId="{C8059969-43DD-4A10-A430-C0939A33E2A0}">
      <dgm:prSet/>
      <dgm:spPr/>
      <dgm:t>
        <a:bodyPr/>
        <a:lstStyle/>
        <a:p>
          <a:pPr>
            <a:lnSpc>
              <a:spcPct val="100000"/>
            </a:lnSpc>
          </a:pPr>
          <a:r>
            <a:rPr lang="en-IE" dirty="0"/>
            <a:t>6. No outliers, influential points</a:t>
          </a:r>
        </a:p>
      </dgm:t>
    </dgm:pt>
    <dgm:pt modelId="{9775D6D6-FD6E-48C9-A9C2-98FB12BB0348}" type="parTrans" cxnId="{51C4D341-B3F8-4F5E-B8DC-B6C3ACD46FBE}">
      <dgm:prSet/>
      <dgm:spPr/>
      <dgm:t>
        <a:bodyPr/>
        <a:lstStyle/>
        <a:p>
          <a:endParaRPr lang="en-IE"/>
        </a:p>
      </dgm:t>
    </dgm:pt>
    <dgm:pt modelId="{234407D0-2D9D-499C-B749-63BEB9237E3C}" type="sibTrans" cxnId="{51C4D341-B3F8-4F5E-B8DC-B6C3ACD46FBE}">
      <dgm:prSet/>
      <dgm:spPr/>
      <dgm:t>
        <a:bodyPr/>
        <a:lstStyle/>
        <a:p>
          <a:endParaRPr lang="en-IE"/>
        </a:p>
      </dgm:t>
    </dgm:pt>
    <dgm:pt modelId="{4CBE7272-1DA7-43AB-A5C1-3FA7954A1FB1}">
      <dgm:prSet/>
      <dgm:spPr/>
      <dgm:t>
        <a:bodyPr/>
        <a:lstStyle/>
        <a:p>
          <a:pPr>
            <a:lnSpc>
              <a:spcPct val="100000"/>
            </a:lnSpc>
          </a:pPr>
          <a:r>
            <a:rPr lang="en-IE" dirty="0"/>
            <a:t>5. Linear relationship between each IV and DV</a:t>
          </a:r>
        </a:p>
      </dgm:t>
    </dgm:pt>
    <dgm:pt modelId="{18540430-3106-49E8-80C6-F5296861EC16}" type="parTrans" cxnId="{03E19B73-5B47-4AE7-8771-8D827CC39E5D}">
      <dgm:prSet/>
      <dgm:spPr/>
      <dgm:t>
        <a:bodyPr/>
        <a:lstStyle/>
        <a:p>
          <a:endParaRPr lang="en-IE"/>
        </a:p>
      </dgm:t>
    </dgm:pt>
    <dgm:pt modelId="{ED1FF748-794D-4A56-8EBC-4BC2F409D844}" type="sibTrans" cxnId="{03E19B73-5B47-4AE7-8771-8D827CC39E5D}">
      <dgm:prSet/>
      <dgm:spPr/>
      <dgm:t>
        <a:bodyPr/>
        <a:lstStyle/>
        <a:p>
          <a:endParaRPr lang="en-IE"/>
        </a:p>
      </dgm:t>
    </dgm:pt>
    <dgm:pt modelId="{8C4FBD9E-25A3-4A81-8F9A-023A3F3001CE}">
      <dgm:prSet/>
      <dgm:spPr/>
      <dgm:t>
        <a:bodyPr/>
        <a:lstStyle/>
        <a:p>
          <a:pPr>
            <a:lnSpc>
              <a:spcPct val="100000"/>
            </a:lnSpc>
          </a:pPr>
          <a:r>
            <a:rPr lang="en-GB" dirty="0"/>
            <a:t>1. Little/No Multicollinearity</a:t>
          </a:r>
          <a:endParaRPr lang="en-IE" dirty="0"/>
        </a:p>
      </dgm:t>
    </dgm:pt>
    <dgm:pt modelId="{BE5C0E0C-3B33-4D41-AA60-CBC61710358E}" type="parTrans" cxnId="{0252D831-2735-4D66-9F27-392126DCC240}">
      <dgm:prSet/>
      <dgm:spPr/>
      <dgm:t>
        <a:bodyPr/>
        <a:lstStyle/>
        <a:p>
          <a:endParaRPr lang="en-IE"/>
        </a:p>
      </dgm:t>
    </dgm:pt>
    <dgm:pt modelId="{23CDBCAC-96C1-4E40-B0C9-F2B9625F94FA}" type="sibTrans" cxnId="{0252D831-2735-4D66-9F27-392126DCC240}">
      <dgm:prSet/>
      <dgm:spPr/>
      <dgm:t>
        <a:bodyPr/>
        <a:lstStyle/>
        <a:p>
          <a:endParaRPr lang="en-IE"/>
        </a:p>
      </dgm:t>
    </dgm:pt>
    <dgm:pt modelId="{7DF02CFC-7703-47AA-B2F0-F1B874B756F7}" type="pres">
      <dgm:prSet presAssocID="{FAA4DA5F-1232-4FF8-92F0-E3CC20DF18B5}" presName="root" presStyleCnt="0">
        <dgm:presLayoutVars>
          <dgm:dir/>
          <dgm:resizeHandles val="exact"/>
        </dgm:presLayoutVars>
      </dgm:prSet>
      <dgm:spPr/>
    </dgm:pt>
    <dgm:pt modelId="{F00F379F-36C7-49A1-A7DE-58820C3594D5}" type="pres">
      <dgm:prSet presAssocID="{60BA015B-00DB-403C-B4FE-F6153E7E6073}" presName="compNode" presStyleCnt="0"/>
      <dgm:spPr/>
    </dgm:pt>
    <dgm:pt modelId="{01BB53D2-A437-4CDE-A863-E4A187E5A4C3}" type="pres">
      <dgm:prSet presAssocID="{60BA015B-00DB-403C-B4FE-F6153E7E6073}" presName="iconRect" presStyleLbl="node1" presStyleIdx="0" presStyleCnt="6" custLinFactX="500000" custLinFactNeighborX="586878" custLinFactNeighborY="982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bacus with solid fill"/>
        </a:ext>
      </dgm:extLst>
    </dgm:pt>
    <dgm:pt modelId="{C5FA8C28-7695-4C1C-A191-AA89A2EB74C8}" type="pres">
      <dgm:prSet presAssocID="{60BA015B-00DB-403C-B4FE-F6153E7E6073}" presName="spaceRect" presStyleCnt="0"/>
      <dgm:spPr/>
    </dgm:pt>
    <dgm:pt modelId="{4E1E1314-1276-4690-A009-90287D266F05}" type="pres">
      <dgm:prSet presAssocID="{60BA015B-00DB-403C-B4FE-F6153E7E6073}" presName="textRect" presStyleLbl="revTx" presStyleIdx="0" presStyleCnt="6" custLinFactX="21201" custLinFactNeighborX="100000" custLinFactNeighborY="27044">
        <dgm:presLayoutVars>
          <dgm:chMax val="1"/>
          <dgm:chPref val="1"/>
        </dgm:presLayoutVars>
      </dgm:prSet>
      <dgm:spPr/>
    </dgm:pt>
    <dgm:pt modelId="{5D06F3F2-9EB4-4763-908E-215AA3D86E62}" type="pres">
      <dgm:prSet presAssocID="{4BB2281E-2703-495C-B72E-5BB3E1B8EF84}" presName="sibTrans" presStyleCnt="0"/>
      <dgm:spPr/>
    </dgm:pt>
    <dgm:pt modelId="{905AC271-AE02-4102-9C04-2C5D261F032A}" type="pres">
      <dgm:prSet presAssocID="{C8059969-43DD-4A10-A430-C0939A33E2A0}" presName="compNode" presStyleCnt="0"/>
      <dgm:spPr/>
    </dgm:pt>
    <dgm:pt modelId="{0E376ABC-B414-4535-BD89-EBFBA66815F5}" type="pres">
      <dgm:prSet presAssocID="{C8059969-43DD-4A10-A430-C0939A33E2A0}"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lle with solid fill"/>
        </a:ext>
      </dgm:extLst>
    </dgm:pt>
    <dgm:pt modelId="{C1035933-E7E5-473D-BB5F-3ADA8D776CE8}" type="pres">
      <dgm:prSet presAssocID="{C8059969-43DD-4A10-A430-C0939A33E2A0}" presName="spaceRect" presStyleCnt="0"/>
      <dgm:spPr/>
    </dgm:pt>
    <dgm:pt modelId="{BF2051EC-C925-439E-89BE-E8F3C969F981}" type="pres">
      <dgm:prSet presAssocID="{C8059969-43DD-4A10-A430-C0939A33E2A0}" presName="textRect" presStyleLbl="revTx" presStyleIdx="1" presStyleCnt="6" custLinFactX="200000" custLinFactNeighborX="270827" custLinFactNeighborY="-22914">
        <dgm:presLayoutVars>
          <dgm:chMax val="1"/>
          <dgm:chPref val="1"/>
        </dgm:presLayoutVars>
      </dgm:prSet>
      <dgm:spPr/>
    </dgm:pt>
    <dgm:pt modelId="{1C0376F5-BA87-42BD-BFE4-0EE84BA412E0}" type="pres">
      <dgm:prSet presAssocID="{234407D0-2D9D-499C-B749-63BEB9237E3C}" presName="sibTrans" presStyleCnt="0"/>
      <dgm:spPr/>
    </dgm:pt>
    <dgm:pt modelId="{638B79D0-40A1-4173-9502-41B2826EA42E}" type="pres">
      <dgm:prSet presAssocID="{C09A6C72-D1AB-4939-B768-741CF8434597}" presName="compNode" presStyleCnt="0"/>
      <dgm:spPr/>
    </dgm:pt>
    <dgm:pt modelId="{9D35E15E-5C24-4D55-A97A-524A8F4B066B}" type="pres">
      <dgm:prSet presAssocID="{C09A6C72-D1AB-4939-B768-741CF843459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a:ext>
      </dgm:extLst>
    </dgm:pt>
    <dgm:pt modelId="{6DE2B7B7-5DC3-4EF6-80B9-532EC439E352}" type="pres">
      <dgm:prSet presAssocID="{C09A6C72-D1AB-4939-B768-741CF8434597}" presName="spaceRect" presStyleCnt="0"/>
      <dgm:spPr/>
    </dgm:pt>
    <dgm:pt modelId="{2D4B94C5-E0CA-4DA8-90F0-8278196817AC}" type="pres">
      <dgm:prSet presAssocID="{C09A6C72-D1AB-4939-B768-741CF8434597}" presName="textRect" presStyleLbl="revTx" presStyleIdx="2" presStyleCnt="6">
        <dgm:presLayoutVars>
          <dgm:chMax val="1"/>
          <dgm:chPref val="1"/>
        </dgm:presLayoutVars>
      </dgm:prSet>
      <dgm:spPr/>
    </dgm:pt>
    <dgm:pt modelId="{2D6F4BDA-98BC-4B35-A96F-C45E64A06949}" type="pres">
      <dgm:prSet presAssocID="{97043566-9469-40D7-BBD3-1C0DB0F2073E}" presName="sibTrans" presStyleCnt="0"/>
      <dgm:spPr/>
    </dgm:pt>
    <dgm:pt modelId="{DE11893A-0F86-4089-82A1-8DB7A03E2936}" type="pres">
      <dgm:prSet presAssocID="{B99D93C2-382C-4CE9-91B9-9B47B083E957}" presName="compNode" presStyleCnt="0"/>
      <dgm:spPr/>
    </dgm:pt>
    <dgm:pt modelId="{4886BE9E-682B-4CFA-96FB-D4008C3EE090}" type="pres">
      <dgm:prSet presAssocID="{B99D93C2-382C-4CE9-91B9-9B47B083E957}" presName="iconRect" presStyleLbl="node1" presStyleIdx="3" presStyleCnt="6" custLinFactNeighborX="7227" custLinFactNeighborY="-27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57453BAA-2C93-4E1B-B062-65A5703EAFD8}" type="pres">
      <dgm:prSet presAssocID="{B99D93C2-382C-4CE9-91B9-9B47B083E957}" presName="spaceRect" presStyleCnt="0"/>
      <dgm:spPr/>
    </dgm:pt>
    <dgm:pt modelId="{5B417AB6-9D40-403B-BF2E-BB8D7FE98C31}" type="pres">
      <dgm:prSet presAssocID="{B99D93C2-382C-4CE9-91B9-9B47B083E957}" presName="textRect" presStyleLbl="revTx" presStyleIdx="3" presStyleCnt="6" custLinFactNeighborX="1192" custLinFactNeighborY="7124">
        <dgm:presLayoutVars>
          <dgm:chMax val="1"/>
          <dgm:chPref val="1"/>
        </dgm:presLayoutVars>
      </dgm:prSet>
      <dgm:spPr/>
    </dgm:pt>
    <dgm:pt modelId="{2D27E027-6CC5-47FD-A3C0-97D2DBA8DDA3}" type="pres">
      <dgm:prSet presAssocID="{DEBE2F7C-BBF5-4346-BC0A-E87339EB390E}" presName="sibTrans" presStyleCnt="0"/>
      <dgm:spPr/>
    </dgm:pt>
    <dgm:pt modelId="{1D1D7E95-AE03-4B10-A5AE-869F8C32E2D7}" type="pres">
      <dgm:prSet presAssocID="{4CBE7272-1DA7-43AB-A5C1-3FA7954A1FB1}" presName="compNode" presStyleCnt="0"/>
      <dgm:spPr/>
    </dgm:pt>
    <dgm:pt modelId="{8CC78676-A1A1-4C07-ACE4-071565A4E9ED}" type="pres">
      <dgm:prSet presAssocID="{4CBE7272-1DA7-43AB-A5C1-3FA7954A1FB1}" presName="iconRect" presStyleLbl="node1" presStyleIdx="4" presStyleCnt="6" custLinFactX="-491919" custLinFactNeighborX="-500000" custLinFactNeighborY="2261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ler with solid fill"/>
        </a:ext>
      </dgm:extLst>
    </dgm:pt>
    <dgm:pt modelId="{7CA538BB-AA08-4E45-A5D5-CE0B66169779}" type="pres">
      <dgm:prSet presAssocID="{4CBE7272-1DA7-43AB-A5C1-3FA7954A1FB1}" presName="spaceRect" presStyleCnt="0"/>
      <dgm:spPr/>
    </dgm:pt>
    <dgm:pt modelId="{324BCE23-616B-4D00-96C1-5D9DEF061151}" type="pres">
      <dgm:prSet presAssocID="{4CBE7272-1DA7-43AB-A5C1-3FA7954A1FB1}" presName="textRect" presStyleLbl="revTx" presStyleIdx="4" presStyleCnt="6" custLinFactNeighborX="4481" custLinFactNeighborY="-18803">
        <dgm:presLayoutVars>
          <dgm:chMax val="1"/>
          <dgm:chPref val="1"/>
        </dgm:presLayoutVars>
      </dgm:prSet>
      <dgm:spPr/>
    </dgm:pt>
    <dgm:pt modelId="{4A22E5BB-8055-4122-8126-5F4FCD9AA36D}" type="pres">
      <dgm:prSet presAssocID="{ED1FF748-794D-4A56-8EBC-4BC2F409D844}" presName="sibTrans" presStyleCnt="0"/>
      <dgm:spPr/>
    </dgm:pt>
    <dgm:pt modelId="{43298358-36D0-4642-BC28-D1E42949AF81}" type="pres">
      <dgm:prSet presAssocID="{8C4FBD9E-25A3-4A81-8F9A-023A3F3001CE}" presName="compNode" presStyleCnt="0"/>
      <dgm:spPr/>
    </dgm:pt>
    <dgm:pt modelId="{12D456CD-78AC-4326-B9BD-E3DE8F332319}" type="pres">
      <dgm:prSet presAssocID="{8C4FBD9E-25A3-4A81-8F9A-023A3F3001C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pt>
    <dgm:pt modelId="{463D76F0-FB5A-45EF-A047-E568C8EE6D55}" type="pres">
      <dgm:prSet presAssocID="{8C4FBD9E-25A3-4A81-8F9A-023A3F3001CE}" presName="spaceRect" presStyleCnt="0"/>
      <dgm:spPr/>
    </dgm:pt>
    <dgm:pt modelId="{DEE222E8-52E1-4B41-8480-297CFA505855}" type="pres">
      <dgm:prSet presAssocID="{8C4FBD9E-25A3-4A81-8F9A-023A3F3001CE}" presName="textRect" presStyleLbl="revTx" presStyleIdx="5" presStyleCnt="6" custLinFactX="-274963" custLinFactNeighborX="-300000" custLinFactNeighborY="26915">
        <dgm:presLayoutVars>
          <dgm:chMax val="1"/>
          <dgm:chPref val="1"/>
        </dgm:presLayoutVars>
      </dgm:prSet>
      <dgm:spPr/>
    </dgm:pt>
  </dgm:ptLst>
  <dgm:cxnLst>
    <dgm:cxn modelId="{84DB4502-DBA9-4F6C-B254-511DBE1F95C1}" srcId="{FAA4DA5F-1232-4FF8-92F0-E3CC20DF18B5}" destId="{C09A6C72-D1AB-4939-B768-741CF8434597}" srcOrd="2" destOrd="0" parTransId="{73A81169-F9F8-4C7B-B9C9-745AD9D5A4DC}" sibTransId="{97043566-9469-40D7-BBD3-1C0DB0F2073E}"/>
    <dgm:cxn modelId="{4EF8072A-B16D-4C62-8315-E0F88577007F}" type="presOf" srcId="{B99D93C2-382C-4CE9-91B9-9B47B083E957}" destId="{5B417AB6-9D40-403B-BF2E-BB8D7FE98C31}" srcOrd="0" destOrd="0" presId="urn:microsoft.com/office/officeart/2018/2/layout/IconLabelList"/>
    <dgm:cxn modelId="{BFDC102B-2BCA-4E4F-AE79-D265B97009B7}" type="presOf" srcId="{C8059969-43DD-4A10-A430-C0939A33E2A0}" destId="{BF2051EC-C925-439E-89BE-E8F3C969F981}" srcOrd="0" destOrd="0" presId="urn:microsoft.com/office/officeart/2018/2/layout/IconLabelList"/>
    <dgm:cxn modelId="{0252D831-2735-4D66-9F27-392126DCC240}" srcId="{FAA4DA5F-1232-4FF8-92F0-E3CC20DF18B5}" destId="{8C4FBD9E-25A3-4A81-8F9A-023A3F3001CE}" srcOrd="5" destOrd="0" parTransId="{BE5C0E0C-3B33-4D41-AA60-CBC61710358E}" sibTransId="{23CDBCAC-96C1-4E40-B0C9-F2B9625F94FA}"/>
    <dgm:cxn modelId="{630BCF37-A152-4DFD-9484-25EEA23E6981}" type="presOf" srcId="{60BA015B-00DB-403C-B4FE-F6153E7E6073}" destId="{4E1E1314-1276-4690-A009-90287D266F05}" srcOrd="0" destOrd="0" presId="urn:microsoft.com/office/officeart/2018/2/layout/IconLabelList"/>
    <dgm:cxn modelId="{51C4D341-B3F8-4F5E-B8DC-B6C3ACD46FBE}" srcId="{FAA4DA5F-1232-4FF8-92F0-E3CC20DF18B5}" destId="{C8059969-43DD-4A10-A430-C0939A33E2A0}" srcOrd="1" destOrd="0" parTransId="{9775D6D6-FD6E-48C9-A9C2-98FB12BB0348}" sibTransId="{234407D0-2D9D-499C-B749-63BEB9237E3C}"/>
    <dgm:cxn modelId="{BB670868-411E-404B-B826-EA8804349D58}" srcId="{FAA4DA5F-1232-4FF8-92F0-E3CC20DF18B5}" destId="{60BA015B-00DB-403C-B4FE-F6153E7E6073}" srcOrd="0" destOrd="0" parTransId="{0E269075-C726-482D-8F87-98D441BF4FAD}" sibTransId="{4BB2281E-2703-495C-B72E-5BB3E1B8EF84}"/>
    <dgm:cxn modelId="{03E19B73-5B47-4AE7-8771-8D827CC39E5D}" srcId="{FAA4DA5F-1232-4FF8-92F0-E3CC20DF18B5}" destId="{4CBE7272-1DA7-43AB-A5C1-3FA7954A1FB1}" srcOrd="4" destOrd="0" parTransId="{18540430-3106-49E8-80C6-F5296861EC16}" sibTransId="{ED1FF748-794D-4A56-8EBC-4BC2F409D844}"/>
    <dgm:cxn modelId="{ECE30255-5F84-4929-A65C-D87AB830855E}" type="presOf" srcId="{8C4FBD9E-25A3-4A81-8F9A-023A3F3001CE}" destId="{DEE222E8-52E1-4B41-8480-297CFA505855}" srcOrd="0" destOrd="0" presId="urn:microsoft.com/office/officeart/2018/2/layout/IconLabelList"/>
    <dgm:cxn modelId="{390E0887-8107-4A3C-99F3-C521A4B6EC3C}" srcId="{FAA4DA5F-1232-4FF8-92F0-E3CC20DF18B5}" destId="{B99D93C2-382C-4CE9-91B9-9B47B083E957}" srcOrd="3" destOrd="0" parTransId="{F6DBCB45-CFF7-49A0-845A-0B8D88E62DB3}" sibTransId="{DEBE2F7C-BBF5-4346-BC0A-E87339EB390E}"/>
    <dgm:cxn modelId="{C7A0C6DD-1459-493F-9569-592F74A17897}" type="presOf" srcId="{4CBE7272-1DA7-43AB-A5C1-3FA7954A1FB1}" destId="{324BCE23-616B-4D00-96C1-5D9DEF061151}" srcOrd="0" destOrd="0" presId="urn:microsoft.com/office/officeart/2018/2/layout/IconLabelList"/>
    <dgm:cxn modelId="{891368EA-E669-4C65-B48D-12CCB971DF01}" type="presOf" srcId="{C09A6C72-D1AB-4939-B768-741CF8434597}" destId="{2D4B94C5-E0CA-4DA8-90F0-8278196817AC}" srcOrd="0" destOrd="0" presId="urn:microsoft.com/office/officeart/2018/2/layout/IconLabelList"/>
    <dgm:cxn modelId="{5ADC19ED-53AF-41F9-9529-98AB1AE41364}" type="presOf" srcId="{FAA4DA5F-1232-4FF8-92F0-E3CC20DF18B5}" destId="{7DF02CFC-7703-47AA-B2F0-F1B874B756F7}" srcOrd="0" destOrd="0" presId="urn:microsoft.com/office/officeart/2018/2/layout/IconLabelList"/>
    <dgm:cxn modelId="{792D118D-D95D-4F70-96C9-1AE7188BC394}" type="presParOf" srcId="{7DF02CFC-7703-47AA-B2F0-F1B874B756F7}" destId="{F00F379F-36C7-49A1-A7DE-58820C3594D5}" srcOrd="0" destOrd="0" presId="urn:microsoft.com/office/officeart/2018/2/layout/IconLabelList"/>
    <dgm:cxn modelId="{1E59FF76-960F-4032-B398-A68C3BAFBFE5}" type="presParOf" srcId="{F00F379F-36C7-49A1-A7DE-58820C3594D5}" destId="{01BB53D2-A437-4CDE-A863-E4A187E5A4C3}" srcOrd="0" destOrd="0" presId="urn:microsoft.com/office/officeart/2018/2/layout/IconLabelList"/>
    <dgm:cxn modelId="{FE7B6798-DBAA-4D6B-83EB-3E4E45A129AA}" type="presParOf" srcId="{F00F379F-36C7-49A1-A7DE-58820C3594D5}" destId="{C5FA8C28-7695-4C1C-A191-AA89A2EB74C8}" srcOrd="1" destOrd="0" presId="urn:microsoft.com/office/officeart/2018/2/layout/IconLabelList"/>
    <dgm:cxn modelId="{9C6AB5CA-95B1-46C4-AAC4-4E0A5B37B854}" type="presParOf" srcId="{F00F379F-36C7-49A1-A7DE-58820C3594D5}" destId="{4E1E1314-1276-4690-A009-90287D266F05}" srcOrd="2" destOrd="0" presId="urn:microsoft.com/office/officeart/2018/2/layout/IconLabelList"/>
    <dgm:cxn modelId="{95E31BA2-A9FC-4094-BA5D-7719CDE2141D}" type="presParOf" srcId="{7DF02CFC-7703-47AA-B2F0-F1B874B756F7}" destId="{5D06F3F2-9EB4-4763-908E-215AA3D86E62}" srcOrd="1" destOrd="0" presId="urn:microsoft.com/office/officeart/2018/2/layout/IconLabelList"/>
    <dgm:cxn modelId="{7C40A5B4-560D-463B-A346-1F9ED3D2B1FD}" type="presParOf" srcId="{7DF02CFC-7703-47AA-B2F0-F1B874B756F7}" destId="{905AC271-AE02-4102-9C04-2C5D261F032A}" srcOrd="2" destOrd="0" presId="urn:microsoft.com/office/officeart/2018/2/layout/IconLabelList"/>
    <dgm:cxn modelId="{7325B6F8-745F-458C-BB64-55C0C02D83CE}" type="presParOf" srcId="{905AC271-AE02-4102-9C04-2C5D261F032A}" destId="{0E376ABC-B414-4535-BD89-EBFBA66815F5}" srcOrd="0" destOrd="0" presId="urn:microsoft.com/office/officeart/2018/2/layout/IconLabelList"/>
    <dgm:cxn modelId="{43DF76B5-69C5-4011-81EC-B4E45D75F0D0}" type="presParOf" srcId="{905AC271-AE02-4102-9C04-2C5D261F032A}" destId="{C1035933-E7E5-473D-BB5F-3ADA8D776CE8}" srcOrd="1" destOrd="0" presId="urn:microsoft.com/office/officeart/2018/2/layout/IconLabelList"/>
    <dgm:cxn modelId="{1E948A20-1C78-41FF-BEDD-99EF59AEF798}" type="presParOf" srcId="{905AC271-AE02-4102-9C04-2C5D261F032A}" destId="{BF2051EC-C925-439E-89BE-E8F3C969F981}" srcOrd="2" destOrd="0" presId="urn:microsoft.com/office/officeart/2018/2/layout/IconLabelList"/>
    <dgm:cxn modelId="{E42B61D9-F45F-4BDB-B09D-AF7F34D50B62}" type="presParOf" srcId="{7DF02CFC-7703-47AA-B2F0-F1B874B756F7}" destId="{1C0376F5-BA87-42BD-BFE4-0EE84BA412E0}" srcOrd="3" destOrd="0" presId="urn:microsoft.com/office/officeart/2018/2/layout/IconLabelList"/>
    <dgm:cxn modelId="{5C77DC96-BFDE-416A-A522-C86A0CAF1F79}" type="presParOf" srcId="{7DF02CFC-7703-47AA-B2F0-F1B874B756F7}" destId="{638B79D0-40A1-4173-9502-41B2826EA42E}" srcOrd="4" destOrd="0" presId="urn:microsoft.com/office/officeart/2018/2/layout/IconLabelList"/>
    <dgm:cxn modelId="{82820D43-232A-461B-8261-C2012423255B}" type="presParOf" srcId="{638B79D0-40A1-4173-9502-41B2826EA42E}" destId="{9D35E15E-5C24-4D55-A97A-524A8F4B066B}" srcOrd="0" destOrd="0" presId="urn:microsoft.com/office/officeart/2018/2/layout/IconLabelList"/>
    <dgm:cxn modelId="{53929A10-9E43-4DCB-9112-AC02D345824C}" type="presParOf" srcId="{638B79D0-40A1-4173-9502-41B2826EA42E}" destId="{6DE2B7B7-5DC3-4EF6-80B9-532EC439E352}" srcOrd="1" destOrd="0" presId="urn:microsoft.com/office/officeart/2018/2/layout/IconLabelList"/>
    <dgm:cxn modelId="{2EFBC759-F544-4519-B2A1-74EE6859CD14}" type="presParOf" srcId="{638B79D0-40A1-4173-9502-41B2826EA42E}" destId="{2D4B94C5-E0CA-4DA8-90F0-8278196817AC}" srcOrd="2" destOrd="0" presId="urn:microsoft.com/office/officeart/2018/2/layout/IconLabelList"/>
    <dgm:cxn modelId="{D0302973-7350-4CA0-972D-07C12043B118}" type="presParOf" srcId="{7DF02CFC-7703-47AA-B2F0-F1B874B756F7}" destId="{2D6F4BDA-98BC-4B35-A96F-C45E64A06949}" srcOrd="5" destOrd="0" presId="urn:microsoft.com/office/officeart/2018/2/layout/IconLabelList"/>
    <dgm:cxn modelId="{D4494912-A2E6-435D-8896-259B09F9F0F1}" type="presParOf" srcId="{7DF02CFC-7703-47AA-B2F0-F1B874B756F7}" destId="{DE11893A-0F86-4089-82A1-8DB7A03E2936}" srcOrd="6" destOrd="0" presId="urn:microsoft.com/office/officeart/2018/2/layout/IconLabelList"/>
    <dgm:cxn modelId="{7FC13A38-1D8C-485F-88D1-8A604B438C4A}" type="presParOf" srcId="{DE11893A-0F86-4089-82A1-8DB7A03E2936}" destId="{4886BE9E-682B-4CFA-96FB-D4008C3EE090}" srcOrd="0" destOrd="0" presId="urn:microsoft.com/office/officeart/2018/2/layout/IconLabelList"/>
    <dgm:cxn modelId="{90791A92-001B-4E57-A043-AB323A21A9B1}" type="presParOf" srcId="{DE11893A-0F86-4089-82A1-8DB7A03E2936}" destId="{57453BAA-2C93-4E1B-B062-65A5703EAFD8}" srcOrd="1" destOrd="0" presId="urn:microsoft.com/office/officeart/2018/2/layout/IconLabelList"/>
    <dgm:cxn modelId="{6D2B6190-0B79-4AED-9629-027B3925CF32}" type="presParOf" srcId="{DE11893A-0F86-4089-82A1-8DB7A03E2936}" destId="{5B417AB6-9D40-403B-BF2E-BB8D7FE98C31}" srcOrd="2" destOrd="0" presId="urn:microsoft.com/office/officeart/2018/2/layout/IconLabelList"/>
    <dgm:cxn modelId="{310C0C33-1BF9-421D-AE06-9B0AB69FD532}" type="presParOf" srcId="{7DF02CFC-7703-47AA-B2F0-F1B874B756F7}" destId="{2D27E027-6CC5-47FD-A3C0-97D2DBA8DDA3}" srcOrd="7" destOrd="0" presId="urn:microsoft.com/office/officeart/2018/2/layout/IconLabelList"/>
    <dgm:cxn modelId="{4356BC6B-1B32-4160-9087-15284145FA8D}" type="presParOf" srcId="{7DF02CFC-7703-47AA-B2F0-F1B874B756F7}" destId="{1D1D7E95-AE03-4B10-A5AE-869F8C32E2D7}" srcOrd="8" destOrd="0" presId="urn:microsoft.com/office/officeart/2018/2/layout/IconLabelList"/>
    <dgm:cxn modelId="{6E2D5C06-7D89-4C6A-B065-14830AF22E7E}" type="presParOf" srcId="{1D1D7E95-AE03-4B10-A5AE-869F8C32E2D7}" destId="{8CC78676-A1A1-4C07-ACE4-071565A4E9ED}" srcOrd="0" destOrd="0" presId="urn:microsoft.com/office/officeart/2018/2/layout/IconLabelList"/>
    <dgm:cxn modelId="{E070436C-85E8-4A41-9E2E-81F86F11C8D9}" type="presParOf" srcId="{1D1D7E95-AE03-4B10-A5AE-869F8C32E2D7}" destId="{7CA538BB-AA08-4E45-A5D5-CE0B66169779}" srcOrd="1" destOrd="0" presId="urn:microsoft.com/office/officeart/2018/2/layout/IconLabelList"/>
    <dgm:cxn modelId="{133FF4BD-E305-477F-85FC-A27D391A9F8E}" type="presParOf" srcId="{1D1D7E95-AE03-4B10-A5AE-869F8C32E2D7}" destId="{324BCE23-616B-4D00-96C1-5D9DEF061151}" srcOrd="2" destOrd="0" presId="urn:microsoft.com/office/officeart/2018/2/layout/IconLabelList"/>
    <dgm:cxn modelId="{DA0CE930-949B-4D97-A0E0-17BE4B6C3D0F}" type="presParOf" srcId="{7DF02CFC-7703-47AA-B2F0-F1B874B756F7}" destId="{4A22E5BB-8055-4122-8126-5F4FCD9AA36D}" srcOrd="9" destOrd="0" presId="urn:microsoft.com/office/officeart/2018/2/layout/IconLabelList"/>
    <dgm:cxn modelId="{A93B9E27-1872-414B-94B8-ED0999DBF5AA}" type="presParOf" srcId="{7DF02CFC-7703-47AA-B2F0-F1B874B756F7}" destId="{43298358-36D0-4642-BC28-D1E42949AF81}" srcOrd="10" destOrd="0" presId="urn:microsoft.com/office/officeart/2018/2/layout/IconLabelList"/>
    <dgm:cxn modelId="{D604D374-078A-4D21-A295-00AE01A7AB8A}" type="presParOf" srcId="{43298358-36D0-4642-BC28-D1E42949AF81}" destId="{12D456CD-78AC-4326-B9BD-E3DE8F332319}" srcOrd="0" destOrd="0" presId="urn:microsoft.com/office/officeart/2018/2/layout/IconLabelList"/>
    <dgm:cxn modelId="{CD0DA4FA-8600-4444-8A92-BEF59B875251}" type="presParOf" srcId="{43298358-36D0-4642-BC28-D1E42949AF81}" destId="{463D76F0-FB5A-45EF-A047-E568C8EE6D55}" srcOrd="1" destOrd="0" presId="urn:microsoft.com/office/officeart/2018/2/layout/IconLabelList"/>
    <dgm:cxn modelId="{CEBB6515-E9E4-446D-AC16-7554156C92D2}" type="presParOf" srcId="{43298358-36D0-4642-BC28-D1E42949AF81}" destId="{DEE222E8-52E1-4B41-8480-297CFA5058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F387-5D4D-44DA-BFEA-F1A53067694A}">
      <dsp:nvSpPr>
        <dsp:cNvPr id="0" name=""/>
        <dsp:cNvSpPr/>
      </dsp:nvSpPr>
      <dsp:spPr>
        <a:xfrm>
          <a:off x="0" y="10167"/>
          <a:ext cx="10311878" cy="7076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Is my regression model better than the mean for predicting outcomes?</a:t>
          </a:r>
          <a:endParaRPr lang="en-IE" sz="2000" kern="1200" dirty="0"/>
        </a:p>
      </dsp:txBody>
      <dsp:txXfrm>
        <a:off x="34546" y="44713"/>
        <a:ext cx="10242786" cy="638589"/>
      </dsp:txXfrm>
    </dsp:sp>
    <dsp:sp modelId="{4D3B15A0-FE68-45E7-AA06-632C48198CFC}">
      <dsp:nvSpPr>
        <dsp:cNvPr id="0" name=""/>
        <dsp:cNvSpPr/>
      </dsp:nvSpPr>
      <dsp:spPr>
        <a:xfrm>
          <a:off x="0" y="7178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717849"/>
        <a:ext cx="10311878" cy="248400"/>
      </dsp:txXfrm>
    </dsp:sp>
    <dsp:sp modelId="{5AD82325-9A8B-45F7-A269-4A242E487E60}">
      <dsp:nvSpPr>
        <dsp:cNvPr id="0" name=""/>
        <dsp:cNvSpPr/>
      </dsp:nvSpPr>
      <dsp:spPr>
        <a:xfrm>
          <a:off x="0" y="966249"/>
          <a:ext cx="10311878" cy="784758"/>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2. How much of the variance in the Outcome is explained by the Predictor? </a:t>
          </a:r>
          <a:endParaRPr lang="en-IE" sz="2000" kern="1200" dirty="0"/>
        </a:p>
      </dsp:txBody>
      <dsp:txXfrm>
        <a:off x="38309" y="1004558"/>
        <a:ext cx="10235260" cy="708140"/>
      </dsp:txXfrm>
    </dsp:sp>
    <dsp:sp modelId="{64B79683-04AA-40D8-876C-656929E068EC}">
      <dsp:nvSpPr>
        <dsp:cNvPr id="0" name=""/>
        <dsp:cNvSpPr/>
      </dsp:nvSpPr>
      <dsp:spPr>
        <a:xfrm>
          <a:off x="0" y="1751007"/>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1751007"/>
        <a:ext cx="10311878" cy="248400"/>
      </dsp:txXfrm>
    </dsp:sp>
    <dsp:sp modelId="{68262EE0-B83B-47C6-811F-2E1B4C627B01}">
      <dsp:nvSpPr>
        <dsp:cNvPr id="0" name=""/>
        <dsp:cNvSpPr/>
      </dsp:nvSpPr>
      <dsp:spPr>
        <a:xfrm>
          <a:off x="0" y="1999407"/>
          <a:ext cx="10311878" cy="652760"/>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Is the Predictor (IV) significantly related to the Outcome (DV?)</a:t>
          </a:r>
          <a:endParaRPr lang="en-IE" sz="2000" kern="1200" dirty="0"/>
        </a:p>
      </dsp:txBody>
      <dsp:txXfrm>
        <a:off x="31865" y="2031272"/>
        <a:ext cx="10248148" cy="589030"/>
      </dsp:txXfrm>
    </dsp:sp>
    <dsp:sp modelId="{BAD5F3D8-21A2-4239-997E-08B9BD0A5B20}">
      <dsp:nvSpPr>
        <dsp:cNvPr id="0" name=""/>
        <dsp:cNvSpPr/>
      </dsp:nvSpPr>
      <dsp:spPr>
        <a:xfrm>
          <a:off x="0" y="2652168"/>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2652168"/>
        <a:ext cx="10311878" cy="248400"/>
      </dsp:txXfrm>
    </dsp:sp>
    <dsp:sp modelId="{958DA103-F312-4C4C-97C5-07B2B6590AF2}">
      <dsp:nvSpPr>
        <dsp:cNvPr id="0" name=""/>
        <dsp:cNvSpPr/>
      </dsp:nvSpPr>
      <dsp:spPr>
        <a:xfrm>
          <a:off x="0" y="2900568"/>
          <a:ext cx="10311878" cy="660480"/>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dsp:txBody>
      <dsp:txXfrm>
        <a:off x="32242" y="2932810"/>
        <a:ext cx="10247394" cy="595996"/>
      </dsp:txXfrm>
    </dsp:sp>
    <dsp:sp modelId="{F7559796-CF2C-4503-90D2-2D1223612986}">
      <dsp:nvSpPr>
        <dsp:cNvPr id="0" name=""/>
        <dsp:cNvSpPr/>
      </dsp:nvSpPr>
      <dsp:spPr>
        <a:xfrm>
          <a:off x="0" y="35610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b="0" kern="1200" dirty="0"/>
        </a:p>
      </dsp:txBody>
      <dsp:txXfrm>
        <a:off x="0" y="3561049"/>
        <a:ext cx="10311878" cy="24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F387-5D4D-44DA-BFEA-F1A53067694A}">
      <dsp:nvSpPr>
        <dsp:cNvPr id="0" name=""/>
        <dsp:cNvSpPr/>
      </dsp:nvSpPr>
      <dsp:spPr>
        <a:xfrm>
          <a:off x="0" y="70755"/>
          <a:ext cx="5510463" cy="10539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1. Is my regression model better than the mean for predicting outcomes?</a:t>
          </a:r>
          <a:endParaRPr lang="en-IE" sz="1800" kern="1200" dirty="0"/>
        </a:p>
      </dsp:txBody>
      <dsp:txXfrm>
        <a:off x="51450" y="122205"/>
        <a:ext cx="5407563" cy="951055"/>
      </dsp:txXfrm>
    </dsp:sp>
    <dsp:sp modelId="{4D3B15A0-FE68-45E7-AA06-632C48198CFC}">
      <dsp:nvSpPr>
        <dsp:cNvPr id="0" name=""/>
        <dsp:cNvSpPr/>
      </dsp:nvSpPr>
      <dsp:spPr>
        <a:xfrm>
          <a:off x="0" y="1124710"/>
          <a:ext cx="5510463"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1124710"/>
        <a:ext cx="5510463" cy="612720"/>
      </dsp:txXfrm>
    </dsp:sp>
    <dsp:sp modelId="{5AD82325-9A8B-45F7-A269-4A242E487E60}">
      <dsp:nvSpPr>
        <dsp:cNvPr id="0" name=""/>
        <dsp:cNvSpPr/>
      </dsp:nvSpPr>
      <dsp:spPr>
        <a:xfrm>
          <a:off x="0" y="1737430"/>
          <a:ext cx="5510463" cy="1168746"/>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2. How much of the variance in the Outcome is explained by the Predictor? </a:t>
          </a:r>
          <a:endParaRPr lang="en-IE" sz="1800" kern="1200" dirty="0"/>
        </a:p>
      </dsp:txBody>
      <dsp:txXfrm>
        <a:off x="57053" y="1794483"/>
        <a:ext cx="5396357" cy="1054640"/>
      </dsp:txXfrm>
    </dsp:sp>
    <dsp:sp modelId="{64B79683-04AA-40D8-876C-656929E068EC}">
      <dsp:nvSpPr>
        <dsp:cNvPr id="0" name=""/>
        <dsp:cNvSpPr/>
      </dsp:nvSpPr>
      <dsp:spPr>
        <a:xfrm>
          <a:off x="0" y="2906177"/>
          <a:ext cx="5510463"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2906177"/>
        <a:ext cx="5510463" cy="612720"/>
      </dsp:txXfrm>
    </dsp:sp>
    <dsp:sp modelId="{68262EE0-B83B-47C6-811F-2E1B4C627B01}">
      <dsp:nvSpPr>
        <dsp:cNvPr id="0" name=""/>
        <dsp:cNvSpPr/>
      </dsp:nvSpPr>
      <dsp:spPr>
        <a:xfrm>
          <a:off x="0" y="3518897"/>
          <a:ext cx="5510463" cy="972161"/>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3. Is the Predictor (IV) significantly related to the Outcome (DV?)</a:t>
          </a:r>
          <a:endParaRPr lang="en-IE" sz="1800" kern="1200" dirty="0"/>
        </a:p>
      </dsp:txBody>
      <dsp:txXfrm>
        <a:off x="47457" y="3566354"/>
        <a:ext cx="5415549" cy="877247"/>
      </dsp:txXfrm>
    </dsp:sp>
    <dsp:sp modelId="{BAD5F3D8-21A2-4239-997E-08B9BD0A5B20}">
      <dsp:nvSpPr>
        <dsp:cNvPr id="0" name=""/>
        <dsp:cNvSpPr/>
      </dsp:nvSpPr>
      <dsp:spPr>
        <a:xfrm>
          <a:off x="0" y="4491059"/>
          <a:ext cx="5510463"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4491059"/>
        <a:ext cx="5510463" cy="612720"/>
      </dsp:txXfrm>
    </dsp:sp>
    <dsp:sp modelId="{958DA103-F312-4C4C-97C5-07B2B6590AF2}">
      <dsp:nvSpPr>
        <dsp:cNvPr id="0" name=""/>
        <dsp:cNvSpPr/>
      </dsp:nvSpPr>
      <dsp:spPr>
        <a:xfrm>
          <a:off x="0" y="5103779"/>
          <a:ext cx="5510463" cy="983659"/>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4. What is the size and direction of the relationship between the Predictor and Outcome? </a:t>
          </a:r>
          <a:endParaRPr lang="en-IE" sz="1800" kern="1200" dirty="0"/>
        </a:p>
      </dsp:txBody>
      <dsp:txXfrm>
        <a:off x="48018" y="5151797"/>
        <a:ext cx="5414427" cy="887623"/>
      </dsp:txXfrm>
    </dsp:sp>
    <dsp:sp modelId="{F7559796-CF2C-4503-90D2-2D1223612986}">
      <dsp:nvSpPr>
        <dsp:cNvPr id="0" name=""/>
        <dsp:cNvSpPr/>
      </dsp:nvSpPr>
      <dsp:spPr>
        <a:xfrm>
          <a:off x="0" y="6087438"/>
          <a:ext cx="5510463"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b="0" kern="1200" dirty="0"/>
        </a:p>
      </dsp:txBody>
      <dsp:txXfrm>
        <a:off x="0" y="6087438"/>
        <a:ext cx="5510463" cy="612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64E94-8517-41D5-B85D-76623FED06BF}">
      <dsp:nvSpPr>
        <dsp:cNvPr id="0" name=""/>
        <dsp:cNvSpPr/>
      </dsp:nvSpPr>
      <dsp:spPr>
        <a:xfrm>
          <a:off x="44" y="21829"/>
          <a:ext cx="4230126" cy="432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IE" sz="1500" b="1" i="0" kern="1200" dirty="0">
              <a:effectLst/>
              <a:latin typeface="SourceSansPro"/>
            </a:rPr>
            <a:t>Simple Linear Regression </a:t>
          </a:r>
          <a:endParaRPr lang="en-IE" sz="1500" b="1" kern="1200" dirty="0"/>
        </a:p>
      </dsp:txBody>
      <dsp:txXfrm>
        <a:off x="44" y="21829"/>
        <a:ext cx="4230126" cy="432000"/>
      </dsp:txXfrm>
    </dsp:sp>
    <dsp:sp modelId="{9FAFFE81-AB69-4266-AE5F-8622FBD9741C}">
      <dsp:nvSpPr>
        <dsp:cNvPr id="0" name=""/>
        <dsp:cNvSpPr/>
      </dsp:nvSpPr>
      <dsp:spPr>
        <a:xfrm>
          <a:off x="44" y="453829"/>
          <a:ext cx="4230126" cy="387045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endParaRPr lang="en-I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t>Outcome or criterion variable (Y) [or DV] predicted by (X) predictor variable [or IV], using the equation of a straight line (model)</a:t>
          </a:r>
          <a:endParaRPr lang="en-IE" sz="18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n-IE" sz="2000" kern="1200" dirty="0"/>
        </a:p>
        <a:p>
          <a:pPr marL="228600" lvl="1" indent="-228600" algn="l" defTabSz="889000">
            <a:lnSpc>
              <a:spcPct val="90000"/>
            </a:lnSpc>
            <a:spcBef>
              <a:spcPct val="0"/>
            </a:spcBef>
            <a:spcAft>
              <a:spcPct val="15000"/>
            </a:spcAft>
            <a:buChar char="•"/>
          </a:pPr>
          <a:r>
            <a:rPr lang="en-GB" sz="2000" kern="1200" dirty="0">
              <a:solidFill>
                <a:srgbClr val="FF0000"/>
              </a:solidFill>
              <a:effectLst>
                <a:outerShdw blurRad="38100" dist="38100" dir="2700000" algn="tl">
                  <a:srgbClr val="FFFFFF"/>
                </a:outerShdw>
              </a:effectLst>
              <a:cs typeface="Arial" charset="0"/>
            </a:rPr>
            <a:t>Y</a:t>
          </a:r>
          <a:r>
            <a:rPr lang="en-GB" sz="2000" kern="1200" dirty="0">
              <a:solidFill>
                <a:srgbClr val="FF0000"/>
              </a:solidFill>
              <a:effectLst>
                <a:outerShdw blurRad="38100" dist="38100" dir="2700000" algn="tl">
                  <a:srgbClr val="FFFFFF"/>
                </a:outerShdw>
              </a:effectLst>
            </a:rPr>
            <a:t> = </a:t>
          </a:r>
          <a:r>
            <a:rPr lang="el-GR" sz="2000" b="1" i="0" kern="1200" dirty="0">
              <a:solidFill>
                <a:srgbClr val="FF0000"/>
              </a:solidFill>
            </a:rPr>
            <a:t>β</a:t>
          </a:r>
          <a:r>
            <a:rPr lang="en-GB" sz="2000" kern="1200" baseline="-25000" dirty="0">
              <a:solidFill>
                <a:srgbClr val="FF0000"/>
              </a:solidFill>
              <a:effectLst>
                <a:outerShdw blurRad="38100" dist="38100" dir="2700000" algn="tl">
                  <a:srgbClr val="FFFFFF"/>
                </a:outerShdw>
              </a:effectLst>
            </a:rPr>
            <a:t>0</a:t>
          </a:r>
          <a:r>
            <a:rPr lang="en-GB" sz="2000" kern="1200" dirty="0">
              <a:solidFill>
                <a:srgbClr val="FF0000"/>
              </a:solidFill>
              <a:effectLst>
                <a:outerShdw blurRad="38100" dist="38100" dir="2700000" algn="tl">
                  <a:srgbClr val="FFFFFF"/>
                </a:outerShdw>
              </a:effectLst>
            </a:rPr>
            <a:t> + </a:t>
          </a:r>
          <a:r>
            <a:rPr lang="el-GR" sz="2000" b="1" i="0" kern="1200" dirty="0">
              <a:solidFill>
                <a:srgbClr val="FF0000"/>
              </a:solidFill>
            </a:rPr>
            <a:t>β</a:t>
          </a:r>
          <a:r>
            <a:rPr lang="en-GB" sz="2000" kern="1200" baseline="-25000" dirty="0">
              <a:solidFill>
                <a:srgbClr val="FF0000"/>
              </a:solidFill>
              <a:effectLst>
                <a:outerShdw blurRad="38100" dist="38100" dir="2700000" algn="tl">
                  <a:srgbClr val="FFFFFF"/>
                </a:outerShdw>
              </a:effectLst>
            </a:rPr>
            <a:t>1</a:t>
          </a:r>
          <a:r>
            <a:rPr lang="en-GB" sz="2000" kern="1200" dirty="0">
              <a:solidFill>
                <a:srgbClr val="FF0000"/>
              </a:solidFill>
              <a:effectLst>
                <a:outerShdw blurRad="38100" dist="38100" dir="2700000" algn="tl">
                  <a:srgbClr val="FFFFFF"/>
                </a:outerShdw>
              </a:effectLst>
            </a:rPr>
            <a:t>X + e</a:t>
          </a:r>
          <a:endParaRPr lang="en-IE" sz="2000" kern="1200" dirty="0">
            <a:solidFill>
              <a:srgbClr val="FF0000"/>
            </a:solidFill>
          </a:endParaRPr>
        </a:p>
        <a:p>
          <a:pPr marL="228600" lvl="1" indent="-228600" algn="l" defTabSz="889000">
            <a:lnSpc>
              <a:spcPct val="90000"/>
            </a:lnSpc>
            <a:spcBef>
              <a:spcPct val="0"/>
            </a:spcBef>
            <a:spcAft>
              <a:spcPct val="15000"/>
            </a:spcAft>
            <a:buFont typeface="Arial" panose="020B0604020202020204" pitchFamily="34" charset="0"/>
            <a:buChar char="•"/>
          </a:pPr>
          <a:endParaRPr lang="en-IE"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altLang="en-US" sz="2000" i="1" kern="1200" dirty="0">
              <a:ea typeface="+mn-ea"/>
              <a:cs typeface="+mn-cs"/>
            </a:rPr>
            <a:t>Example: does higher education level predict higher salaries </a:t>
          </a:r>
          <a:endParaRPr lang="en-IE" sz="20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n-IE"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IE" sz="2000" kern="1200" dirty="0"/>
            <a:t>1 IV and 1 continuous DV</a:t>
          </a:r>
        </a:p>
        <a:p>
          <a:pPr marL="228600" lvl="1" indent="-228600" algn="l" defTabSz="889000">
            <a:lnSpc>
              <a:spcPct val="90000"/>
            </a:lnSpc>
            <a:spcBef>
              <a:spcPct val="0"/>
            </a:spcBef>
            <a:spcAft>
              <a:spcPct val="15000"/>
            </a:spcAft>
            <a:buFont typeface="Arial" panose="020B0604020202020204" pitchFamily="34" charset="0"/>
            <a:buChar char="•"/>
          </a:pPr>
          <a:endParaRPr lang="en-IE" sz="2000" kern="1200" dirty="0"/>
        </a:p>
      </dsp:txBody>
      <dsp:txXfrm>
        <a:off x="44" y="453829"/>
        <a:ext cx="4230126" cy="3870450"/>
      </dsp:txXfrm>
    </dsp:sp>
    <dsp:sp modelId="{D511B5A5-42C0-4074-9D69-C770021242B2}">
      <dsp:nvSpPr>
        <dsp:cNvPr id="0" name=""/>
        <dsp:cNvSpPr/>
      </dsp:nvSpPr>
      <dsp:spPr>
        <a:xfrm>
          <a:off x="4822388" y="21829"/>
          <a:ext cx="4230126" cy="432000"/>
        </a:xfrm>
        <a:prstGeom prst="rect">
          <a:avLst/>
        </a:prstGeom>
        <a:solidFill>
          <a:schemeClr val="accent5">
            <a:hueOff val="-6758543"/>
            <a:satOff val="-17419"/>
            <a:lumOff val="-11765"/>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IE" sz="1600" b="1" i="0" kern="1200" dirty="0">
              <a:effectLst/>
              <a:latin typeface="SourceSansPro"/>
            </a:rPr>
            <a:t>Multiple Regression</a:t>
          </a:r>
          <a:endParaRPr lang="en-IE" sz="1600" b="1" kern="1200" dirty="0"/>
        </a:p>
      </dsp:txBody>
      <dsp:txXfrm>
        <a:off x="4822388" y="21829"/>
        <a:ext cx="4230126" cy="432000"/>
      </dsp:txXfrm>
    </dsp:sp>
    <dsp:sp modelId="{4EACF81D-ABC0-4DC0-B645-6EF8C0B3D901}">
      <dsp:nvSpPr>
        <dsp:cNvPr id="0" name=""/>
        <dsp:cNvSpPr/>
      </dsp:nvSpPr>
      <dsp:spPr>
        <a:xfrm>
          <a:off x="4822388" y="453829"/>
          <a:ext cx="4230126" cy="3870450"/>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t>Outcome or criterion variable (Y) [or DV] is predicted by multiple predictors (X) [or </a:t>
          </a:r>
          <a:r>
            <a:rPr lang="en-GB" sz="1800" kern="1200" dirty="0" err="1"/>
            <a:t>Ivs</a:t>
          </a:r>
          <a:r>
            <a:rPr lang="en-GB" sz="1800" kern="1200" dirty="0"/>
            <a:t>]</a:t>
          </a:r>
          <a:endParaRPr lang="en-IE"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IE" sz="1800" kern="1200" dirty="0"/>
        </a:p>
        <a:p>
          <a:pPr marL="171450" lvl="1" indent="-171450" algn="l" defTabSz="800100">
            <a:lnSpc>
              <a:spcPct val="90000"/>
            </a:lnSpc>
            <a:spcBef>
              <a:spcPct val="0"/>
            </a:spcBef>
            <a:spcAft>
              <a:spcPct val="15000"/>
            </a:spcAft>
            <a:buChar char="•"/>
          </a:pPr>
          <a:r>
            <a:rPr lang="en-GB" sz="1800" kern="1200" dirty="0">
              <a:solidFill>
                <a:srgbClr val="FF0000"/>
              </a:solidFill>
              <a:effectLst>
                <a:outerShdw blurRad="38100" dist="38100" dir="2700000" algn="tl">
                  <a:srgbClr val="FFFFFF"/>
                </a:outerShdw>
              </a:effectLst>
              <a:cs typeface="Arial" charset="0"/>
            </a:rPr>
            <a:t>Y</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rPr>
            <a:t>0</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rPr>
            <a:t>1</a:t>
          </a:r>
          <a:r>
            <a:rPr lang="en-GB" sz="1800" kern="1200" dirty="0">
              <a:solidFill>
                <a:srgbClr val="FF0000"/>
              </a:solidFill>
              <a:effectLst>
                <a:outerShdw blurRad="38100" dist="38100" dir="2700000" algn="tl">
                  <a:srgbClr val="FFFFFF"/>
                </a:outerShdw>
              </a:effectLst>
            </a:rPr>
            <a:t>X</a:t>
          </a:r>
          <a:r>
            <a:rPr lang="en-GB" sz="1800" kern="1200" baseline="-25000" dirty="0">
              <a:solidFill>
                <a:srgbClr val="FF0000"/>
              </a:solidFill>
              <a:effectLst>
                <a:outerShdw blurRad="38100" dist="38100" dir="2700000" algn="tl">
                  <a:srgbClr val="FFFFFF"/>
                </a:outerShdw>
              </a:effectLst>
            </a:rPr>
            <a:t>1</a:t>
          </a:r>
          <a:r>
            <a:rPr lang="en-GB" sz="1800" kern="1200" dirty="0">
              <a:solidFill>
                <a:srgbClr val="FF0000"/>
              </a:solidFill>
              <a:effectLst>
                <a:outerShdw blurRad="38100" dist="38100" dir="2700000" algn="tl">
                  <a:srgbClr val="FFFFFF"/>
                </a:outerShdw>
              </a:effectLst>
            </a:rPr>
            <a:t> + </a:t>
          </a:r>
          <a:r>
            <a:rPr lang="el-GR" sz="1800" b="1" i="0" kern="1200" dirty="0">
              <a:solidFill>
                <a:srgbClr val="FF0000"/>
              </a:solidFill>
            </a:rPr>
            <a:t>β</a:t>
          </a:r>
          <a:r>
            <a:rPr lang="en-GB" sz="1800" kern="1200" baseline="-25000" dirty="0">
              <a:solidFill>
                <a:srgbClr val="FF0000"/>
              </a:solidFill>
              <a:effectLst>
                <a:outerShdw blurRad="38100" dist="38100" dir="2700000" algn="tl">
                  <a:srgbClr val="FFFFFF"/>
                </a:outerShdw>
              </a:effectLst>
              <a:latin typeface="Arial"/>
              <a:ea typeface="+mn-ea"/>
              <a:cs typeface="+mn-cs"/>
            </a:rPr>
            <a:t>2</a:t>
          </a:r>
          <a:r>
            <a:rPr lang="en-GB" sz="1800" kern="1200" dirty="0">
              <a:solidFill>
                <a:srgbClr val="FF0000"/>
              </a:solidFill>
              <a:effectLst>
                <a:outerShdw blurRad="38100" dist="38100" dir="2700000" algn="tl">
                  <a:srgbClr val="FFFFFF"/>
                </a:outerShdw>
              </a:effectLst>
              <a:latin typeface="Arial"/>
              <a:ea typeface="+mn-ea"/>
              <a:cs typeface="+mn-cs"/>
            </a:rPr>
            <a:t>X</a:t>
          </a:r>
          <a:r>
            <a:rPr lang="en-GB" sz="1800" kern="1200" baseline="-25000" dirty="0">
              <a:solidFill>
                <a:srgbClr val="FF0000"/>
              </a:solidFill>
              <a:effectLst>
                <a:outerShdw blurRad="38100" dist="38100" dir="2700000" algn="tl">
                  <a:srgbClr val="FFFFFF"/>
                </a:outerShdw>
              </a:effectLst>
              <a:latin typeface="Arial"/>
              <a:ea typeface="+mn-ea"/>
              <a:cs typeface="+mn-cs"/>
            </a:rPr>
            <a:t>2</a:t>
          </a:r>
          <a:r>
            <a:rPr lang="en-GB" sz="1800" kern="1200" dirty="0">
              <a:solidFill>
                <a:srgbClr val="FF0000"/>
              </a:solidFill>
              <a:effectLst>
                <a:outerShdw blurRad="38100" dist="38100" dir="2700000" algn="tl">
                  <a:srgbClr val="FFFFFF"/>
                </a:outerShdw>
              </a:effectLst>
            </a:rPr>
            <a:t>+ …</a:t>
          </a:r>
          <a:r>
            <a:rPr lang="el-GR" sz="1800" b="1" i="0" kern="1200" dirty="0">
              <a:solidFill>
                <a:srgbClr val="FF0000"/>
              </a:solidFill>
            </a:rPr>
            <a:t>β</a:t>
          </a:r>
          <a:r>
            <a:rPr lang="en-GB" sz="1800" kern="1200" baseline="-25000" dirty="0" err="1">
              <a:solidFill>
                <a:srgbClr val="FF0000"/>
              </a:solidFill>
              <a:effectLst>
                <a:outerShdw blurRad="38100" dist="38100" dir="2700000" algn="tl">
                  <a:srgbClr val="FFFFFF"/>
                </a:outerShdw>
              </a:effectLst>
              <a:latin typeface="Arial"/>
              <a:ea typeface="+mn-ea"/>
              <a:cs typeface="+mn-cs"/>
            </a:rPr>
            <a:t>n</a:t>
          </a:r>
          <a:r>
            <a:rPr lang="en-GB" sz="1800" kern="1200" dirty="0" err="1">
              <a:solidFill>
                <a:srgbClr val="FF0000"/>
              </a:solidFill>
              <a:effectLst>
                <a:outerShdw blurRad="38100" dist="38100" dir="2700000" algn="tl">
                  <a:srgbClr val="FFFFFF"/>
                </a:outerShdw>
              </a:effectLst>
              <a:latin typeface="Arial"/>
              <a:ea typeface="+mn-ea"/>
              <a:cs typeface="+mn-cs"/>
            </a:rPr>
            <a:t>X</a:t>
          </a:r>
          <a:r>
            <a:rPr lang="en-GB" sz="1800" kern="1200" baseline="-25000" dirty="0" err="1">
              <a:solidFill>
                <a:srgbClr val="FF0000"/>
              </a:solidFill>
              <a:effectLst>
                <a:outerShdw blurRad="38100" dist="38100" dir="2700000" algn="tl">
                  <a:srgbClr val="FFFFFF"/>
                </a:outerShdw>
              </a:effectLst>
              <a:latin typeface="Arial"/>
              <a:ea typeface="+mn-ea"/>
              <a:cs typeface="+mn-cs"/>
            </a:rPr>
            <a:t>n</a:t>
          </a:r>
          <a:r>
            <a:rPr lang="en-GB" sz="1800" kern="1200" dirty="0">
              <a:solidFill>
                <a:srgbClr val="FF0000"/>
              </a:solidFill>
              <a:effectLst>
                <a:outerShdw blurRad="38100" dist="38100" dir="2700000" algn="tl">
                  <a:srgbClr val="FFFFFF"/>
                </a:outerShdw>
              </a:effectLst>
              <a:latin typeface="Arial"/>
              <a:ea typeface="+mn-ea"/>
              <a:cs typeface="+mn-cs"/>
            </a:rPr>
            <a:t> + </a:t>
          </a:r>
          <a:r>
            <a:rPr lang="en-GB" sz="1800" kern="1200" dirty="0">
              <a:solidFill>
                <a:srgbClr val="FF0000"/>
              </a:solidFill>
              <a:effectLst>
                <a:outerShdw blurRad="38100" dist="38100" dir="2700000" algn="tl">
                  <a:srgbClr val="FFFFFF"/>
                </a:outerShdw>
              </a:effectLst>
            </a:rPr>
            <a:t>e</a:t>
          </a:r>
          <a:endParaRPr lang="en-IE" sz="1800" kern="1200" dirty="0">
            <a:solidFill>
              <a:srgbClr val="FF0000"/>
            </a:solidFill>
          </a:endParaRP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i="1" kern="1200" dirty="0">
              <a:ea typeface="+mn-ea"/>
              <a:cs typeface="+mn-cs"/>
            </a:rPr>
            <a:t>Example: does higher education level, gender and family SES predict higher salaries </a:t>
          </a:r>
          <a:endParaRPr lang="en-I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IE" sz="1800" i="1" kern="1200" dirty="0"/>
            <a:t>Is education level a stronger predictor of salary than SES and gender</a:t>
          </a:r>
        </a:p>
        <a:p>
          <a:pPr marL="171450" lvl="1" indent="-171450" algn="l" defTabSz="800100">
            <a:lnSpc>
              <a:spcPct val="90000"/>
            </a:lnSpc>
            <a:spcBef>
              <a:spcPct val="0"/>
            </a:spcBef>
            <a:spcAft>
              <a:spcPct val="15000"/>
            </a:spcAft>
            <a:buFont typeface="Arial" panose="020B0604020202020204" pitchFamily="34" charset="0"/>
            <a:buChar char="•"/>
          </a:pPr>
          <a:endParaRPr lang="en-I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IE" sz="1800" kern="1200" dirty="0"/>
            <a:t>2+ IVs and 1 continuous DV</a:t>
          </a:r>
        </a:p>
      </dsp:txBody>
      <dsp:txXfrm>
        <a:off x="4822388" y="453829"/>
        <a:ext cx="4230126" cy="3870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F387-5D4D-44DA-BFEA-F1A53067694A}">
      <dsp:nvSpPr>
        <dsp:cNvPr id="0" name=""/>
        <dsp:cNvSpPr/>
      </dsp:nvSpPr>
      <dsp:spPr>
        <a:xfrm>
          <a:off x="0" y="652849"/>
          <a:ext cx="10744085" cy="9031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How well a set of variables can predict an outcome (i.e., how much variance in the outcome is explained by the model as a whole)</a:t>
          </a:r>
          <a:endParaRPr lang="en-IE" sz="2000" kern="1200" dirty="0"/>
        </a:p>
      </dsp:txBody>
      <dsp:txXfrm>
        <a:off x="44090" y="696939"/>
        <a:ext cx="10655905" cy="815003"/>
      </dsp:txXfrm>
    </dsp:sp>
    <dsp:sp modelId="{4D3B15A0-FE68-45E7-AA06-632C48198CFC}">
      <dsp:nvSpPr>
        <dsp:cNvPr id="0" name=""/>
        <dsp:cNvSpPr/>
      </dsp:nvSpPr>
      <dsp:spPr>
        <a:xfrm>
          <a:off x="0" y="1556032"/>
          <a:ext cx="10744085"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2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1556032"/>
        <a:ext cx="10744085" cy="82800"/>
      </dsp:txXfrm>
    </dsp:sp>
    <dsp:sp modelId="{5AD82325-9A8B-45F7-A269-4A242E487E60}">
      <dsp:nvSpPr>
        <dsp:cNvPr id="0" name=""/>
        <dsp:cNvSpPr/>
      </dsp:nvSpPr>
      <dsp:spPr>
        <a:xfrm>
          <a:off x="0" y="1638832"/>
          <a:ext cx="10744085" cy="1001549"/>
        </a:xfrm>
        <a:prstGeom prst="roundRect">
          <a:avLst/>
        </a:prstGeom>
        <a:solidFill>
          <a:schemeClr val="accent3">
            <a:hueOff val="903533"/>
            <a:satOff val="33333"/>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2. Which variable in a set of predictor variables is the best predictor of an outcome (i.e., what is the </a:t>
          </a:r>
          <a:r>
            <a:rPr lang="en-GB" sz="2000" b="1" kern="1200" dirty="0"/>
            <a:t>relative contribution of each predictor variable)</a:t>
          </a:r>
          <a:r>
            <a:rPr lang="en-GB" sz="2000" kern="1200" dirty="0"/>
            <a:t>. </a:t>
          </a:r>
          <a:endParaRPr lang="en-IE" sz="2000" kern="1200" dirty="0"/>
        </a:p>
      </dsp:txBody>
      <dsp:txXfrm>
        <a:off x="48892" y="1687724"/>
        <a:ext cx="10646301" cy="903765"/>
      </dsp:txXfrm>
    </dsp:sp>
    <dsp:sp modelId="{64B79683-04AA-40D8-876C-656929E068EC}">
      <dsp:nvSpPr>
        <dsp:cNvPr id="0" name=""/>
        <dsp:cNvSpPr/>
      </dsp:nvSpPr>
      <dsp:spPr>
        <a:xfrm>
          <a:off x="0" y="2640381"/>
          <a:ext cx="10744085"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2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2640381"/>
        <a:ext cx="10744085" cy="82800"/>
      </dsp:txXfrm>
    </dsp:sp>
    <dsp:sp modelId="{68262EE0-B83B-47C6-811F-2E1B4C627B01}">
      <dsp:nvSpPr>
        <dsp:cNvPr id="0" name=""/>
        <dsp:cNvSpPr/>
      </dsp:nvSpPr>
      <dsp:spPr>
        <a:xfrm>
          <a:off x="0" y="2723181"/>
          <a:ext cx="10744085" cy="757351"/>
        </a:xfrm>
        <a:prstGeom prst="roundRect">
          <a:avLst/>
        </a:prstGeom>
        <a:solidFill>
          <a:schemeClr val="accent3">
            <a:hueOff val="1807066"/>
            <a:satOff val="66667"/>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Whether adding in an additional variable improve the predictive ability of the model</a:t>
          </a:r>
          <a:endParaRPr lang="en-IE" sz="2000" kern="1200" dirty="0"/>
        </a:p>
      </dsp:txBody>
      <dsp:txXfrm>
        <a:off x="36971" y="2760152"/>
        <a:ext cx="10670143" cy="683409"/>
      </dsp:txXfrm>
    </dsp:sp>
    <dsp:sp modelId="{BAD5F3D8-21A2-4239-997E-08B9BD0A5B20}">
      <dsp:nvSpPr>
        <dsp:cNvPr id="0" name=""/>
        <dsp:cNvSpPr/>
      </dsp:nvSpPr>
      <dsp:spPr>
        <a:xfrm>
          <a:off x="0" y="3480533"/>
          <a:ext cx="10744085"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2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3480533"/>
        <a:ext cx="10744085" cy="82800"/>
      </dsp:txXfrm>
    </dsp:sp>
    <dsp:sp modelId="{958DA103-F312-4C4C-97C5-07B2B6590AF2}">
      <dsp:nvSpPr>
        <dsp:cNvPr id="0" name=""/>
        <dsp:cNvSpPr/>
      </dsp:nvSpPr>
      <dsp:spPr>
        <a:xfrm>
          <a:off x="0" y="3563333"/>
          <a:ext cx="10744085" cy="766311"/>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Whether a predictor variable is still able to predict outcomes when the effects of another variable are controlled for</a:t>
          </a:r>
          <a:endParaRPr lang="en-IE" sz="2000" kern="1200" dirty="0"/>
        </a:p>
      </dsp:txBody>
      <dsp:txXfrm>
        <a:off x="37408" y="3600741"/>
        <a:ext cx="10669269" cy="691495"/>
      </dsp:txXfrm>
    </dsp:sp>
    <dsp:sp modelId="{F7559796-CF2C-4503-90D2-2D1223612986}">
      <dsp:nvSpPr>
        <dsp:cNvPr id="0" name=""/>
        <dsp:cNvSpPr/>
      </dsp:nvSpPr>
      <dsp:spPr>
        <a:xfrm>
          <a:off x="0" y="4329644"/>
          <a:ext cx="10744085"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2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b="0" kern="1200" dirty="0"/>
        </a:p>
      </dsp:txBody>
      <dsp:txXfrm>
        <a:off x="0" y="4329644"/>
        <a:ext cx="10744085" cy="8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F387-5D4D-44DA-BFEA-F1A53067694A}">
      <dsp:nvSpPr>
        <dsp:cNvPr id="0" name=""/>
        <dsp:cNvSpPr/>
      </dsp:nvSpPr>
      <dsp:spPr>
        <a:xfrm>
          <a:off x="0" y="10167"/>
          <a:ext cx="10311878" cy="7076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Is my regression model better than the mean for predicting outcomes?</a:t>
          </a:r>
          <a:endParaRPr lang="en-IE" sz="2000" kern="1200" dirty="0"/>
        </a:p>
      </dsp:txBody>
      <dsp:txXfrm>
        <a:off x="34546" y="44713"/>
        <a:ext cx="10242786" cy="638589"/>
      </dsp:txXfrm>
    </dsp:sp>
    <dsp:sp modelId="{4D3B15A0-FE68-45E7-AA06-632C48198CFC}">
      <dsp:nvSpPr>
        <dsp:cNvPr id="0" name=""/>
        <dsp:cNvSpPr/>
      </dsp:nvSpPr>
      <dsp:spPr>
        <a:xfrm>
          <a:off x="0" y="7178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717849"/>
        <a:ext cx="10311878" cy="248400"/>
      </dsp:txXfrm>
    </dsp:sp>
    <dsp:sp modelId="{5AD82325-9A8B-45F7-A269-4A242E487E60}">
      <dsp:nvSpPr>
        <dsp:cNvPr id="0" name=""/>
        <dsp:cNvSpPr/>
      </dsp:nvSpPr>
      <dsp:spPr>
        <a:xfrm>
          <a:off x="0" y="966249"/>
          <a:ext cx="10311878" cy="784758"/>
        </a:xfrm>
        <a:prstGeom prst="roundRect">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2. How much of the variance in the Outcome is explained by the Predictors? </a:t>
          </a:r>
          <a:endParaRPr lang="en-IE" sz="2000" kern="1200" dirty="0"/>
        </a:p>
      </dsp:txBody>
      <dsp:txXfrm>
        <a:off x="38309" y="1004558"/>
        <a:ext cx="10235260" cy="708140"/>
      </dsp:txXfrm>
    </dsp:sp>
    <dsp:sp modelId="{64B79683-04AA-40D8-876C-656929E068EC}">
      <dsp:nvSpPr>
        <dsp:cNvPr id="0" name=""/>
        <dsp:cNvSpPr/>
      </dsp:nvSpPr>
      <dsp:spPr>
        <a:xfrm>
          <a:off x="0" y="1751007"/>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1751007"/>
        <a:ext cx="10311878" cy="248400"/>
      </dsp:txXfrm>
    </dsp:sp>
    <dsp:sp modelId="{68262EE0-B83B-47C6-811F-2E1B4C627B01}">
      <dsp:nvSpPr>
        <dsp:cNvPr id="0" name=""/>
        <dsp:cNvSpPr/>
      </dsp:nvSpPr>
      <dsp:spPr>
        <a:xfrm>
          <a:off x="0" y="1999407"/>
          <a:ext cx="10311878" cy="652760"/>
        </a:xfrm>
        <a:prstGeom prst="roundRect">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Is the Predictor (IV) significantly related to the Outcome (DV?)</a:t>
          </a:r>
          <a:endParaRPr lang="en-IE" sz="2000" kern="1200" dirty="0"/>
        </a:p>
      </dsp:txBody>
      <dsp:txXfrm>
        <a:off x="31865" y="2031272"/>
        <a:ext cx="10248148" cy="589030"/>
      </dsp:txXfrm>
    </dsp:sp>
    <dsp:sp modelId="{BAD5F3D8-21A2-4239-997E-08B9BD0A5B20}">
      <dsp:nvSpPr>
        <dsp:cNvPr id="0" name=""/>
        <dsp:cNvSpPr/>
      </dsp:nvSpPr>
      <dsp:spPr>
        <a:xfrm>
          <a:off x="0" y="2652168"/>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2652168"/>
        <a:ext cx="10311878" cy="248400"/>
      </dsp:txXfrm>
    </dsp:sp>
    <dsp:sp modelId="{958DA103-F312-4C4C-97C5-07B2B6590AF2}">
      <dsp:nvSpPr>
        <dsp:cNvPr id="0" name=""/>
        <dsp:cNvSpPr/>
      </dsp:nvSpPr>
      <dsp:spPr>
        <a:xfrm>
          <a:off x="0" y="2900568"/>
          <a:ext cx="10311878" cy="66048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dsp:txBody>
      <dsp:txXfrm>
        <a:off x="32242" y="2932810"/>
        <a:ext cx="10247394" cy="595996"/>
      </dsp:txXfrm>
    </dsp:sp>
    <dsp:sp modelId="{F7559796-CF2C-4503-90D2-2D1223612986}">
      <dsp:nvSpPr>
        <dsp:cNvPr id="0" name=""/>
        <dsp:cNvSpPr/>
      </dsp:nvSpPr>
      <dsp:spPr>
        <a:xfrm>
          <a:off x="0" y="35610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b="0" kern="1200" dirty="0"/>
        </a:p>
      </dsp:txBody>
      <dsp:txXfrm>
        <a:off x="0" y="3561049"/>
        <a:ext cx="10311878" cy="248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53D2-A437-4CDE-A863-E4A187E5A4C3}">
      <dsp:nvSpPr>
        <dsp:cNvPr id="0" name=""/>
        <dsp:cNvSpPr/>
      </dsp:nvSpPr>
      <dsp:spPr>
        <a:xfrm>
          <a:off x="8281954" y="1435224"/>
          <a:ext cx="721406" cy="7214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E1314-1276-4690-A009-90287D266F05}">
      <dsp:nvSpPr>
        <dsp:cNvPr id="0" name=""/>
        <dsp:cNvSpPr/>
      </dsp:nvSpPr>
      <dsp:spPr>
        <a:xfrm>
          <a:off x="1943292" y="2520346"/>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2. Normality of residuals</a:t>
          </a:r>
          <a:endParaRPr lang="en-US" sz="1200" kern="1200" dirty="0"/>
        </a:p>
      </dsp:txBody>
      <dsp:txXfrm>
        <a:off x="1943292" y="2520346"/>
        <a:ext cx="1603125" cy="641250"/>
      </dsp:txXfrm>
    </dsp:sp>
    <dsp:sp modelId="{0E376ABC-B414-4535-BD89-EBFBA66815F5}">
      <dsp:nvSpPr>
        <dsp:cNvPr id="0" name=""/>
        <dsp:cNvSpPr/>
      </dsp:nvSpPr>
      <dsp:spPr>
        <a:xfrm>
          <a:off x="2324820" y="1364367"/>
          <a:ext cx="721406" cy="72140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051EC-C925-439E-89BE-E8F3C969F981}">
      <dsp:nvSpPr>
        <dsp:cNvPr id="0" name=""/>
        <dsp:cNvSpPr/>
      </dsp:nvSpPr>
      <dsp:spPr>
        <a:xfrm>
          <a:off x="9418937" y="2199990"/>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dirty="0"/>
            <a:t>6. No outliers, influential points</a:t>
          </a:r>
        </a:p>
      </dsp:txBody>
      <dsp:txXfrm>
        <a:off x="9418937" y="2199990"/>
        <a:ext cx="1603125" cy="641250"/>
      </dsp:txXfrm>
    </dsp:sp>
    <dsp:sp modelId="{9D35E15E-5C24-4D55-A97A-524A8F4B066B}">
      <dsp:nvSpPr>
        <dsp:cNvPr id="0" name=""/>
        <dsp:cNvSpPr/>
      </dsp:nvSpPr>
      <dsp:spPr>
        <a:xfrm>
          <a:off x="4208491" y="1364367"/>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B94C5-E0CA-4DA8-90F0-8278196817AC}">
      <dsp:nvSpPr>
        <dsp:cNvPr id="0" name=""/>
        <dsp:cNvSpPr/>
      </dsp:nvSpPr>
      <dsp:spPr>
        <a:xfrm>
          <a:off x="3767632" y="2346926"/>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dirty="0"/>
            <a:t>3. Independence of observations (or independence of errors)</a:t>
          </a:r>
          <a:endParaRPr lang="en-US" sz="1100" kern="1200" dirty="0"/>
        </a:p>
      </dsp:txBody>
      <dsp:txXfrm>
        <a:off x="3767632" y="2346926"/>
        <a:ext cx="1603125" cy="641250"/>
      </dsp:txXfrm>
    </dsp:sp>
    <dsp:sp modelId="{4886BE9E-682B-4CFA-96FB-D4008C3EE090}">
      <dsp:nvSpPr>
        <dsp:cNvPr id="0" name=""/>
        <dsp:cNvSpPr/>
      </dsp:nvSpPr>
      <dsp:spPr>
        <a:xfrm>
          <a:off x="6144299" y="1344456"/>
          <a:ext cx="721406" cy="72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17AB6-9D40-403B-BF2E-BB8D7FE98C31}">
      <dsp:nvSpPr>
        <dsp:cNvPr id="0" name=""/>
        <dsp:cNvSpPr/>
      </dsp:nvSpPr>
      <dsp:spPr>
        <a:xfrm>
          <a:off x="5670413" y="2392609"/>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kern="1200" dirty="0"/>
            <a:t>4. Homoscedasticity</a:t>
          </a:r>
          <a:endParaRPr lang="en-US" sz="1100" b="0" kern="1200" dirty="0"/>
        </a:p>
      </dsp:txBody>
      <dsp:txXfrm>
        <a:off x="5670413" y="2392609"/>
        <a:ext cx="1603125" cy="641250"/>
      </dsp:txXfrm>
    </dsp:sp>
    <dsp:sp modelId="{8CC78676-A1A1-4C07-ACE4-071565A4E9ED}">
      <dsp:nvSpPr>
        <dsp:cNvPr id="0" name=""/>
        <dsp:cNvSpPr/>
      </dsp:nvSpPr>
      <dsp:spPr>
        <a:xfrm>
          <a:off x="820070" y="1527513"/>
          <a:ext cx="721406" cy="72140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BCE23-616B-4D00-96C1-5D9DEF061151}">
      <dsp:nvSpPr>
        <dsp:cNvPr id="0" name=""/>
        <dsp:cNvSpPr/>
      </dsp:nvSpPr>
      <dsp:spPr>
        <a:xfrm>
          <a:off x="7606812" y="2226352"/>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dirty="0"/>
            <a:t>5. Linear relationship between each IV and DV</a:t>
          </a:r>
        </a:p>
      </dsp:txBody>
      <dsp:txXfrm>
        <a:off x="7606812" y="2226352"/>
        <a:ext cx="1603125" cy="641250"/>
      </dsp:txXfrm>
    </dsp:sp>
    <dsp:sp modelId="{12D456CD-78AC-4326-B9BD-E3DE8F332319}">
      <dsp:nvSpPr>
        <dsp:cNvPr id="0" name=""/>
        <dsp:cNvSpPr/>
      </dsp:nvSpPr>
      <dsp:spPr>
        <a:xfrm>
          <a:off x="9859507" y="1364367"/>
          <a:ext cx="721406" cy="72140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222E8-52E1-4B41-8480-297CFA505855}">
      <dsp:nvSpPr>
        <dsp:cNvPr id="0" name=""/>
        <dsp:cNvSpPr/>
      </dsp:nvSpPr>
      <dsp:spPr>
        <a:xfrm>
          <a:off x="201272" y="2519518"/>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1. Little/No Multicollinearity</a:t>
          </a:r>
          <a:endParaRPr lang="en-IE" sz="1100" kern="1200" dirty="0"/>
        </a:p>
      </dsp:txBody>
      <dsp:txXfrm>
        <a:off x="201272" y="2519518"/>
        <a:ext cx="1603125" cy="641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1A0DB-FBF4-4390-B022-942A0E0A1F4F}" type="datetimeFigureOut">
              <a:rPr lang="en-IE" smtClean="0"/>
              <a:t>03/02/2026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FCAFA-4672-4978-AC70-A57BD8079043}" type="slidenum">
              <a:rPr lang="en-IE" smtClean="0"/>
              <a:t>‹#›</a:t>
            </a:fld>
            <a:endParaRPr lang="en-IE"/>
          </a:p>
        </p:txBody>
      </p:sp>
    </p:spTree>
    <p:extLst>
      <p:ext uri="{BB962C8B-B14F-4D97-AF65-F5344CB8AC3E}">
        <p14:creationId xmlns:p14="http://schemas.microsoft.com/office/powerpoint/2010/main" val="263090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93D9-37F5-3786-4229-1BCAF40C66C4}"/>
            </a:ext>
          </a:extLst>
        </p:cNvPr>
        <p:cNvGrpSpPr/>
        <p:nvPr/>
      </p:nvGrpSpPr>
      <p:grpSpPr>
        <a:xfrm>
          <a:off x="0" y="0"/>
          <a:ext cx="0" cy="0"/>
          <a:chOff x="0" y="0"/>
          <a:chExt cx="0" cy="0"/>
        </a:xfrm>
      </p:grpSpPr>
      <p:sp>
        <p:nvSpPr>
          <p:cNvPr id="57346" name="Rectangle 7">
            <a:extLst>
              <a:ext uri="{FF2B5EF4-FFF2-40B4-BE49-F238E27FC236}">
                <a16:creationId xmlns:a16="http://schemas.microsoft.com/office/drawing/2014/main" id="{8A1351D6-40C4-3E7A-3AA8-444DEE2B08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0100005E-D650-4ACA-8C93-C63FC7FDFFDD}" type="slidenum">
              <a:rPr lang="en-GB" altLang="en-US" sz="1200"/>
              <a:pPr eaLnBrk="1" hangingPunct="1"/>
              <a:t>22</a:t>
            </a:fld>
            <a:endParaRPr lang="en-GB" altLang="en-US" sz="1200"/>
          </a:p>
        </p:txBody>
      </p:sp>
      <p:sp>
        <p:nvSpPr>
          <p:cNvPr id="57347" name="Rectangle 2">
            <a:extLst>
              <a:ext uri="{FF2B5EF4-FFF2-40B4-BE49-F238E27FC236}">
                <a16:creationId xmlns:a16="http://schemas.microsoft.com/office/drawing/2014/main" id="{FC504D3B-0A43-D6A9-7AD3-814B73252CC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C6C0782-FE4F-8FB5-A1E7-C568F606F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Times New Roman" panose="02020603050405020304" pitchFamily="18" charset="0"/>
              </a:rPr>
              <a:t>Covariability of X and Y / separately</a:t>
            </a:r>
            <a:endParaRPr lang="en-US" altLang="en-US">
              <a:latin typeface="Times New Roman" panose="02020603050405020304" pitchFamily="18" charset="0"/>
            </a:endParaRPr>
          </a:p>
        </p:txBody>
      </p:sp>
    </p:spTree>
    <p:extLst>
      <p:ext uri="{BB962C8B-B14F-4D97-AF65-F5344CB8AC3E}">
        <p14:creationId xmlns:p14="http://schemas.microsoft.com/office/powerpoint/2010/main" val="308169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40EE751D-0004-40EB-80C6-40D40BC962E2}" type="slidenum">
              <a:rPr lang="en-GB" altLang="en-US" sz="1200"/>
              <a:pPr eaLnBrk="1" hangingPunct="1"/>
              <a:t>26</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Times New Roman" panose="02020603050405020304" pitchFamily="18" charset="0"/>
              </a:rPr>
              <a:t>Covariability of X and Y / separately</a:t>
            </a:r>
            <a:endParaRPr lang="en-US" altLang="en-US">
              <a:latin typeface="Times New Roman" panose="02020603050405020304" pitchFamily="18" charset="0"/>
            </a:endParaRPr>
          </a:p>
        </p:txBody>
      </p:sp>
    </p:spTree>
    <p:extLst>
      <p:ext uri="{BB962C8B-B14F-4D97-AF65-F5344CB8AC3E}">
        <p14:creationId xmlns:p14="http://schemas.microsoft.com/office/powerpoint/2010/main" val="72902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40EE751D-0004-40EB-80C6-40D40BC962E2}" type="slidenum">
              <a:rPr lang="en-GB" altLang="en-US" sz="1200"/>
              <a:pPr eaLnBrk="1" hangingPunct="1"/>
              <a:t>27</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Times New Roman" panose="02020603050405020304" pitchFamily="18" charset="0"/>
              </a:rPr>
              <a:t>Covariability of X and Y / separately</a:t>
            </a:r>
            <a:endParaRPr lang="en-US" altLang="en-US">
              <a:latin typeface="Times New Roman" panose="02020603050405020304" pitchFamily="18" charset="0"/>
            </a:endParaRPr>
          </a:p>
        </p:txBody>
      </p:sp>
    </p:spTree>
    <p:extLst>
      <p:ext uri="{BB962C8B-B14F-4D97-AF65-F5344CB8AC3E}">
        <p14:creationId xmlns:p14="http://schemas.microsoft.com/office/powerpoint/2010/main" val="98182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854E5-D302-405C-A2C3-F2EBADE31EBA}" type="slidenum">
              <a:rPr lang="en-US" altLang="en-US"/>
              <a:pPr/>
              <a:t>28</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6174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1F2D5DEC-5D3E-4BE9-ADCA-6E9BB1EAA1B4}" type="slidenum">
              <a:rPr lang="en-GB" altLang="en-US" sz="1200"/>
              <a:pPr eaLnBrk="1" hangingPunct="1"/>
              <a:t>29</a:t>
            </a:fld>
            <a:endParaRPr lang="en-GB"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Times New Roman" panose="02020603050405020304" pitchFamily="18" charset="0"/>
              </a:rPr>
              <a:t>Look at Forced</a:t>
            </a:r>
            <a:r>
              <a:rPr lang="en-GB" altLang="en-US" baseline="0" dirty="0">
                <a:latin typeface="Times New Roman" panose="02020603050405020304" pitchFamily="18" charset="0"/>
              </a:rPr>
              <a:t> Entry (standard MR) this week; Hierarchical Regression next week.</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1587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C1986545-9D38-045A-AAEB-CA490F814466}"/>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BF2788E1-B87A-5481-D51E-33C631B737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5B38ED07-7382-34DB-4869-E167589140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55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03872AEA-DC1C-4EE5-875D-6BCED77ED0D1}" type="slidenum">
              <a:rPr lang="en-GB" altLang="en-US" sz="1200"/>
              <a:pPr eaLnBrk="1" hangingPunct="1"/>
              <a:t>33</a:t>
            </a:fld>
            <a:endParaRPr lang="en-GB"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a:latin typeface="Times New Roman" panose="02020603050405020304" pitchFamily="18" charset="0"/>
              </a:rPr>
              <a:t>Covariability</a:t>
            </a:r>
            <a:r>
              <a:rPr lang="en-GB" altLang="en-US" dirty="0">
                <a:latin typeface="Times New Roman" panose="02020603050405020304" pitchFamily="18" charset="0"/>
              </a:rPr>
              <a:t> of X and Y / separately</a:t>
            </a:r>
          </a:p>
          <a:p>
            <a:pPr eaLnBrk="1" hangingPunct="1"/>
            <a:r>
              <a:rPr lang="en-GB" altLang="en-US" dirty="0">
                <a:latin typeface="Times New Roman" panose="02020603050405020304" pitchFamily="18" charset="0"/>
              </a:rPr>
              <a:t>High</a:t>
            </a:r>
            <a:r>
              <a:rPr lang="en-GB" altLang="en-US" baseline="0" dirty="0">
                <a:latin typeface="Times New Roman" panose="02020603050405020304" pitchFamily="18" charset="0"/>
              </a:rPr>
              <a:t> Correlations are more of a problem in Regression than they are in MANOVAs</a:t>
            </a:r>
          </a:p>
          <a:p>
            <a:pPr eaLnBrk="1" hangingPunct="1"/>
            <a:endParaRPr lang="en-GB" altLang="en-US" baseline="0" dirty="0">
              <a:latin typeface="Times New Roman" panose="02020603050405020304" pitchFamily="18" charset="0"/>
            </a:endParaRPr>
          </a:p>
          <a:p>
            <a:pPr eaLnBrk="1" hangingPunct="1"/>
            <a:r>
              <a:rPr lang="en-US" b="0" i="0" dirty="0">
                <a:solidFill>
                  <a:srgbClr val="000000"/>
                </a:solidFill>
                <a:effectLst/>
                <a:latin typeface="proxima-nova"/>
              </a:rPr>
              <a:t>two or more independent variables that are highly correlated with each other. This leads to problems with understanding which independent variable contributes to the variance explained in the dependent variable, as well as technical issues in calculating a multiple regression model.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160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IE" altLang="en-US">
                <a:latin typeface="Arial" panose="020B0604020202020204" pitchFamily="34" charset="0"/>
                <a:cs typeface="Arial" panose="020B0604020202020204" pitchFamily="34" charset="0"/>
              </a:rPr>
              <a:t>Scatterplot relates to residuals – we want this to be heteroscedastic</a:t>
            </a:r>
          </a:p>
          <a:p>
            <a:r>
              <a:rPr lang="en-IE" altLang="en-US">
                <a:latin typeface="Arial" panose="020B0604020202020204" pitchFamily="34" charset="0"/>
                <a:cs typeface="Arial" panose="020B0604020202020204" pitchFamily="34" charset="0"/>
              </a:rPr>
              <a:t>As we saw last week, we can also observe other problems with our data from the scatterplot – what was this last week? Outliers</a:t>
            </a:r>
            <a:endParaRPr lang="en-US" altLang="en-US">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071B31F-BD0D-4891-89D4-E3D6255DAE6A}"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332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a:extLst>
            <a:ext uri="{FF2B5EF4-FFF2-40B4-BE49-F238E27FC236}">
              <a16:creationId xmlns:a16="http://schemas.microsoft.com/office/drawing/2014/main" id="{4C372D0C-A6CF-1633-63AC-4E3FAD9F7029}"/>
            </a:ext>
          </a:extLst>
        </p:cNvPr>
        <p:cNvGrpSpPr/>
        <p:nvPr/>
      </p:nvGrpSpPr>
      <p:grpSpPr>
        <a:xfrm>
          <a:off x="0" y="0"/>
          <a:ext cx="0" cy="0"/>
          <a:chOff x="0" y="0"/>
          <a:chExt cx="0" cy="0"/>
        </a:xfrm>
      </p:grpSpPr>
      <p:sp>
        <p:nvSpPr>
          <p:cNvPr id="705" name="Google Shape;705;p24:notes">
            <a:extLst>
              <a:ext uri="{FF2B5EF4-FFF2-40B4-BE49-F238E27FC236}">
                <a16:creationId xmlns:a16="http://schemas.microsoft.com/office/drawing/2014/main" id="{644BBE14-D354-2C8C-4031-8E2939453D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p24:notes">
            <a:extLst>
              <a:ext uri="{FF2B5EF4-FFF2-40B4-BE49-F238E27FC236}">
                <a16:creationId xmlns:a16="http://schemas.microsoft.com/office/drawing/2014/main" id="{A903AA4D-63B4-A9B2-5DEB-97FEAA8360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39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E2EF8AA0-619E-5756-7CF5-77A1B9C09FFA}"/>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3C16DF4F-0E1B-4B14-50D2-4AFADE0D2A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0444146B-F153-6201-9497-7BD69391A9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9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7AB88755-B333-31E8-EFA8-7F3D14179FB2}"/>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3D14AB89-72CE-FB7E-0610-CAC329F9DF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915BA783-D8C7-81DD-906C-ED9D2BF0A4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5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Equation is often conceptualised without the residual term but it just represents the fact that the model will not fit the data collected perfectly.</a:t>
            </a:r>
          </a:p>
        </p:txBody>
      </p:sp>
      <p:sp>
        <p:nvSpPr>
          <p:cNvPr id="4" name="Slide Number Placeholder 3"/>
          <p:cNvSpPr>
            <a:spLocks noGrp="1"/>
          </p:cNvSpPr>
          <p:nvPr>
            <p:ph type="sldNum" sz="quarter" idx="10"/>
          </p:nvPr>
        </p:nvSpPr>
        <p:spPr/>
        <p:txBody>
          <a:bodyPr/>
          <a:lstStyle/>
          <a:p>
            <a:fld id="{EABA92AD-5805-4E72-9EA5-C872A35055F3}" type="slidenum">
              <a:rPr lang="en-IE" smtClean="0"/>
              <a:t>5</a:t>
            </a:fld>
            <a:endParaRPr lang="en-IE"/>
          </a:p>
        </p:txBody>
      </p:sp>
    </p:spTree>
    <p:extLst>
      <p:ext uri="{BB962C8B-B14F-4D97-AF65-F5344CB8AC3E}">
        <p14:creationId xmlns:p14="http://schemas.microsoft.com/office/powerpoint/2010/main" val="303452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28FCAFA-4672-4978-AC70-A57BD8079043}" type="slidenum">
              <a:rPr lang="en-IE" smtClean="0"/>
              <a:t>6</a:t>
            </a:fld>
            <a:endParaRPr lang="en-IE"/>
          </a:p>
        </p:txBody>
      </p:sp>
    </p:spTree>
    <p:extLst>
      <p:ext uri="{BB962C8B-B14F-4D97-AF65-F5344CB8AC3E}">
        <p14:creationId xmlns:p14="http://schemas.microsoft.com/office/powerpoint/2010/main" val="405314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tx2"/>
                </a:solidFill>
                <a:latin typeface="Times New Roman" pitchFamily="18" charset="0"/>
              </a:defRPr>
            </a:lvl1pPr>
            <a:lvl2pPr marL="742950" indent="-285750">
              <a:defRPr sz="2000">
                <a:solidFill>
                  <a:schemeClr val="tx2"/>
                </a:solidFill>
                <a:latin typeface="Times New Roman" pitchFamily="18" charset="0"/>
              </a:defRPr>
            </a:lvl2pPr>
            <a:lvl3pPr marL="1143000" indent="-228600">
              <a:defRPr sz="2000">
                <a:solidFill>
                  <a:schemeClr val="tx2"/>
                </a:solidFill>
                <a:latin typeface="Times New Roman" pitchFamily="18" charset="0"/>
              </a:defRPr>
            </a:lvl3pPr>
            <a:lvl4pPr marL="1600200" indent="-228600">
              <a:defRPr sz="2000">
                <a:solidFill>
                  <a:schemeClr val="tx2"/>
                </a:solidFill>
                <a:latin typeface="Times New Roman" pitchFamily="18" charset="0"/>
              </a:defRPr>
            </a:lvl4pPr>
            <a:lvl5pPr marL="2057400" indent="-228600">
              <a:defRPr sz="2000">
                <a:solidFill>
                  <a:schemeClr val="tx2"/>
                </a:solidFill>
                <a:latin typeface="Times New Roman" pitchFamily="18" charset="0"/>
              </a:defRPr>
            </a:lvl5pPr>
            <a:lvl6pPr marL="2514600" indent="-228600" eaLnBrk="0" fontAlgn="base" hangingPunct="0">
              <a:spcBef>
                <a:spcPct val="0"/>
              </a:spcBef>
              <a:spcAft>
                <a:spcPct val="0"/>
              </a:spcAft>
              <a:defRPr sz="2000">
                <a:solidFill>
                  <a:schemeClr val="tx2"/>
                </a:solidFill>
                <a:latin typeface="Times New Roman" pitchFamily="18" charset="0"/>
              </a:defRPr>
            </a:lvl6pPr>
            <a:lvl7pPr marL="2971800" indent="-228600" eaLnBrk="0" fontAlgn="base" hangingPunct="0">
              <a:spcBef>
                <a:spcPct val="0"/>
              </a:spcBef>
              <a:spcAft>
                <a:spcPct val="0"/>
              </a:spcAft>
              <a:defRPr sz="2000">
                <a:solidFill>
                  <a:schemeClr val="tx2"/>
                </a:solidFill>
                <a:latin typeface="Times New Roman" pitchFamily="18" charset="0"/>
              </a:defRPr>
            </a:lvl7pPr>
            <a:lvl8pPr marL="3429000" indent="-228600" eaLnBrk="0" fontAlgn="base" hangingPunct="0">
              <a:spcBef>
                <a:spcPct val="0"/>
              </a:spcBef>
              <a:spcAft>
                <a:spcPct val="0"/>
              </a:spcAft>
              <a:defRPr sz="2000">
                <a:solidFill>
                  <a:schemeClr val="tx2"/>
                </a:solidFill>
                <a:latin typeface="Times New Roman" pitchFamily="18" charset="0"/>
              </a:defRPr>
            </a:lvl8pPr>
            <a:lvl9pPr marL="3886200" indent="-228600" eaLnBrk="0" fontAlgn="base" hangingPunct="0">
              <a:spcBef>
                <a:spcPct val="0"/>
              </a:spcBef>
              <a:spcAft>
                <a:spcPct val="0"/>
              </a:spcAft>
              <a:defRPr sz="2000">
                <a:solidFill>
                  <a:schemeClr val="tx2"/>
                </a:solidFill>
                <a:latin typeface="Times New Roman" pitchFamily="18" charset="0"/>
              </a:defRPr>
            </a:lvl9pPr>
          </a:lstStyle>
          <a:p>
            <a:fld id="{903F9950-AF38-4B4B-ABA9-1A252C937527}" type="slidenum">
              <a:rPr lang="zh-CN" altLang="en-US" sz="1200"/>
              <a:pPr/>
              <a:t>9</a:t>
            </a:fld>
            <a:endParaRPr lang="en-US" altLang="zh-CN" sz="1200"/>
          </a:p>
        </p:txBody>
      </p:sp>
    </p:spTree>
    <p:extLst>
      <p:ext uri="{BB962C8B-B14F-4D97-AF65-F5344CB8AC3E}">
        <p14:creationId xmlns:p14="http://schemas.microsoft.com/office/powerpoint/2010/main" val="396197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CC7CADF7-895E-EF6F-35F8-6104969FF2C6}"/>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BA5C50F0-5B85-1CBB-DA34-1599302B1A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FC70EA86-B488-D186-81DB-44D90EF1E4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59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C8ED-2673-E6A5-18A5-45C601EA5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AB2C4-DBDE-0C95-061E-D3CFBBC3F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AA94D-8FE5-8862-8AF1-679B528FD1C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87BEBA03-0E4F-15FB-1517-83C3FFC9747B}"/>
              </a:ext>
            </a:extLst>
          </p:cNvPr>
          <p:cNvSpPr>
            <a:spLocks noGrp="1"/>
          </p:cNvSpPr>
          <p:nvPr>
            <p:ph type="sldNum" sz="quarter" idx="5"/>
          </p:nvPr>
        </p:nvSpPr>
        <p:spPr/>
        <p:txBody>
          <a:bodyPr/>
          <a:lstStyle/>
          <a:p>
            <a:fld id="{B28FCAFA-4672-4978-AC70-A57BD8079043}" type="slidenum">
              <a:rPr lang="en-IE" smtClean="0"/>
              <a:t>16</a:t>
            </a:fld>
            <a:endParaRPr lang="en-IE"/>
          </a:p>
        </p:txBody>
      </p:sp>
    </p:spTree>
    <p:extLst>
      <p:ext uri="{BB962C8B-B14F-4D97-AF65-F5344CB8AC3E}">
        <p14:creationId xmlns:p14="http://schemas.microsoft.com/office/powerpoint/2010/main" val="255054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FA18F3BA-7B03-1FCA-5AA2-DE3C4F14F1A8}"/>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CF5247B8-1C80-FCD3-AE70-01BCCDCA6E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D8FE3BDC-EA0E-8671-C669-2D5B1E2BDC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3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343930" y="1327306"/>
            <a:ext cx="10311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61"/>
          <p:cNvSpPr txBox="1">
            <a:spLocks noGrp="1"/>
          </p:cNvSpPr>
          <p:nvPr>
            <p:ph type="body" idx="1"/>
          </p:nvPr>
        </p:nvSpPr>
        <p:spPr>
          <a:xfrm>
            <a:off x="343930" y="2581728"/>
            <a:ext cx="10311878" cy="30631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191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6038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343930" y="1501953"/>
            <a:ext cx="5537886"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43931" y="2719301"/>
            <a:ext cx="5562600" cy="210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008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88"/>
          <p:cNvSpPr txBox="1">
            <a:spLocks noGrp="1"/>
          </p:cNvSpPr>
          <p:nvPr>
            <p:ph type="ctrTitle"/>
          </p:nvPr>
        </p:nvSpPr>
        <p:spPr>
          <a:xfrm>
            <a:off x="362465" y="875229"/>
            <a:ext cx="5383427" cy="1293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8"/>
          <p:cNvSpPr txBox="1">
            <a:spLocks noGrp="1"/>
          </p:cNvSpPr>
          <p:nvPr>
            <p:ph type="subTitle" idx="1"/>
          </p:nvPr>
        </p:nvSpPr>
        <p:spPr>
          <a:xfrm>
            <a:off x="362465" y="2426022"/>
            <a:ext cx="5383427"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7928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89"/>
          <p:cNvSpPr txBox="1">
            <a:spLocks noGrp="1"/>
          </p:cNvSpPr>
          <p:nvPr>
            <p:ph type="title"/>
          </p:nvPr>
        </p:nvSpPr>
        <p:spPr>
          <a:xfrm>
            <a:off x="436434" y="1166042"/>
            <a:ext cx="5284745" cy="21455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9"/>
          <p:cNvSpPr txBox="1">
            <a:spLocks noGrp="1"/>
          </p:cNvSpPr>
          <p:nvPr>
            <p:ph type="body" idx="1"/>
          </p:nvPr>
        </p:nvSpPr>
        <p:spPr>
          <a:xfrm>
            <a:off x="436434" y="3566083"/>
            <a:ext cx="5284745"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41087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90"/>
          <p:cNvSpPr txBox="1">
            <a:spLocks noGrp="1"/>
          </p:cNvSpPr>
          <p:nvPr>
            <p:ph type="title"/>
          </p:nvPr>
        </p:nvSpPr>
        <p:spPr>
          <a:xfrm>
            <a:off x="356286" y="1514304"/>
            <a:ext cx="5389606" cy="19146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2080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10933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343930" y="1327306"/>
            <a:ext cx="10311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61"/>
          <p:cNvSpPr txBox="1">
            <a:spLocks noGrp="1"/>
          </p:cNvSpPr>
          <p:nvPr>
            <p:ph type="body" idx="1"/>
          </p:nvPr>
        </p:nvSpPr>
        <p:spPr>
          <a:xfrm>
            <a:off x="343930" y="2581728"/>
            <a:ext cx="10311878" cy="30631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62735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0"/>
        <p:cNvGrpSpPr/>
        <p:nvPr/>
      </p:nvGrpSpPr>
      <p:grpSpPr>
        <a:xfrm>
          <a:off x="0" y="0"/>
          <a:ext cx="0" cy="0"/>
          <a:chOff x="0" y="0"/>
          <a:chExt cx="0" cy="0"/>
        </a:xfrm>
      </p:grpSpPr>
      <p:sp>
        <p:nvSpPr>
          <p:cNvPr id="391" name="Google Shape;391;p170"/>
          <p:cNvSpPr txBox="1">
            <a:spLocks noGrp="1"/>
          </p:cNvSpPr>
          <p:nvPr>
            <p:ph type="title"/>
          </p:nvPr>
        </p:nvSpPr>
        <p:spPr>
          <a:xfrm>
            <a:off x="343930" y="534826"/>
            <a:ext cx="10692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170"/>
          <p:cNvSpPr txBox="1">
            <a:spLocks noGrp="1"/>
          </p:cNvSpPr>
          <p:nvPr>
            <p:ph type="body" idx="1"/>
          </p:nvPr>
        </p:nvSpPr>
        <p:spPr>
          <a:xfrm>
            <a:off x="343930" y="1768358"/>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170"/>
          <p:cNvSpPr txBox="1">
            <a:spLocks noGrp="1"/>
          </p:cNvSpPr>
          <p:nvPr>
            <p:ph type="body" idx="2"/>
          </p:nvPr>
        </p:nvSpPr>
        <p:spPr>
          <a:xfrm>
            <a:off x="5855208" y="1788361"/>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7969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4"/>
        <p:cNvGrpSpPr/>
        <p:nvPr/>
      </p:nvGrpSpPr>
      <p:grpSpPr>
        <a:xfrm>
          <a:off x="0" y="0"/>
          <a:ext cx="0" cy="0"/>
          <a:chOff x="0" y="0"/>
          <a:chExt cx="0" cy="0"/>
        </a:xfrm>
      </p:grpSpPr>
      <p:sp>
        <p:nvSpPr>
          <p:cNvPr id="395" name="Google Shape;395;p171"/>
          <p:cNvSpPr txBox="1">
            <a:spLocks noGrp="1"/>
          </p:cNvSpPr>
          <p:nvPr>
            <p:ph type="title"/>
          </p:nvPr>
        </p:nvSpPr>
        <p:spPr>
          <a:xfrm>
            <a:off x="400876" y="38950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171"/>
          <p:cNvSpPr txBox="1">
            <a:spLocks noGrp="1"/>
          </p:cNvSpPr>
          <p:nvPr>
            <p:ph type="body" idx="1"/>
          </p:nvPr>
        </p:nvSpPr>
        <p:spPr>
          <a:xfrm>
            <a:off x="400876" y="2011222"/>
            <a:ext cx="5157787" cy="74901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7" name="Google Shape;397;p171"/>
          <p:cNvSpPr txBox="1">
            <a:spLocks noGrp="1"/>
          </p:cNvSpPr>
          <p:nvPr>
            <p:ph type="body" idx="2"/>
          </p:nvPr>
        </p:nvSpPr>
        <p:spPr>
          <a:xfrm>
            <a:off x="400876" y="2965165"/>
            <a:ext cx="5157787" cy="3349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171"/>
          <p:cNvSpPr txBox="1">
            <a:spLocks noGrp="1"/>
          </p:cNvSpPr>
          <p:nvPr>
            <p:ph type="body" idx="3"/>
          </p:nvPr>
        </p:nvSpPr>
        <p:spPr>
          <a:xfrm>
            <a:off x="5733288" y="2011222"/>
            <a:ext cx="5183188" cy="74901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9" name="Google Shape;399;p171"/>
          <p:cNvSpPr txBox="1">
            <a:spLocks noGrp="1"/>
          </p:cNvSpPr>
          <p:nvPr>
            <p:ph type="body" idx="4"/>
          </p:nvPr>
        </p:nvSpPr>
        <p:spPr>
          <a:xfrm>
            <a:off x="5733288" y="2965165"/>
            <a:ext cx="5183188" cy="3349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97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0"/>
        <p:cNvGrpSpPr/>
        <p:nvPr/>
      </p:nvGrpSpPr>
      <p:grpSpPr>
        <a:xfrm>
          <a:off x="0" y="0"/>
          <a:ext cx="0" cy="0"/>
          <a:chOff x="0" y="0"/>
          <a:chExt cx="0" cy="0"/>
        </a:xfrm>
      </p:grpSpPr>
      <p:sp>
        <p:nvSpPr>
          <p:cNvPr id="401" name="Google Shape;401;p172"/>
          <p:cNvSpPr txBox="1">
            <a:spLocks noGrp="1"/>
          </p:cNvSpPr>
          <p:nvPr>
            <p:ph type="title"/>
          </p:nvPr>
        </p:nvSpPr>
        <p:spPr>
          <a:xfrm>
            <a:off x="490234" y="1241962"/>
            <a:ext cx="10311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364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463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2"/>
        <p:cNvGrpSpPr/>
        <p:nvPr/>
      </p:nvGrpSpPr>
      <p:grpSpPr>
        <a:xfrm>
          <a:off x="0" y="0"/>
          <a:ext cx="0" cy="0"/>
          <a:chOff x="0" y="0"/>
          <a:chExt cx="0" cy="0"/>
        </a:xfrm>
      </p:grpSpPr>
    </p:spTree>
    <p:extLst>
      <p:ext uri="{BB962C8B-B14F-4D97-AF65-F5344CB8AC3E}">
        <p14:creationId xmlns:p14="http://schemas.microsoft.com/office/powerpoint/2010/main" val="3269638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51618" y="274638"/>
            <a:ext cx="9230783"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2351618" y="1600201"/>
            <a:ext cx="9230783" cy="4525963"/>
          </a:xfrm>
        </p:spPr>
        <p:txBody>
          <a:bodyPr rtlCol="0">
            <a:normAutofit/>
          </a:bodyPr>
          <a:lstStyle/>
          <a:p>
            <a:pPr lvl="0"/>
            <a:endParaRPr lang="en-GB" noProof="0"/>
          </a:p>
        </p:txBody>
      </p:sp>
      <p:sp>
        <p:nvSpPr>
          <p:cNvPr id="4" name="Date Placeholder 3"/>
          <p:cNvSpPr>
            <a:spLocks noGrp="1"/>
          </p:cNvSpPr>
          <p:nvPr>
            <p:ph type="dt" sz="half" idx="10"/>
          </p:nvPr>
        </p:nvSpPr>
        <p:spPr>
          <a:xfrm>
            <a:off x="609600" y="6381751"/>
            <a:ext cx="2844800" cy="339725"/>
          </a:xfrm>
        </p:spPr>
        <p:txBody>
          <a:bodyPr/>
          <a:lstStyle>
            <a:lvl1pPr>
              <a:defRPr/>
            </a:lvl1pPr>
          </a:lstStyle>
          <a:p>
            <a:pPr>
              <a:defRPr/>
            </a:pPr>
            <a:r>
              <a:rPr lang="en-US"/>
              <a:t>Slide </a:t>
            </a:r>
            <a:fld id="{DAE5A2D9-53C5-41DE-95D1-3626C7E2205B}" type="slidenum">
              <a:rPr lang="en-US"/>
              <a:pPr>
                <a:defRPr/>
              </a:pPr>
              <a:t>‹#›</a:t>
            </a:fld>
            <a:endParaRPr lang="en-US"/>
          </a:p>
        </p:txBody>
      </p:sp>
    </p:spTree>
    <p:extLst>
      <p:ext uri="{BB962C8B-B14F-4D97-AF65-F5344CB8AC3E}">
        <p14:creationId xmlns:p14="http://schemas.microsoft.com/office/powerpoint/2010/main" val="25109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31"/>
        <p:cNvGrpSpPr/>
        <p:nvPr/>
      </p:nvGrpSpPr>
      <p:grpSpPr>
        <a:xfrm>
          <a:off x="0" y="0"/>
          <a:ext cx="0" cy="0"/>
          <a:chOff x="0" y="0"/>
          <a:chExt cx="0" cy="0"/>
        </a:xfrm>
      </p:grpSpPr>
      <p:sp>
        <p:nvSpPr>
          <p:cNvPr id="532" name="Google Shape;532;p73"/>
          <p:cNvSpPr txBox="1">
            <a:spLocks noGrp="1"/>
          </p:cNvSpPr>
          <p:nvPr>
            <p:ph type="ctrTitle"/>
          </p:nvPr>
        </p:nvSpPr>
        <p:spPr>
          <a:xfrm>
            <a:off x="508769" y="2160166"/>
            <a:ext cx="5062975" cy="18803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73"/>
          <p:cNvSpPr txBox="1">
            <a:spLocks noGrp="1"/>
          </p:cNvSpPr>
          <p:nvPr>
            <p:ph type="subTitle" idx="1"/>
          </p:nvPr>
        </p:nvSpPr>
        <p:spPr>
          <a:xfrm>
            <a:off x="508769" y="4267014"/>
            <a:ext cx="5148319"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614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7"/>
        <p:cNvGrpSpPr/>
        <p:nvPr/>
      </p:nvGrpSpPr>
      <p:grpSpPr>
        <a:xfrm>
          <a:off x="0" y="0"/>
          <a:ext cx="0" cy="0"/>
          <a:chOff x="0" y="0"/>
          <a:chExt cx="0" cy="0"/>
        </a:xfrm>
      </p:grpSpPr>
      <p:sp>
        <p:nvSpPr>
          <p:cNvPr id="538" name="Google Shape;538;p205"/>
          <p:cNvSpPr txBox="1">
            <a:spLocks noGrp="1"/>
          </p:cNvSpPr>
          <p:nvPr>
            <p:ph type="title"/>
          </p:nvPr>
        </p:nvSpPr>
        <p:spPr>
          <a:xfrm>
            <a:off x="807226" y="3429000"/>
            <a:ext cx="5166854"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3202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73370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7"/>
          <p:cNvSpPr txBox="1">
            <a:spLocks noGrp="1"/>
          </p:cNvSpPr>
          <p:nvPr>
            <p:ph type="ctrTitle"/>
          </p:nvPr>
        </p:nvSpPr>
        <p:spPr>
          <a:xfrm>
            <a:off x="362465" y="875229"/>
            <a:ext cx="7904205" cy="1293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7"/>
          <p:cNvSpPr txBox="1">
            <a:spLocks noGrp="1"/>
          </p:cNvSpPr>
          <p:nvPr>
            <p:ph type="subTitle" idx="1"/>
          </p:nvPr>
        </p:nvSpPr>
        <p:spPr>
          <a:xfrm>
            <a:off x="362465" y="2426022"/>
            <a:ext cx="7904205"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07358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76"/>
          <p:cNvSpPr txBox="1">
            <a:spLocks noGrp="1"/>
          </p:cNvSpPr>
          <p:nvPr>
            <p:ph type="title"/>
          </p:nvPr>
        </p:nvSpPr>
        <p:spPr>
          <a:xfrm>
            <a:off x="343930" y="513412"/>
            <a:ext cx="7737389"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6"/>
          <p:cNvSpPr txBox="1">
            <a:spLocks noGrp="1"/>
          </p:cNvSpPr>
          <p:nvPr>
            <p:ph type="body" idx="1"/>
          </p:nvPr>
        </p:nvSpPr>
        <p:spPr>
          <a:xfrm>
            <a:off x="343930" y="1545409"/>
            <a:ext cx="7737389" cy="210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1423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77"/>
          <p:cNvSpPr txBox="1">
            <a:spLocks noGrp="1"/>
          </p:cNvSpPr>
          <p:nvPr>
            <p:ph type="title"/>
          </p:nvPr>
        </p:nvSpPr>
        <p:spPr>
          <a:xfrm>
            <a:off x="473504" y="387567"/>
            <a:ext cx="7657242" cy="21455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77"/>
          <p:cNvSpPr txBox="1">
            <a:spLocks noGrp="1"/>
          </p:cNvSpPr>
          <p:nvPr>
            <p:ph type="body" idx="1"/>
          </p:nvPr>
        </p:nvSpPr>
        <p:spPr>
          <a:xfrm>
            <a:off x="473504" y="2874106"/>
            <a:ext cx="7657242"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5031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78"/>
          <p:cNvSpPr txBox="1">
            <a:spLocks noGrp="1"/>
          </p:cNvSpPr>
          <p:nvPr>
            <p:ph type="title"/>
          </p:nvPr>
        </p:nvSpPr>
        <p:spPr>
          <a:xfrm>
            <a:off x="356286" y="1514304"/>
            <a:ext cx="7737390" cy="19146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82757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a:off x="563386" y="620170"/>
            <a:ext cx="10311878"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Google Shape;380;p60"/>
          <p:cNvSpPr txBox="1">
            <a:spLocks noGrp="1"/>
          </p:cNvSpPr>
          <p:nvPr>
            <p:ph type="body" idx="1"/>
          </p:nvPr>
        </p:nvSpPr>
        <p:spPr>
          <a:xfrm>
            <a:off x="563386" y="1840158"/>
            <a:ext cx="10311878" cy="46337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77086004"/>
      </p:ext>
    </p:extLst>
  </p:cSld>
  <p:clrMap bg1="lt1" tx1="dk1" bg2="dk2" tx2="lt2" accent1="accent1" accent2="accent2" accent3="accent3" accent4="accent4" accent5="accent5" accent6="accent6" hlink="hlink" folHlink="folHlink"/>
  <p:sldLayoutIdLst>
    <p:sldLayoutId id="2147483661" r:id="rId1"/>
    <p:sldLayoutId id="214748369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587770" y="1379793"/>
            <a:ext cx="5300966"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0" name="Google Shape;530;p72"/>
          <p:cNvSpPr txBox="1">
            <a:spLocks noGrp="1"/>
          </p:cNvSpPr>
          <p:nvPr>
            <p:ph type="body" idx="1"/>
          </p:nvPr>
        </p:nvSpPr>
        <p:spPr>
          <a:xfrm>
            <a:off x="587770" y="2794854"/>
            <a:ext cx="5300966"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63225780"/>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43930" y="513412"/>
            <a:ext cx="7737389"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343930" y="1706047"/>
            <a:ext cx="7737389"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066377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343930" y="1501953"/>
            <a:ext cx="5537886"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32"/>
          <p:cNvSpPr txBox="1">
            <a:spLocks noGrp="1"/>
          </p:cNvSpPr>
          <p:nvPr>
            <p:ph type="body" idx="1"/>
          </p:nvPr>
        </p:nvSpPr>
        <p:spPr>
          <a:xfrm>
            <a:off x="343930" y="2768728"/>
            <a:ext cx="5537887"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4675171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a:off x="563386" y="620170"/>
            <a:ext cx="10311878"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Google Shape;380;p60"/>
          <p:cNvSpPr txBox="1">
            <a:spLocks noGrp="1"/>
          </p:cNvSpPr>
          <p:nvPr>
            <p:ph type="body" idx="1"/>
          </p:nvPr>
        </p:nvSpPr>
        <p:spPr>
          <a:xfrm>
            <a:off x="563386" y="1840158"/>
            <a:ext cx="10311878" cy="46337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7156647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
          <p:cNvSpPr txBox="1">
            <a:spLocks noGrp="1"/>
          </p:cNvSpPr>
          <p:nvPr>
            <p:ph type="ctrTitle"/>
          </p:nvPr>
        </p:nvSpPr>
        <p:spPr>
          <a:xfrm>
            <a:off x="362465" y="875229"/>
            <a:ext cx="7904205" cy="129336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US" b="1" dirty="0"/>
              <a:t>PSY1055 Advanced Psychology Research Skills</a:t>
            </a:r>
            <a:endParaRPr dirty="0"/>
          </a:p>
        </p:txBody>
      </p:sp>
      <p:sp>
        <p:nvSpPr>
          <p:cNvPr id="557" name="Google Shape;557;p1"/>
          <p:cNvSpPr txBox="1">
            <a:spLocks noGrp="1"/>
          </p:cNvSpPr>
          <p:nvPr>
            <p:ph type="subTitle" idx="1"/>
          </p:nvPr>
        </p:nvSpPr>
        <p:spPr>
          <a:xfrm>
            <a:off x="362465" y="2180547"/>
            <a:ext cx="8063078" cy="20138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IE" dirty="0"/>
              <a:t>SEMESTER 2, WEEK 3</a:t>
            </a:r>
          </a:p>
          <a:p>
            <a:pPr marL="0" lvl="0" indent="0" algn="l" rtl="0">
              <a:lnSpc>
                <a:spcPct val="90000"/>
              </a:lnSpc>
              <a:spcBef>
                <a:spcPts val="0"/>
              </a:spcBef>
              <a:spcAft>
                <a:spcPts val="0"/>
              </a:spcAft>
              <a:buClr>
                <a:schemeClr val="lt1"/>
              </a:buClr>
              <a:buSzPts val="2400"/>
              <a:buNone/>
            </a:pPr>
            <a:r>
              <a:rPr lang="en-IE" dirty="0"/>
              <a:t>LECTURE</a:t>
            </a:r>
          </a:p>
          <a:p>
            <a:pPr marL="0" lvl="0" indent="0" algn="l" rtl="0">
              <a:lnSpc>
                <a:spcPct val="90000"/>
              </a:lnSpc>
              <a:spcBef>
                <a:spcPts val="0"/>
              </a:spcBef>
              <a:spcAft>
                <a:spcPts val="0"/>
              </a:spcAft>
              <a:buClr>
                <a:schemeClr val="lt1"/>
              </a:buClr>
              <a:buSzPts val="2400"/>
              <a:buNone/>
            </a:pPr>
            <a:endParaRPr lang="en-IE" dirty="0"/>
          </a:p>
          <a:p>
            <a:pPr marL="0" lvl="0" indent="0" algn="l" rtl="0">
              <a:lnSpc>
                <a:spcPct val="90000"/>
              </a:lnSpc>
              <a:spcBef>
                <a:spcPts val="0"/>
              </a:spcBef>
              <a:spcAft>
                <a:spcPts val="0"/>
              </a:spcAft>
              <a:buClr>
                <a:schemeClr val="lt1"/>
              </a:buClr>
              <a:buSzPts val="2400"/>
              <a:buNone/>
            </a:pPr>
            <a:r>
              <a:rPr lang="en-IE" dirty="0"/>
              <a:t>Multiple Linear Regression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04DB-75AF-8D9E-8FAE-26D8F3CAA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2F451-1103-5669-226A-D1BCCD4190E4}"/>
              </a:ext>
            </a:extLst>
          </p:cNvPr>
          <p:cNvSpPr>
            <a:spLocks noGrp="1"/>
          </p:cNvSpPr>
          <p:nvPr>
            <p:ph type="title"/>
          </p:nvPr>
        </p:nvSpPr>
        <p:spPr>
          <a:xfrm>
            <a:off x="601957" y="740386"/>
            <a:ext cx="10311878" cy="932334"/>
          </a:xfrm>
        </p:spPr>
        <p:txBody>
          <a:bodyPr>
            <a:noAutofit/>
          </a:bodyPr>
          <a:lstStyle/>
          <a:p>
            <a:r>
              <a:rPr lang="en-GB" sz="2800" dirty="0"/>
              <a:t>In a </a:t>
            </a:r>
            <a:r>
              <a:rPr lang="en-GB" sz="3200" dirty="0"/>
              <a:t>Simple Linear Regression </a:t>
            </a:r>
            <a:r>
              <a:rPr lang="en-GB" sz="2800" dirty="0"/>
              <a:t>you are trying to find out…</a:t>
            </a:r>
            <a:endParaRPr lang="en-IE" sz="2800" dirty="0"/>
          </a:p>
        </p:txBody>
      </p:sp>
      <p:graphicFrame>
        <p:nvGraphicFramePr>
          <p:cNvPr id="4" name="Diagram 3">
            <a:extLst>
              <a:ext uri="{FF2B5EF4-FFF2-40B4-BE49-F238E27FC236}">
                <a16:creationId xmlns:a16="http://schemas.microsoft.com/office/drawing/2014/main" id="{85CAC733-39B4-D644-F3D1-AC80EE546CA1}"/>
              </a:ext>
            </a:extLst>
          </p:cNvPr>
          <p:cNvGraphicFramePr/>
          <p:nvPr/>
        </p:nvGraphicFramePr>
        <p:xfrm>
          <a:off x="601957" y="1928040"/>
          <a:ext cx="10311878" cy="381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52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60FB-12EB-1056-88A9-0A4D40B9F93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5A24135-D4E0-783D-5BC6-A69B8AEE6CA1}"/>
              </a:ext>
            </a:extLst>
          </p:cNvPr>
          <p:cNvGraphicFramePr/>
          <p:nvPr>
            <p:extLst>
              <p:ext uri="{D42A27DB-BD31-4B8C-83A1-F6EECF244321}">
                <p14:modId xmlns:p14="http://schemas.microsoft.com/office/powerpoint/2010/main" val="2268100914"/>
              </p:ext>
            </p:extLst>
          </p:nvPr>
        </p:nvGraphicFramePr>
        <p:xfrm>
          <a:off x="149604" y="240889"/>
          <a:ext cx="5510463" cy="6770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9CED0F9-860A-0645-434B-887D85CC84F1}"/>
              </a:ext>
            </a:extLst>
          </p:cNvPr>
          <p:cNvSpPr txBox="1"/>
          <p:nvPr/>
        </p:nvSpPr>
        <p:spPr>
          <a:xfrm>
            <a:off x="5660067" y="606470"/>
            <a:ext cx="5029349" cy="369332"/>
          </a:xfrm>
          <a:prstGeom prst="rect">
            <a:avLst/>
          </a:prstGeom>
          <a:noFill/>
        </p:spPr>
        <p:txBody>
          <a:bodyPr wrap="square" rtlCol="0">
            <a:spAutoFit/>
          </a:bodyPr>
          <a:lstStyle/>
          <a:p>
            <a:r>
              <a:rPr lang="en-GB" dirty="0"/>
              <a:t>F test in ANOVA</a:t>
            </a:r>
            <a:endParaRPr lang="en-IE" dirty="0"/>
          </a:p>
        </p:txBody>
      </p:sp>
      <p:sp>
        <p:nvSpPr>
          <p:cNvPr id="7" name="TextBox 6">
            <a:extLst>
              <a:ext uri="{FF2B5EF4-FFF2-40B4-BE49-F238E27FC236}">
                <a16:creationId xmlns:a16="http://schemas.microsoft.com/office/drawing/2014/main" id="{74EF047A-A268-964C-087A-A1D421543CE8}"/>
              </a:ext>
            </a:extLst>
          </p:cNvPr>
          <p:cNvSpPr txBox="1"/>
          <p:nvPr/>
        </p:nvSpPr>
        <p:spPr>
          <a:xfrm>
            <a:off x="5660067" y="1754326"/>
            <a:ext cx="5188171" cy="1477328"/>
          </a:xfrm>
          <a:prstGeom prst="rect">
            <a:avLst/>
          </a:prstGeom>
          <a:noFill/>
        </p:spPr>
        <p:txBody>
          <a:bodyPr wrap="square" rtlCol="0">
            <a:spAutoFit/>
          </a:bodyPr>
          <a:lstStyle/>
          <a:p>
            <a:r>
              <a:rPr lang="en-GB" dirty="0"/>
              <a:t>R² (coefficient of determination) is .562, indicating that 56.2% of variance in outcome (i.e., exam score) is explained by the predictor (i.e., tutorial attendance). </a:t>
            </a:r>
          </a:p>
          <a:p>
            <a:endParaRPr lang="en-IE" dirty="0"/>
          </a:p>
        </p:txBody>
      </p:sp>
      <p:sp>
        <p:nvSpPr>
          <p:cNvPr id="8" name="TextBox 7">
            <a:extLst>
              <a:ext uri="{FF2B5EF4-FFF2-40B4-BE49-F238E27FC236}">
                <a16:creationId xmlns:a16="http://schemas.microsoft.com/office/drawing/2014/main" id="{DC882A0C-8E79-3887-80D5-1CAD14DA1B58}"/>
              </a:ext>
            </a:extLst>
          </p:cNvPr>
          <p:cNvSpPr txBox="1"/>
          <p:nvPr/>
        </p:nvSpPr>
        <p:spPr>
          <a:xfrm>
            <a:off x="5660067" y="3472543"/>
            <a:ext cx="5691106" cy="1200329"/>
          </a:xfrm>
          <a:prstGeom prst="rect">
            <a:avLst/>
          </a:prstGeom>
          <a:noFill/>
        </p:spPr>
        <p:txBody>
          <a:bodyPr wrap="square" rtlCol="0">
            <a:spAutoFit/>
          </a:bodyPr>
          <a:lstStyle/>
          <a:p>
            <a:r>
              <a:rPr lang="en-GB" dirty="0"/>
              <a:t>Look at significance of t-test in coefficients table. indicating that the predictor variable is significantly related to the outcome variable</a:t>
            </a:r>
            <a:endParaRPr lang="en-IE" dirty="0"/>
          </a:p>
          <a:p>
            <a:endParaRPr lang="en-IE" dirty="0"/>
          </a:p>
        </p:txBody>
      </p:sp>
      <p:sp>
        <p:nvSpPr>
          <p:cNvPr id="9" name="TextBox 8">
            <a:extLst>
              <a:ext uri="{FF2B5EF4-FFF2-40B4-BE49-F238E27FC236}">
                <a16:creationId xmlns:a16="http://schemas.microsoft.com/office/drawing/2014/main" id="{7291F129-C95A-7F25-F9BC-61E0B2462EB6}"/>
              </a:ext>
            </a:extLst>
          </p:cNvPr>
          <p:cNvSpPr txBox="1"/>
          <p:nvPr/>
        </p:nvSpPr>
        <p:spPr>
          <a:xfrm>
            <a:off x="5660067" y="4826675"/>
            <a:ext cx="5691106" cy="2031325"/>
          </a:xfrm>
          <a:prstGeom prst="rect">
            <a:avLst/>
          </a:prstGeom>
          <a:noFill/>
        </p:spPr>
        <p:txBody>
          <a:bodyPr wrap="square" rtlCol="0">
            <a:spAutoFit/>
          </a:bodyPr>
          <a:lstStyle/>
          <a:p>
            <a:r>
              <a:rPr lang="en-GB" b="1" dirty="0"/>
              <a:t>Slope (B) </a:t>
            </a:r>
            <a:r>
              <a:rPr lang="en-GB" dirty="0"/>
              <a:t>indicates that for every 1-unit increase in the (IV), the (DV) is predicted to change by B units, holding everything else constant. </a:t>
            </a:r>
          </a:p>
          <a:p>
            <a:r>
              <a:rPr lang="en-GB" b="1" dirty="0"/>
              <a:t>Standardised Beta </a:t>
            </a:r>
            <a:r>
              <a:rPr lang="en-IE" b="1" dirty="0"/>
              <a:t>(</a:t>
            </a:r>
            <a:r>
              <a:rPr lang="el-GR" b="1" dirty="0"/>
              <a:t>β)</a:t>
            </a:r>
            <a:r>
              <a:rPr lang="en-GB" b="1" dirty="0"/>
              <a:t> </a:t>
            </a:r>
            <a:r>
              <a:rPr lang="en-GB" dirty="0"/>
              <a:t>how many standard deviations the outcome changes for one standard deviation increase in the predictor, holding everything else constant</a:t>
            </a:r>
            <a:endParaRPr lang="en-IE" dirty="0"/>
          </a:p>
        </p:txBody>
      </p:sp>
    </p:spTree>
    <p:extLst>
      <p:ext uri="{BB962C8B-B14F-4D97-AF65-F5344CB8AC3E}">
        <p14:creationId xmlns:p14="http://schemas.microsoft.com/office/powerpoint/2010/main" val="321042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A13EC59C-5CF6-9776-39BF-552F533C7205}"/>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4139B786-FE97-2903-3221-0EA8D9219DCA}"/>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D120A2E9-BCE1-BBDB-6411-62C59B37CB17}"/>
              </a:ext>
            </a:extLst>
          </p:cNvPr>
          <p:cNvSpPr txBox="1">
            <a:spLocks noGrp="1"/>
          </p:cNvSpPr>
          <p:nvPr>
            <p:ph type="body" idx="1"/>
          </p:nvPr>
        </p:nvSpPr>
        <p:spPr>
          <a:xfrm>
            <a:off x="138023" y="1720455"/>
            <a:ext cx="6268009" cy="3614861"/>
          </a:xfrm>
          <a:prstGeom prst="rect">
            <a:avLst/>
          </a:prstGeom>
          <a:noFill/>
          <a:ln>
            <a:noFill/>
          </a:ln>
        </p:spPr>
        <p:txBody>
          <a:bodyPr spcFirstLastPara="1" wrap="square" lIns="91425" tIns="45700" rIns="91425" bIns="45700" anchor="t" anchorCtr="0">
            <a:normAutofit/>
          </a:bodyPr>
          <a:lstStyle/>
          <a:p>
            <a:r>
              <a:rPr lang="en-IE" sz="2400" dirty="0"/>
              <a:t>Recap: Linear Regression</a:t>
            </a:r>
          </a:p>
          <a:p>
            <a:pPr lvl="3"/>
            <a:endParaRPr lang="en-IE" sz="1600" dirty="0"/>
          </a:p>
          <a:p>
            <a:r>
              <a:rPr lang="en-IE" sz="2400" b="1" dirty="0"/>
              <a:t>What is Multiple Regression (MR)?</a:t>
            </a:r>
          </a:p>
          <a:p>
            <a:pPr lvl="5"/>
            <a:endParaRPr lang="en-IE" sz="1600" dirty="0"/>
          </a:p>
          <a:p>
            <a:r>
              <a:rPr lang="en-IE" sz="2400" dirty="0"/>
              <a:t>Standard Multiple Regression</a:t>
            </a:r>
          </a:p>
          <a:p>
            <a:pPr lvl="1"/>
            <a:r>
              <a:rPr lang="en-IE" sz="2000" dirty="0"/>
              <a:t>Assumptions</a:t>
            </a:r>
          </a:p>
          <a:p>
            <a:pPr lvl="1"/>
            <a:r>
              <a:rPr lang="en-IE" sz="2000" dirty="0"/>
              <a:t>Sample size &amp; Effect Size</a:t>
            </a:r>
          </a:p>
          <a:p>
            <a:pPr lvl="1"/>
            <a:r>
              <a:rPr lang="en-IE" sz="2000" dirty="0"/>
              <a:t>Types</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366216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3575-1D87-3B8B-778C-F3834C110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5C457-F70A-CAFC-047D-7C3E02F9C702}"/>
              </a:ext>
            </a:extLst>
          </p:cNvPr>
          <p:cNvSpPr>
            <a:spLocks noGrp="1"/>
          </p:cNvSpPr>
          <p:nvPr>
            <p:ph type="title"/>
          </p:nvPr>
        </p:nvSpPr>
        <p:spPr>
          <a:xfrm>
            <a:off x="590179" y="363102"/>
            <a:ext cx="10311878" cy="932334"/>
          </a:xfrm>
        </p:spPr>
        <p:txBody>
          <a:bodyPr>
            <a:normAutofit/>
          </a:bodyPr>
          <a:lstStyle/>
          <a:p>
            <a:r>
              <a:rPr lang="en-IE" dirty="0">
                <a:solidFill>
                  <a:schemeClr val="tx1"/>
                </a:solidFill>
              </a:rPr>
              <a:t>Simple vs Multiple Regression</a:t>
            </a:r>
          </a:p>
        </p:txBody>
      </p:sp>
      <p:sp>
        <p:nvSpPr>
          <p:cNvPr id="5" name="Text Placeholder 4">
            <a:extLst>
              <a:ext uri="{FF2B5EF4-FFF2-40B4-BE49-F238E27FC236}">
                <a16:creationId xmlns:a16="http://schemas.microsoft.com/office/drawing/2014/main" id="{DA92F0B5-0563-3E5D-6E9B-321704A5FC1A}"/>
              </a:ext>
            </a:extLst>
          </p:cNvPr>
          <p:cNvSpPr>
            <a:spLocks noGrp="1"/>
          </p:cNvSpPr>
          <p:nvPr>
            <p:ph type="body" idx="1"/>
          </p:nvPr>
        </p:nvSpPr>
        <p:spPr>
          <a:xfrm>
            <a:off x="590179" y="1295436"/>
            <a:ext cx="10440534" cy="4267128"/>
          </a:xfrm>
        </p:spPr>
        <p:txBody>
          <a:bodyPr>
            <a:normAutofit/>
          </a:bodyPr>
          <a:lstStyle/>
          <a:p>
            <a:pPr algn="l">
              <a:buFont typeface="Arial" panose="020B0604020202020204" pitchFamily="34" charset="0"/>
              <a:buChar char="•"/>
            </a:pPr>
            <a:endParaRPr lang="en-GB" sz="2600" dirty="0">
              <a:solidFill>
                <a:srgbClr val="111111"/>
              </a:solidFill>
              <a:latin typeface="SourceSansPro"/>
            </a:endParaRPr>
          </a:p>
          <a:p>
            <a:pPr algn="l">
              <a:buFont typeface="Arial" panose="020B0604020202020204" pitchFamily="34" charset="0"/>
              <a:buChar char="•"/>
            </a:pPr>
            <a:endParaRPr lang="en-US" altLang="en-US" sz="2600" b="1" kern="1200" dirty="0">
              <a:solidFill>
                <a:srgbClr val="0000FF"/>
              </a:solidFill>
              <a:ea typeface="+mn-ea"/>
              <a:cs typeface="+mn-cs"/>
            </a:endParaRPr>
          </a:p>
          <a:p>
            <a:pPr algn="l">
              <a:buFont typeface="Arial" panose="020B0604020202020204" pitchFamily="34" charset="0"/>
              <a:buChar char="•"/>
            </a:pPr>
            <a:endParaRPr kumimoji="0" lang="en-US" altLang="en-US" sz="2800" b="1" i="0" u="none" strike="noStrike" kern="1200" cap="none" spc="0" normalizeH="0" baseline="0" noProof="0" dirty="0">
              <a:ln>
                <a:noFill/>
              </a:ln>
              <a:solidFill>
                <a:srgbClr val="0000FF"/>
              </a:solidFill>
              <a:effectLst/>
              <a:uLnTx/>
              <a:uFillTx/>
              <a:latin typeface="Arial" panose="020B0604020202020204"/>
              <a:ea typeface="+mn-ea"/>
              <a:cs typeface="+mn-cs"/>
            </a:endParaRPr>
          </a:p>
          <a:p>
            <a:pPr algn="l">
              <a:buFont typeface="Arial" panose="020B0604020202020204" pitchFamily="34" charset="0"/>
              <a:buChar char="•"/>
            </a:pPr>
            <a:endParaRPr kumimoji="0" lang="en-US" altLang="en-US" sz="2800" b="1" i="0" u="none" strike="noStrike" kern="1200" cap="none" spc="0" normalizeH="0" baseline="0" noProof="0" dirty="0">
              <a:ln>
                <a:noFill/>
              </a:ln>
              <a:solidFill>
                <a:srgbClr val="0000FF"/>
              </a:solidFill>
              <a:effectLst/>
              <a:uLnTx/>
              <a:uFillTx/>
              <a:latin typeface="Arial" panose="020B0604020202020204"/>
              <a:ea typeface="+mn-ea"/>
              <a:cs typeface="+mn-cs"/>
            </a:endParaRPr>
          </a:p>
          <a:p>
            <a:pPr algn="l">
              <a:buFont typeface="Arial" panose="020B0604020202020204" pitchFamily="34" charset="0"/>
              <a:buChar char="•"/>
            </a:pPr>
            <a:endParaRPr lang="en-GB" b="0" i="0" dirty="0">
              <a:solidFill>
                <a:srgbClr val="111111"/>
              </a:solidFill>
              <a:effectLst/>
              <a:latin typeface="SourceSansPro"/>
            </a:endParaRPr>
          </a:p>
          <a:p>
            <a:endParaRPr lang="en-IE" dirty="0"/>
          </a:p>
        </p:txBody>
      </p:sp>
      <p:graphicFrame>
        <p:nvGraphicFramePr>
          <p:cNvPr id="6" name="Diagram 5">
            <a:extLst>
              <a:ext uri="{FF2B5EF4-FFF2-40B4-BE49-F238E27FC236}">
                <a16:creationId xmlns:a16="http://schemas.microsoft.com/office/drawing/2014/main" id="{CC49EA63-D9B7-0D88-E796-B3CF5A798409}"/>
              </a:ext>
            </a:extLst>
          </p:cNvPr>
          <p:cNvGraphicFramePr/>
          <p:nvPr>
            <p:extLst>
              <p:ext uri="{D42A27DB-BD31-4B8C-83A1-F6EECF244321}">
                <p14:modId xmlns:p14="http://schemas.microsoft.com/office/powerpoint/2010/main" val="2163256086"/>
              </p:ext>
            </p:extLst>
          </p:nvPr>
        </p:nvGraphicFramePr>
        <p:xfrm>
          <a:off x="1051559" y="1469172"/>
          <a:ext cx="9052560" cy="434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7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54A2-21A8-61C7-E834-B98FA3F66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F6A2C-8E65-EEA0-88AA-3C5DF89A4470}"/>
              </a:ext>
            </a:extLst>
          </p:cNvPr>
          <p:cNvSpPr>
            <a:spLocks noGrp="1"/>
          </p:cNvSpPr>
          <p:nvPr>
            <p:ph type="title"/>
          </p:nvPr>
        </p:nvSpPr>
        <p:spPr>
          <a:xfrm>
            <a:off x="276996" y="475692"/>
            <a:ext cx="10311878" cy="932334"/>
          </a:xfrm>
        </p:spPr>
        <p:txBody>
          <a:bodyPr>
            <a:noAutofit/>
          </a:bodyPr>
          <a:lstStyle/>
          <a:p>
            <a:r>
              <a:rPr lang="en-GB" sz="2800" dirty="0"/>
              <a:t>Multiple Regression </a:t>
            </a:r>
            <a:br>
              <a:rPr lang="en-GB" sz="2800" dirty="0"/>
            </a:br>
            <a:endParaRPr lang="en-IE" sz="2800" dirty="0"/>
          </a:p>
        </p:txBody>
      </p:sp>
      <p:graphicFrame>
        <p:nvGraphicFramePr>
          <p:cNvPr id="4" name="Diagram 3">
            <a:extLst>
              <a:ext uri="{FF2B5EF4-FFF2-40B4-BE49-F238E27FC236}">
                <a16:creationId xmlns:a16="http://schemas.microsoft.com/office/drawing/2014/main" id="{70A69C3B-9DED-1F07-F0F6-CAA4E8D6ECA8}"/>
              </a:ext>
            </a:extLst>
          </p:cNvPr>
          <p:cNvGraphicFramePr/>
          <p:nvPr>
            <p:extLst>
              <p:ext uri="{D42A27DB-BD31-4B8C-83A1-F6EECF244321}">
                <p14:modId xmlns:p14="http://schemas.microsoft.com/office/powerpoint/2010/main" val="920092792"/>
              </p:ext>
            </p:extLst>
          </p:nvPr>
        </p:nvGraphicFramePr>
        <p:xfrm>
          <a:off x="276996" y="2177717"/>
          <a:ext cx="10744085" cy="506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F68714E-95FF-97A8-41C5-FBDC8B41CB36}"/>
              </a:ext>
            </a:extLst>
          </p:cNvPr>
          <p:cNvSpPr txBox="1"/>
          <p:nvPr/>
        </p:nvSpPr>
        <p:spPr>
          <a:xfrm>
            <a:off x="276996" y="1131276"/>
            <a:ext cx="10888309" cy="1846659"/>
          </a:xfrm>
          <a:prstGeom prst="rect">
            <a:avLst/>
          </a:prstGeom>
          <a:noFill/>
        </p:spPr>
        <p:txBody>
          <a:bodyPr wrap="square" rtlCol="0">
            <a:spAutoFit/>
          </a:bodyPr>
          <a:lstStyle/>
          <a:p>
            <a:r>
              <a:rPr lang="en-US" sz="2400" b="1" dirty="0"/>
              <a:t>Involves using several predictors (IVs) to predict the outcome of a criterion variable (DV). </a:t>
            </a:r>
          </a:p>
          <a:p>
            <a:endParaRPr lang="en-US" sz="2400" b="1" dirty="0"/>
          </a:p>
          <a:p>
            <a:r>
              <a:rPr lang="en-GB" sz="2400" b="1" dirty="0"/>
              <a:t>A family of tests that allow us to assess….</a:t>
            </a:r>
            <a:endParaRPr lang="en-US" sz="2400" b="1" dirty="0"/>
          </a:p>
          <a:p>
            <a:endParaRPr lang="en-IE" dirty="0"/>
          </a:p>
        </p:txBody>
      </p:sp>
    </p:spTree>
    <p:extLst>
      <p:ext uri="{BB962C8B-B14F-4D97-AF65-F5344CB8AC3E}">
        <p14:creationId xmlns:p14="http://schemas.microsoft.com/office/powerpoint/2010/main" val="235640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95FB-AD5A-146F-9DA2-34C9D11A8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33EB1-0204-9E1F-9119-7B4E143DBA11}"/>
              </a:ext>
            </a:extLst>
          </p:cNvPr>
          <p:cNvSpPr>
            <a:spLocks noGrp="1"/>
          </p:cNvSpPr>
          <p:nvPr>
            <p:ph type="title"/>
          </p:nvPr>
        </p:nvSpPr>
        <p:spPr>
          <a:xfrm>
            <a:off x="239817" y="374977"/>
            <a:ext cx="10311878" cy="932334"/>
          </a:xfrm>
        </p:spPr>
        <p:txBody>
          <a:bodyPr>
            <a:noAutofit/>
          </a:bodyPr>
          <a:lstStyle/>
          <a:p>
            <a:r>
              <a:rPr lang="en-GB" sz="2800" dirty="0"/>
              <a:t>Multiple Regression </a:t>
            </a:r>
            <a:br>
              <a:rPr lang="en-GB" sz="2800" dirty="0"/>
            </a:br>
            <a:endParaRPr lang="en-IE" sz="2800" dirty="0"/>
          </a:p>
        </p:txBody>
      </p:sp>
      <p:pic>
        <p:nvPicPr>
          <p:cNvPr id="6" name="Picture 5">
            <a:extLst>
              <a:ext uri="{FF2B5EF4-FFF2-40B4-BE49-F238E27FC236}">
                <a16:creationId xmlns:a16="http://schemas.microsoft.com/office/drawing/2014/main" id="{4E9519ED-7785-54E5-C345-5DB649C1D900}"/>
              </a:ext>
            </a:extLst>
          </p:cNvPr>
          <p:cNvPicPr>
            <a:picLocks noChangeAspect="1"/>
          </p:cNvPicPr>
          <p:nvPr/>
        </p:nvPicPr>
        <p:blipFill>
          <a:blip r:embed="rId2"/>
          <a:stretch>
            <a:fillRect/>
          </a:stretch>
        </p:blipFill>
        <p:spPr>
          <a:xfrm>
            <a:off x="132617" y="863516"/>
            <a:ext cx="9849830" cy="932334"/>
          </a:xfrm>
          <a:prstGeom prst="rect">
            <a:avLst/>
          </a:prstGeom>
        </p:spPr>
      </p:pic>
      <p:sp>
        <p:nvSpPr>
          <p:cNvPr id="8" name="TextBox 7">
            <a:extLst>
              <a:ext uri="{FF2B5EF4-FFF2-40B4-BE49-F238E27FC236}">
                <a16:creationId xmlns:a16="http://schemas.microsoft.com/office/drawing/2014/main" id="{AE45DF65-FF72-C1F3-149B-6ED5E0AAA1B0}"/>
              </a:ext>
            </a:extLst>
          </p:cNvPr>
          <p:cNvSpPr txBox="1"/>
          <p:nvPr/>
        </p:nvSpPr>
        <p:spPr>
          <a:xfrm>
            <a:off x="132617" y="1795850"/>
            <a:ext cx="10527362" cy="646331"/>
          </a:xfrm>
          <a:prstGeom prst="rect">
            <a:avLst/>
          </a:prstGeom>
          <a:noFill/>
        </p:spPr>
        <p:txBody>
          <a:bodyPr wrap="square">
            <a:spAutoFit/>
          </a:bodyPr>
          <a:lstStyle/>
          <a:p>
            <a:r>
              <a:rPr lang="en-IE" dirty="0"/>
              <a:t>Can job satisfaction be predicted by a linear combination of hours worked per week, annual income, job autonomy and perceived opportunities for promotion?</a:t>
            </a:r>
          </a:p>
        </p:txBody>
      </p:sp>
      <p:pic>
        <p:nvPicPr>
          <p:cNvPr id="10" name="Picture 9">
            <a:extLst>
              <a:ext uri="{FF2B5EF4-FFF2-40B4-BE49-F238E27FC236}">
                <a16:creationId xmlns:a16="http://schemas.microsoft.com/office/drawing/2014/main" id="{819737DE-FB3D-FA7D-F286-93824AE851DE}"/>
              </a:ext>
            </a:extLst>
          </p:cNvPr>
          <p:cNvPicPr>
            <a:picLocks noChangeAspect="1"/>
          </p:cNvPicPr>
          <p:nvPr/>
        </p:nvPicPr>
        <p:blipFill>
          <a:blip r:embed="rId3"/>
          <a:stretch>
            <a:fillRect/>
          </a:stretch>
        </p:blipFill>
        <p:spPr>
          <a:xfrm>
            <a:off x="132617" y="2385481"/>
            <a:ext cx="9849830" cy="988241"/>
          </a:xfrm>
          <a:prstGeom prst="rect">
            <a:avLst/>
          </a:prstGeom>
        </p:spPr>
      </p:pic>
      <p:sp>
        <p:nvSpPr>
          <p:cNvPr id="12" name="TextBox 11">
            <a:extLst>
              <a:ext uri="{FF2B5EF4-FFF2-40B4-BE49-F238E27FC236}">
                <a16:creationId xmlns:a16="http://schemas.microsoft.com/office/drawing/2014/main" id="{DD1F2267-3BDD-4CE4-9F5B-A09D258B1144}"/>
              </a:ext>
            </a:extLst>
          </p:cNvPr>
          <p:cNvSpPr txBox="1"/>
          <p:nvPr/>
        </p:nvSpPr>
        <p:spPr>
          <a:xfrm>
            <a:off x="132617" y="4692426"/>
            <a:ext cx="11005887" cy="646331"/>
          </a:xfrm>
          <a:prstGeom prst="rect">
            <a:avLst/>
          </a:prstGeom>
          <a:noFill/>
        </p:spPr>
        <p:txBody>
          <a:bodyPr wrap="square">
            <a:spAutoFit/>
          </a:bodyPr>
          <a:lstStyle/>
          <a:p>
            <a:r>
              <a:rPr lang="en-IE" dirty="0"/>
              <a:t>Do perceived opportunities for promotion add predictive utility to a model of job satisfaction that already includes hours worked per week, annual income and job autonomy?</a:t>
            </a:r>
          </a:p>
        </p:txBody>
      </p:sp>
      <p:pic>
        <p:nvPicPr>
          <p:cNvPr id="14" name="Picture 13">
            <a:extLst>
              <a:ext uri="{FF2B5EF4-FFF2-40B4-BE49-F238E27FC236}">
                <a16:creationId xmlns:a16="http://schemas.microsoft.com/office/drawing/2014/main" id="{2A824DD0-FC48-E4BC-9AC6-4A14C47ECA1E}"/>
              </a:ext>
            </a:extLst>
          </p:cNvPr>
          <p:cNvPicPr>
            <a:picLocks noChangeAspect="1"/>
          </p:cNvPicPr>
          <p:nvPr/>
        </p:nvPicPr>
        <p:blipFill>
          <a:blip r:embed="rId4"/>
          <a:stretch>
            <a:fillRect/>
          </a:stretch>
        </p:blipFill>
        <p:spPr>
          <a:xfrm>
            <a:off x="132617" y="3978551"/>
            <a:ext cx="9849830" cy="690459"/>
          </a:xfrm>
          <a:prstGeom prst="rect">
            <a:avLst/>
          </a:prstGeom>
        </p:spPr>
      </p:pic>
      <p:pic>
        <p:nvPicPr>
          <p:cNvPr id="16" name="Picture 15">
            <a:extLst>
              <a:ext uri="{FF2B5EF4-FFF2-40B4-BE49-F238E27FC236}">
                <a16:creationId xmlns:a16="http://schemas.microsoft.com/office/drawing/2014/main" id="{BD62889A-6F94-926F-164D-40F51B50D791}"/>
              </a:ext>
            </a:extLst>
          </p:cNvPr>
          <p:cNvPicPr>
            <a:picLocks noChangeAspect="1"/>
          </p:cNvPicPr>
          <p:nvPr/>
        </p:nvPicPr>
        <p:blipFill>
          <a:blip r:embed="rId5"/>
          <a:stretch>
            <a:fillRect/>
          </a:stretch>
        </p:blipFill>
        <p:spPr>
          <a:xfrm>
            <a:off x="132617" y="5362173"/>
            <a:ext cx="10053678" cy="779355"/>
          </a:xfrm>
          <a:prstGeom prst="rect">
            <a:avLst/>
          </a:prstGeom>
        </p:spPr>
      </p:pic>
      <p:sp>
        <p:nvSpPr>
          <p:cNvPr id="17" name="TextBox 16">
            <a:extLst>
              <a:ext uri="{FF2B5EF4-FFF2-40B4-BE49-F238E27FC236}">
                <a16:creationId xmlns:a16="http://schemas.microsoft.com/office/drawing/2014/main" id="{ED02C539-3A2F-33C9-23C2-589013E74C6F}"/>
              </a:ext>
            </a:extLst>
          </p:cNvPr>
          <p:cNvSpPr txBox="1"/>
          <p:nvPr/>
        </p:nvSpPr>
        <p:spPr>
          <a:xfrm>
            <a:off x="132617" y="3320512"/>
            <a:ext cx="10527362" cy="646331"/>
          </a:xfrm>
          <a:prstGeom prst="rect">
            <a:avLst/>
          </a:prstGeom>
          <a:noFill/>
        </p:spPr>
        <p:txBody>
          <a:bodyPr wrap="square">
            <a:spAutoFit/>
          </a:bodyPr>
          <a:lstStyle/>
          <a:p>
            <a:r>
              <a:rPr lang="en-IE" dirty="0"/>
              <a:t>Is job autonomy the strongest predictor of job satisfaction above hours worked per week, annual income and perceived opportunities for promotion?</a:t>
            </a:r>
          </a:p>
        </p:txBody>
      </p:sp>
      <p:sp>
        <p:nvSpPr>
          <p:cNvPr id="18" name="TextBox 17">
            <a:extLst>
              <a:ext uri="{FF2B5EF4-FFF2-40B4-BE49-F238E27FC236}">
                <a16:creationId xmlns:a16="http://schemas.microsoft.com/office/drawing/2014/main" id="{0B13CCF0-2997-5EA3-FA34-195835244ACA}"/>
              </a:ext>
            </a:extLst>
          </p:cNvPr>
          <p:cNvSpPr txBox="1"/>
          <p:nvPr/>
        </p:nvSpPr>
        <p:spPr>
          <a:xfrm>
            <a:off x="239817" y="6064340"/>
            <a:ext cx="11005887" cy="646331"/>
          </a:xfrm>
          <a:prstGeom prst="rect">
            <a:avLst/>
          </a:prstGeom>
          <a:noFill/>
        </p:spPr>
        <p:txBody>
          <a:bodyPr wrap="square">
            <a:spAutoFit/>
          </a:bodyPr>
          <a:lstStyle/>
          <a:p>
            <a:r>
              <a:rPr lang="en-IE" dirty="0"/>
              <a:t>Controlling for hours worked per week, does annual income, job autonomy and opportunities for promotion predict job opportunities?</a:t>
            </a:r>
          </a:p>
        </p:txBody>
      </p:sp>
    </p:spTree>
    <p:extLst>
      <p:ext uri="{BB962C8B-B14F-4D97-AF65-F5344CB8AC3E}">
        <p14:creationId xmlns:p14="http://schemas.microsoft.com/office/powerpoint/2010/main" val="393185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BE7E-97E5-8E15-586E-AABCDC0FF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36E34-3A68-E696-7F23-BA4DAA0D5640}"/>
              </a:ext>
            </a:extLst>
          </p:cNvPr>
          <p:cNvSpPr>
            <a:spLocks noGrp="1"/>
          </p:cNvSpPr>
          <p:nvPr>
            <p:ph type="title"/>
          </p:nvPr>
        </p:nvSpPr>
        <p:spPr>
          <a:xfrm>
            <a:off x="421568" y="274883"/>
            <a:ext cx="10311878" cy="932334"/>
          </a:xfrm>
        </p:spPr>
        <p:txBody>
          <a:bodyPr/>
          <a:lstStyle/>
          <a:p>
            <a:r>
              <a:rPr lang="en-IE" dirty="0"/>
              <a:t>Multiple Regression Parameters </a:t>
            </a:r>
          </a:p>
        </p:txBody>
      </p:sp>
      <p:sp>
        <p:nvSpPr>
          <p:cNvPr id="3" name="Content Placeholder 2">
            <a:extLst>
              <a:ext uri="{FF2B5EF4-FFF2-40B4-BE49-F238E27FC236}">
                <a16:creationId xmlns:a16="http://schemas.microsoft.com/office/drawing/2014/main" id="{D026FD37-1C59-BB12-E1E7-59C96830F61C}"/>
              </a:ext>
            </a:extLst>
          </p:cNvPr>
          <p:cNvSpPr>
            <a:spLocks noGrp="1"/>
          </p:cNvSpPr>
          <p:nvPr>
            <p:ph idx="1"/>
          </p:nvPr>
        </p:nvSpPr>
        <p:spPr>
          <a:xfrm>
            <a:off x="267188" y="940653"/>
            <a:ext cx="9575320" cy="5250577"/>
          </a:xfrm>
        </p:spPr>
        <p:txBody>
          <a:bodyPr>
            <a:normAutofit fontScale="92500" lnSpcReduction="10000"/>
          </a:bodyPr>
          <a:lstStyle/>
          <a:p>
            <a:pPr marL="114300" indent="0">
              <a:buNone/>
            </a:pPr>
            <a:endParaRPr lang="en-IE" sz="2000" dirty="0"/>
          </a:p>
          <a:p>
            <a:pPr marL="457200" lvl="1" indent="0">
              <a:buNone/>
            </a:pPr>
            <a:r>
              <a:rPr lang="en-IE" b="1" dirty="0"/>
              <a:t>1. Point</a:t>
            </a:r>
            <a:r>
              <a:rPr lang="en-IE" b="1" dirty="0">
                <a:solidFill>
                  <a:srgbClr val="FF0000"/>
                </a:solidFill>
              </a:rPr>
              <a:t>s </a:t>
            </a:r>
            <a:r>
              <a:rPr lang="en-IE" b="1" dirty="0"/>
              <a:t>of intersection with y axis = β0 </a:t>
            </a:r>
          </a:p>
          <a:p>
            <a:pPr marL="1200150" lvl="2" indent="-285750">
              <a:buFont typeface="Arial" panose="020B0604020202020204" pitchFamily="34" charset="0"/>
              <a:buChar char="•"/>
            </a:pPr>
            <a:r>
              <a:rPr lang="en-IE" dirty="0"/>
              <a:t>Beta 0 value (intercept) = constant (it does not change) </a:t>
            </a:r>
          </a:p>
          <a:p>
            <a:pPr marL="1200150" lvl="2" indent="-285750">
              <a:buFont typeface="Arial" panose="020B0604020202020204" pitchFamily="34" charset="0"/>
              <a:buChar char="•"/>
            </a:pPr>
            <a:r>
              <a:rPr lang="en-GB" dirty="0"/>
              <a:t>Represents the expected value of the dependent variable when all predictors are zero</a:t>
            </a:r>
            <a:endParaRPr lang="en-IE" dirty="0"/>
          </a:p>
          <a:p>
            <a:pPr marL="1200150" lvl="2" indent="-285750">
              <a:buFont typeface="Arial" panose="020B0604020202020204" pitchFamily="34" charset="0"/>
              <a:buChar char="•"/>
            </a:pPr>
            <a:endParaRPr lang="en-IE" dirty="0"/>
          </a:p>
          <a:p>
            <a:pPr marL="457200" lvl="1" indent="0">
              <a:buNone/>
            </a:pPr>
            <a:r>
              <a:rPr lang="en-IE" b="1" dirty="0"/>
              <a:t>2. Slope</a:t>
            </a:r>
            <a:r>
              <a:rPr lang="en-IE" b="1" dirty="0">
                <a:solidFill>
                  <a:srgbClr val="FF0000"/>
                </a:solidFill>
              </a:rPr>
              <a:t>s</a:t>
            </a:r>
            <a:r>
              <a:rPr lang="en-IE" b="1" dirty="0"/>
              <a:t> = </a:t>
            </a:r>
            <a:r>
              <a:rPr lang="el-GR" b="1" dirty="0"/>
              <a:t>β1</a:t>
            </a:r>
            <a:r>
              <a:rPr lang="en-GB" b="1" dirty="0"/>
              <a:t>, </a:t>
            </a:r>
            <a:r>
              <a:rPr lang="el-GR" b="1" dirty="0"/>
              <a:t>β</a:t>
            </a:r>
            <a:r>
              <a:rPr lang="en-GB" b="1" dirty="0"/>
              <a:t>2, </a:t>
            </a:r>
            <a:r>
              <a:rPr lang="el-GR" b="1" dirty="0"/>
              <a:t>β</a:t>
            </a:r>
            <a:r>
              <a:rPr lang="en-GB" b="1" dirty="0"/>
              <a:t>3, </a:t>
            </a:r>
            <a:endParaRPr lang="en-IE" b="1" dirty="0"/>
          </a:p>
          <a:p>
            <a:pPr marL="1200150" lvl="2" indent="-285750">
              <a:buFont typeface="Arial" panose="020B0604020202020204" pitchFamily="34" charset="0"/>
              <a:buChar char="•"/>
            </a:pPr>
            <a:r>
              <a:rPr lang="en-IE" dirty="0"/>
              <a:t>Beta 1 values (slope/gradient) = </a:t>
            </a:r>
            <a:r>
              <a:rPr lang="en-GB" dirty="0"/>
              <a:t>Represents the expected change in the dependent variable for a one-unit increase in the predictor, holding other predictors constant</a:t>
            </a:r>
            <a:endParaRPr lang="en-IE" dirty="0"/>
          </a:p>
          <a:p>
            <a:pPr marL="1200150" lvl="2" indent="-285750">
              <a:buFont typeface="Arial" panose="020B0604020202020204" pitchFamily="34" charset="0"/>
              <a:buChar char="•"/>
            </a:pPr>
            <a:r>
              <a:rPr lang="en-IE" dirty="0"/>
              <a:t>1 unit increase in outcome is associated with an associated Beta 1 value change in predictor </a:t>
            </a:r>
          </a:p>
          <a:p>
            <a:pPr marL="1200150" lvl="2" indent="-285750">
              <a:buFont typeface="Arial" panose="020B0604020202020204" pitchFamily="34" charset="0"/>
              <a:buChar char="•"/>
            </a:pPr>
            <a:r>
              <a:rPr lang="en-IE" dirty="0"/>
              <a:t>E.g. Beta 1 value = -2.71 means that a one unit increase in the outcome variable is associated with a -2.71 decrease in the value of the predictor variable. </a:t>
            </a:r>
          </a:p>
          <a:p>
            <a:pPr marL="1200150" lvl="2" indent="-285750">
              <a:buFont typeface="Arial" panose="020B0604020202020204" pitchFamily="34" charset="0"/>
              <a:buChar char="•"/>
            </a:pPr>
            <a:endParaRPr lang="en-IE" dirty="0"/>
          </a:p>
          <a:p>
            <a:pPr marL="457200" lvl="1" indent="0">
              <a:buNone/>
            </a:pPr>
            <a:r>
              <a:rPr lang="en-IE" dirty="0"/>
              <a:t>3. </a:t>
            </a:r>
            <a:r>
              <a:rPr lang="en-IE" b="1" dirty="0"/>
              <a:t>Error (Residuals) </a:t>
            </a:r>
            <a:r>
              <a:rPr lang="el-GR" b="1" dirty="0"/>
              <a:t>ε</a:t>
            </a:r>
            <a:endParaRPr lang="en-GB" b="1" dirty="0"/>
          </a:p>
          <a:p>
            <a:pPr marL="800100" lvl="1"/>
            <a:r>
              <a:rPr lang="en-GB" dirty="0"/>
              <a:t>Variability in the dependent variable not explained by the predictors</a:t>
            </a:r>
            <a:endParaRPr lang="en-IE" dirty="0"/>
          </a:p>
          <a:p>
            <a:pPr marL="1200150" lvl="2"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139775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337693"/>
            <a:ext cx="10973517" cy="1325563"/>
          </a:xfrm>
        </p:spPr>
        <p:txBody>
          <a:bodyPr>
            <a:noAutofit/>
          </a:bodyPr>
          <a:lstStyle/>
          <a:p>
            <a:r>
              <a:rPr lang="en-IE" sz="4000" dirty="0"/>
              <a:t>Evaluating Standard Multiple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6888" y="1893522"/>
                <a:ext cx="10311878" cy="3992808"/>
              </a:xfrm>
            </p:spPr>
            <p:txBody>
              <a:bodyPr>
                <a:normAutofit fontScale="92500" lnSpcReduction="20000"/>
              </a:bodyPr>
              <a:lstStyle/>
              <a:p>
                <a:r>
                  <a:rPr lang="en-IE" dirty="0"/>
                  <a:t>Want to ensure that the model predicts a substantial amount of the variance in scores achieved on the dependent variable. </a:t>
                </a:r>
              </a:p>
              <a:p>
                <a:endParaRPr lang="en-IE" dirty="0"/>
              </a:p>
              <a:p>
                <a:pPr lvl="1"/>
                <a:r>
                  <a:rPr lang="en-IE" dirty="0"/>
                  <a:t>This is assessed with the </a:t>
                </a:r>
                <a14:m>
                  <m:oMath xmlns:m="http://schemas.openxmlformats.org/officeDocument/2006/math">
                    <m:sSup>
                      <m:sSupPr>
                        <m:ctrlPr>
                          <a:rPr lang="en-IE" i="1" smtClean="0">
                            <a:latin typeface="Cambria Math" panose="02040503050406030204" pitchFamily="18" charset="0"/>
                          </a:rPr>
                        </m:ctrlPr>
                      </m:sSupPr>
                      <m:e>
                        <m:r>
                          <a:rPr lang="en-IE" b="0" i="1" smtClean="0">
                            <a:latin typeface="Cambria Math"/>
                          </a:rPr>
                          <m:t>𝑅</m:t>
                        </m:r>
                      </m:e>
                      <m:sup>
                        <m:r>
                          <a:rPr lang="en-IE" b="0" i="1" smtClean="0">
                            <a:latin typeface="Cambria Math"/>
                          </a:rPr>
                          <m:t>2</m:t>
                        </m:r>
                      </m:sup>
                    </m:sSup>
                  </m:oMath>
                </a14:m>
                <a:r>
                  <a:rPr lang="en-IE" dirty="0"/>
                  <a:t> statistic: provides a value of the percentage variance explained </a:t>
                </a:r>
              </a:p>
              <a:p>
                <a:pPr lvl="1"/>
                <a:endParaRPr lang="en-IE" dirty="0"/>
              </a:p>
              <a:p>
                <a:pPr lvl="1"/>
                <a:r>
                  <a:rPr lang="en-IE" dirty="0"/>
                  <a:t>(e.g. </a:t>
                </a:r>
                <a14:m>
                  <m:oMath xmlns:m="http://schemas.openxmlformats.org/officeDocument/2006/math">
                    <m:sSup>
                      <m:sSupPr>
                        <m:ctrlPr>
                          <a:rPr lang="en-IE" i="1">
                            <a:latin typeface="Cambria Math" panose="02040503050406030204" pitchFamily="18" charset="0"/>
                          </a:rPr>
                        </m:ctrlPr>
                      </m:sSupPr>
                      <m:e>
                        <m:r>
                          <a:rPr lang="en-IE" i="1">
                            <a:latin typeface="Cambria Math"/>
                          </a:rPr>
                          <m:t>𝑅</m:t>
                        </m:r>
                      </m:e>
                      <m:sup>
                        <m:r>
                          <a:rPr lang="en-IE" i="1">
                            <a:latin typeface="Cambria Math"/>
                          </a:rPr>
                          <m:t>2</m:t>
                        </m:r>
                      </m:sup>
                    </m:sSup>
                  </m:oMath>
                </a14:m>
                <a:r>
                  <a:rPr lang="en-IE" dirty="0"/>
                  <a:t> of 0.48 = 48% Variance Explained). </a:t>
                </a:r>
              </a:p>
              <a:p>
                <a:pPr lvl="1"/>
                <a:endParaRPr lang="en-IE" dirty="0"/>
              </a:p>
              <a:p>
                <a:pPr lvl="1"/>
                <a:r>
                  <a:rPr lang="en-IE" dirty="0"/>
                  <a:t>Associated F-Test examines the fit of the model as compared to the mean of the outcome variable </a:t>
                </a:r>
              </a:p>
              <a:p>
                <a:pPr lvl="2"/>
                <a:r>
                  <a:rPr lang="en-IE" dirty="0"/>
                  <a:t>i.e. How much better is the model at predicting scores on the DV compared to the mean? </a:t>
                </a:r>
              </a:p>
              <a:p>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6888" y="1893522"/>
                <a:ext cx="10311878" cy="3992808"/>
              </a:xfrm>
              <a:blipFill>
                <a:blip r:embed="rId2"/>
                <a:stretch>
                  <a:fillRect t="-1221" r="-946"/>
                </a:stretch>
              </a:blipFill>
            </p:spPr>
            <p:txBody>
              <a:bodyPr/>
              <a:lstStyle/>
              <a:p>
                <a:r>
                  <a:rPr lang="en-IE">
                    <a:noFill/>
                  </a:rPr>
                  <a:t> </a:t>
                </a:r>
              </a:p>
            </p:txBody>
          </p:sp>
        </mc:Fallback>
      </mc:AlternateContent>
    </p:spTree>
    <p:extLst>
      <p:ext uri="{BB962C8B-B14F-4D97-AF65-F5344CB8AC3E}">
        <p14:creationId xmlns:p14="http://schemas.microsoft.com/office/powerpoint/2010/main" val="281308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30" y="458626"/>
            <a:ext cx="10311878" cy="932334"/>
          </a:xfrm>
        </p:spPr>
        <p:txBody>
          <a:bodyPr/>
          <a:lstStyle/>
          <a:p>
            <a:r>
              <a:rPr lang="en-IE" dirty="0"/>
              <a:t>Testing Multiple Parameters</a:t>
            </a:r>
          </a:p>
        </p:txBody>
      </p:sp>
      <p:sp>
        <p:nvSpPr>
          <p:cNvPr id="3" name="Content Placeholder 2"/>
          <p:cNvSpPr>
            <a:spLocks noGrp="1"/>
          </p:cNvSpPr>
          <p:nvPr>
            <p:ph idx="1"/>
          </p:nvPr>
        </p:nvSpPr>
        <p:spPr>
          <a:xfrm>
            <a:off x="343930" y="1897416"/>
            <a:ext cx="10311878" cy="3698712"/>
          </a:xfrm>
        </p:spPr>
        <p:txBody>
          <a:bodyPr>
            <a:normAutofit fontScale="92500" lnSpcReduction="20000"/>
          </a:bodyPr>
          <a:lstStyle/>
          <a:p>
            <a:r>
              <a:rPr lang="en-IE" dirty="0"/>
              <a:t> As with linear regression, we hope that each parameter contributes substantially to explaining the model </a:t>
            </a:r>
          </a:p>
          <a:p>
            <a:endParaRPr lang="en-IE" dirty="0"/>
          </a:p>
          <a:p>
            <a:pPr lvl="1"/>
            <a:r>
              <a:rPr lang="en-IE" dirty="0"/>
              <a:t>To test the value of each parameter in our model, we perform a t-test on each parameter. </a:t>
            </a:r>
          </a:p>
          <a:p>
            <a:pPr lvl="1"/>
            <a:endParaRPr lang="en-IE" dirty="0"/>
          </a:p>
          <a:p>
            <a:pPr lvl="1"/>
            <a:r>
              <a:rPr lang="en-IE" dirty="0"/>
              <a:t>Effectively, we are still estimating each slope (or the point of intersection) in comparison to 0. </a:t>
            </a:r>
          </a:p>
          <a:p>
            <a:pPr lvl="1"/>
            <a:endParaRPr lang="en-IE" dirty="0"/>
          </a:p>
          <a:p>
            <a:pPr lvl="1"/>
            <a:r>
              <a:rPr lang="en-IE" dirty="0"/>
              <a:t>If a predictor does not contribute to our model, we can consider dropping it. </a:t>
            </a:r>
          </a:p>
          <a:p>
            <a:endParaRPr lang="en-IE" dirty="0"/>
          </a:p>
        </p:txBody>
      </p:sp>
    </p:spTree>
    <p:extLst>
      <p:ext uri="{BB962C8B-B14F-4D97-AF65-F5344CB8AC3E}">
        <p14:creationId xmlns:p14="http://schemas.microsoft.com/office/powerpoint/2010/main" val="346450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22B2-EB14-F216-6934-E6A7B36E1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15D2A-12CC-4542-939C-CC48C38C6C1C}"/>
              </a:ext>
            </a:extLst>
          </p:cNvPr>
          <p:cNvSpPr>
            <a:spLocks noGrp="1"/>
          </p:cNvSpPr>
          <p:nvPr>
            <p:ph type="title"/>
          </p:nvPr>
        </p:nvSpPr>
        <p:spPr>
          <a:xfrm>
            <a:off x="601957" y="740386"/>
            <a:ext cx="10311878" cy="932334"/>
          </a:xfrm>
        </p:spPr>
        <p:txBody>
          <a:bodyPr>
            <a:noAutofit/>
          </a:bodyPr>
          <a:lstStyle/>
          <a:p>
            <a:r>
              <a:rPr lang="en-GB" sz="2800" dirty="0"/>
              <a:t>In a </a:t>
            </a:r>
            <a:r>
              <a:rPr lang="en-GB" sz="3200" dirty="0"/>
              <a:t>Multiple Regression </a:t>
            </a:r>
            <a:r>
              <a:rPr lang="en-GB" sz="2800" dirty="0"/>
              <a:t>you are trying to find out…</a:t>
            </a:r>
            <a:endParaRPr lang="en-IE" sz="2800" dirty="0"/>
          </a:p>
        </p:txBody>
      </p:sp>
      <p:graphicFrame>
        <p:nvGraphicFramePr>
          <p:cNvPr id="4" name="Diagram 3">
            <a:extLst>
              <a:ext uri="{FF2B5EF4-FFF2-40B4-BE49-F238E27FC236}">
                <a16:creationId xmlns:a16="http://schemas.microsoft.com/office/drawing/2014/main" id="{89FC2C2E-11A0-B9CC-C186-F9EE8CAD22AD}"/>
              </a:ext>
            </a:extLst>
          </p:cNvPr>
          <p:cNvGraphicFramePr/>
          <p:nvPr>
            <p:extLst>
              <p:ext uri="{D42A27DB-BD31-4B8C-83A1-F6EECF244321}">
                <p14:modId xmlns:p14="http://schemas.microsoft.com/office/powerpoint/2010/main" val="2441166589"/>
              </p:ext>
            </p:extLst>
          </p:nvPr>
        </p:nvGraphicFramePr>
        <p:xfrm>
          <a:off x="601957" y="1928040"/>
          <a:ext cx="10311878" cy="381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16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2DDA41D1-F0A8-CFFD-CAAA-C615EA3D2031}"/>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C504F4CA-68AF-CB86-05EC-1309EF20C4DD}"/>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99E945B0-E560-BEA4-F9CE-D030F129D1B5}"/>
              </a:ext>
            </a:extLst>
          </p:cNvPr>
          <p:cNvSpPr txBox="1">
            <a:spLocks noGrp="1"/>
          </p:cNvSpPr>
          <p:nvPr>
            <p:ph type="body" idx="1"/>
          </p:nvPr>
        </p:nvSpPr>
        <p:spPr>
          <a:xfrm>
            <a:off x="138023" y="1720455"/>
            <a:ext cx="6268009" cy="3614861"/>
          </a:xfrm>
          <a:prstGeom prst="rect">
            <a:avLst/>
          </a:prstGeom>
          <a:noFill/>
          <a:ln>
            <a:noFill/>
          </a:ln>
        </p:spPr>
        <p:txBody>
          <a:bodyPr spcFirstLastPara="1" wrap="square" lIns="91425" tIns="45700" rIns="91425" bIns="45700" anchor="t" anchorCtr="0">
            <a:normAutofit/>
          </a:bodyPr>
          <a:lstStyle/>
          <a:p>
            <a:r>
              <a:rPr lang="en-IE" sz="2400" dirty="0"/>
              <a:t>Recap: Linear Regression</a:t>
            </a:r>
          </a:p>
          <a:p>
            <a:pPr lvl="3"/>
            <a:endParaRPr lang="en-IE" sz="1600" dirty="0"/>
          </a:p>
          <a:p>
            <a:r>
              <a:rPr lang="en-IE" sz="2400" dirty="0"/>
              <a:t>What is Multiple Regression (MR)?</a:t>
            </a:r>
          </a:p>
          <a:p>
            <a:pPr lvl="5"/>
            <a:endParaRPr lang="en-IE" sz="1600" dirty="0"/>
          </a:p>
          <a:p>
            <a:r>
              <a:rPr lang="en-IE" sz="2400" dirty="0"/>
              <a:t>Standard Multiple Regression</a:t>
            </a:r>
          </a:p>
          <a:p>
            <a:pPr lvl="1"/>
            <a:r>
              <a:rPr lang="en-IE" sz="2000" dirty="0"/>
              <a:t>Assumptions</a:t>
            </a:r>
          </a:p>
          <a:p>
            <a:pPr lvl="1"/>
            <a:r>
              <a:rPr lang="en-IE" sz="2000" dirty="0"/>
              <a:t>Sample size &amp; Effect Size</a:t>
            </a:r>
          </a:p>
          <a:p>
            <a:pPr lvl="1"/>
            <a:r>
              <a:rPr lang="en-IE" sz="2000" dirty="0"/>
              <a:t>Types</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367631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44256158-58BF-F24B-ED10-098A702B325E}"/>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13C46CE9-9061-11B1-3199-01F7783E620B}"/>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37310317-0FBA-FF40-29BB-0612784C70AD}"/>
              </a:ext>
            </a:extLst>
          </p:cNvPr>
          <p:cNvSpPr txBox="1">
            <a:spLocks noGrp="1"/>
          </p:cNvSpPr>
          <p:nvPr>
            <p:ph type="body" idx="1"/>
          </p:nvPr>
        </p:nvSpPr>
        <p:spPr>
          <a:xfrm>
            <a:off x="138023" y="1720455"/>
            <a:ext cx="6268009" cy="3614861"/>
          </a:xfrm>
          <a:prstGeom prst="rect">
            <a:avLst/>
          </a:prstGeom>
          <a:noFill/>
          <a:ln>
            <a:noFill/>
          </a:ln>
        </p:spPr>
        <p:txBody>
          <a:bodyPr spcFirstLastPara="1" wrap="square" lIns="91425" tIns="45700" rIns="91425" bIns="45700" anchor="t" anchorCtr="0">
            <a:normAutofit/>
          </a:bodyPr>
          <a:lstStyle/>
          <a:p>
            <a:r>
              <a:rPr lang="en-IE" sz="2400" dirty="0"/>
              <a:t>Recap: Linear Regression</a:t>
            </a:r>
          </a:p>
          <a:p>
            <a:pPr lvl="3"/>
            <a:endParaRPr lang="en-IE" sz="1600" dirty="0"/>
          </a:p>
          <a:p>
            <a:r>
              <a:rPr lang="en-IE" sz="2400" dirty="0"/>
              <a:t>What is Multiple Regression (MR)?</a:t>
            </a:r>
          </a:p>
          <a:p>
            <a:pPr lvl="5"/>
            <a:endParaRPr lang="en-IE" sz="1600" dirty="0"/>
          </a:p>
          <a:p>
            <a:r>
              <a:rPr lang="en-IE" sz="2400" dirty="0"/>
              <a:t>Standard Multiple Regression</a:t>
            </a:r>
          </a:p>
          <a:p>
            <a:pPr lvl="1"/>
            <a:r>
              <a:rPr lang="en-IE" sz="2000" dirty="0"/>
              <a:t>Evaluating standard regression model</a:t>
            </a:r>
          </a:p>
          <a:p>
            <a:pPr lvl="1"/>
            <a:r>
              <a:rPr lang="en-IE" sz="2000" dirty="0"/>
              <a:t>Sample size &amp; Effect Size</a:t>
            </a:r>
          </a:p>
          <a:p>
            <a:pPr lvl="1"/>
            <a:r>
              <a:rPr lang="en-IE" sz="2000" dirty="0"/>
              <a:t>Types</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398934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C576-E5CF-10B7-DD67-DB7314A106FA}"/>
              </a:ext>
            </a:extLst>
          </p:cNvPr>
          <p:cNvSpPr>
            <a:spLocks noGrp="1"/>
          </p:cNvSpPr>
          <p:nvPr>
            <p:ph type="title"/>
          </p:nvPr>
        </p:nvSpPr>
        <p:spPr>
          <a:xfrm>
            <a:off x="343930" y="623894"/>
            <a:ext cx="10311878" cy="932334"/>
          </a:xfrm>
        </p:spPr>
        <p:txBody>
          <a:bodyPr>
            <a:normAutofit fontScale="90000"/>
          </a:bodyPr>
          <a:lstStyle/>
          <a:p>
            <a:pPr algn="ctr"/>
            <a:r>
              <a:rPr lang="en-GB" dirty="0"/>
              <a:t>“Don’t use multiple regression as a fishing expedition”</a:t>
            </a:r>
            <a:endParaRPr lang="en-IE" dirty="0"/>
          </a:p>
        </p:txBody>
      </p:sp>
      <p:sp>
        <p:nvSpPr>
          <p:cNvPr id="3" name="Text Placeholder 2">
            <a:extLst>
              <a:ext uri="{FF2B5EF4-FFF2-40B4-BE49-F238E27FC236}">
                <a16:creationId xmlns:a16="http://schemas.microsoft.com/office/drawing/2014/main" id="{EDA567A8-E541-BF83-2E0E-81FF18F96A71}"/>
              </a:ext>
            </a:extLst>
          </p:cNvPr>
          <p:cNvSpPr>
            <a:spLocks noGrp="1"/>
          </p:cNvSpPr>
          <p:nvPr>
            <p:ph type="body" idx="1"/>
          </p:nvPr>
        </p:nvSpPr>
        <p:spPr>
          <a:xfrm>
            <a:off x="2836758" y="6038813"/>
            <a:ext cx="10311878" cy="3063167"/>
          </a:xfrm>
        </p:spPr>
        <p:txBody>
          <a:bodyPr>
            <a:normAutofit/>
          </a:bodyPr>
          <a:lstStyle/>
          <a:p>
            <a:pPr marL="114300" indent="0">
              <a:buNone/>
            </a:pPr>
            <a:r>
              <a:rPr lang="en-GB" sz="2000" dirty="0"/>
              <a:t>Regression models must be theoretically driven</a:t>
            </a:r>
            <a:endParaRPr lang="en-IE" sz="2000" dirty="0"/>
          </a:p>
        </p:txBody>
      </p:sp>
      <p:pic>
        <p:nvPicPr>
          <p:cNvPr id="7" name="Picture 6" descr="Hand holding fishing rod">
            <a:extLst>
              <a:ext uri="{FF2B5EF4-FFF2-40B4-BE49-F238E27FC236}">
                <a16:creationId xmlns:a16="http://schemas.microsoft.com/office/drawing/2014/main" id="{5C8389C7-2DA7-D5E4-9530-910DE921F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556" y="1731049"/>
            <a:ext cx="6199415" cy="4132943"/>
          </a:xfrm>
          <a:prstGeom prst="rect">
            <a:avLst/>
          </a:prstGeom>
        </p:spPr>
      </p:pic>
      <p:sp>
        <p:nvSpPr>
          <p:cNvPr id="8" name="TextBox 7">
            <a:extLst>
              <a:ext uri="{FF2B5EF4-FFF2-40B4-BE49-F238E27FC236}">
                <a16:creationId xmlns:a16="http://schemas.microsoft.com/office/drawing/2014/main" id="{DAA9F862-46E4-6346-4ED9-501D1E648858}"/>
              </a:ext>
            </a:extLst>
          </p:cNvPr>
          <p:cNvSpPr txBox="1"/>
          <p:nvPr/>
        </p:nvSpPr>
        <p:spPr>
          <a:xfrm>
            <a:off x="9427029" y="6234106"/>
            <a:ext cx="1719942" cy="369332"/>
          </a:xfrm>
          <a:prstGeom prst="rect">
            <a:avLst/>
          </a:prstGeom>
          <a:noFill/>
        </p:spPr>
        <p:txBody>
          <a:bodyPr wrap="square" rtlCol="0">
            <a:spAutoFit/>
          </a:bodyPr>
          <a:lstStyle/>
          <a:p>
            <a:r>
              <a:rPr lang="en-GB" dirty="0"/>
              <a:t>(Pallant, 2020)</a:t>
            </a:r>
            <a:endParaRPr lang="en-IE" dirty="0"/>
          </a:p>
        </p:txBody>
      </p:sp>
    </p:spTree>
    <p:extLst>
      <p:ext uri="{BB962C8B-B14F-4D97-AF65-F5344CB8AC3E}">
        <p14:creationId xmlns:p14="http://schemas.microsoft.com/office/powerpoint/2010/main" val="405784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D7C6-A73F-C319-8550-A18575AC47E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FAF91CC-947A-ADC5-362A-9A5A98311A6B}"/>
              </a:ext>
            </a:extLst>
          </p:cNvPr>
          <p:cNvSpPr>
            <a:spLocks noGrp="1" noChangeArrowheads="1"/>
          </p:cNvSpPr>
          <p:nvPr>
            <p:ph type="title"/>
          </p:nvPr>
        </p:nvSpPr>
        <p:spPr>
          <a:xfrm>
            <a:off x="343930" y="403762"/>
            <a:ext cx="10311878" cy="932334"/>
          </a:xfrm>
        </p:spPr>
        <p:txBody>
          <a:bodyPr/>
          <a:lstStyle/>
          <a:p>
            <a:pPr eaLnBrk="1" hangingPunct="1"/>
            <a:r>
              <a:rPr lang="en-GB" altLang="en-US" dirty="0"/>
              <a:t>Multiple Regression Models</a:t>
            </a:r>
          </a:p>
        </p:txBody>
      </p:sp>
      <p:sp>
        <p:nvSpPr>
          <p:cNvPr id="7171" name="Rectangle 3">
            <a:extLst>
              <a:ext uri="{FF2B5EF4-FFF2-40B4-BE49-F238E27FC236}">
                <a16:creationId xmlns:a16="http://schemas.microsoft.com/office/drawing/2014/main" id="{A931617F-70D4-B5A8-9B04-B9FA2E5116A6}"/>
              </a:ext>
            </a:extLst>
          </p:cNvPr>
          <p:cNvSpPr>
            <a:spLocks noGrp="1" noChangeArrowheads="1"/>
          </p:cNvSpPr>
          <p:nvPr>
            <p:ph idx="1"/>
          </p:nvPr>
        </p:nvSpPr>
        <p:spPr>
          <a:xfrm>
            <a:off x="343930" y="1582984"/>
            <a:ext cx="10311878" cy="4308799"/>
          </a:xfrm>
        </p:spPr>
        <p:txBody>
          <a:bodyPr>
            <a:normAutofit fontScale="77500" lnSpcReduction="20000"/>
          </a:bodyPr>
          <a:lstStyle/>
          <a:p>
            <a:pPr eaLnBrk="1" hangingPunct="1">
              <a:defRPr/>
            </a:pPr>
            <a:r>
              <a:rPr lang="en-GB" dirty="0"/>
              <a:t>Although the model is more complicated, the basic principle is the same.</a:t>
            </a:r>
          </a:p>
          <a:p>
            <a:pPr lvl="1" eaLnBrk="1" hangingPunct="1">
              <a:defRPr/>
            </a:pPr>
            <a:r>
              <a:rPr lang="en-GB" dirty="0"/>
              <a:t>Aim is to find the linear combination of predictors that correlate maximally with the outcome variable. </a:t>
            </a:r>
          </a:p>
          <a:p>
            <a:pPr lvl="1">
              <a:defRPr/>
            </a:pPr>
            <a:r>
              <a:rPr lang="en-IE" b="1" dirty="0"/>
              <a:t>We can add as many predictors as we want</a:t>
            </a:r>
            <a:endParaRPr lang="en-GB" b="1" dirty="0"/>
          </a:p>
          <a:p>
            <a:pPr lvl="1" eaLnBrk="1" hangingPunct="1">
              <a:defRPr/>
            </a:pPr>
            <a:r>
              <a:rPr lang="en-GB" dirty="0"/>
              <a:t>General rule: The fewer predictors the better!</a:t>
            </a:r>
          </a:p>
          <a:p>
            <a:pPr lvl="1" eaLnBrk="1" hangingPunct="1">
              <a:defRPr/>
            </a:pPr>
            <a:endParaRPr lang="en-GB" dirty="0"/>
          </a:p>
          <a:p>
            <a:pPr>
              <a:spcAft>
                <a:spcPts val="600"/>
              </a:spcAft>
              <a:defRPr/>
            </a:pPr>
            <a:r>
              <a:rPr lang="en-GB" dirty="0"/>
              <a:t>The predictors included and the way in which they are entered into the model have a great impact =&gt; should be </a:t>
            </a:r>
          </a:p>
          <a:p>
            <a:pPr lvl="1">
              <a:spcAft>
                <a:spcPts val="600"/>
              </a:spcAft>
              <a:defRPr/>
            </a:pPr>
            <a:r>
              <a:rPr lang="en-GB" dirty="0"/>
              <a:t>Based on previous research and theoretical importance</a:t>
            </a:r>
          </a:p>
          <a:p>
            <a:pPr lvl="1">
              <a:spcAft>
                <a:spcPts val="600"/>
              </a:spcAft>
              <a:defRPr/>
            </a:pPr>
            <a:r>
              <a:rPr lang="en-GB" dirty="0"/>
              <a:t>Don’t just enter loads and hope for the best</a:t>
            </a:r>
          </a:p>
          <a:p>
            <a:pPr lvl="4">
              <a:spcAft>
                <a:spcPts val="600"/>
              </a:spcAft>
              <a:defRPr/>
            </a:pPr>
            <a:endParaRPr lang="en-GB" dirty="0"/>
          </a:p>
          <a:p>
            <a:pPr>
              <a:spcAft>
                <a:spcPts val="600"/>
              </a:spcAft>
              <a:defRPr/>
            </a:pPr>
            <a:r>
              <a:rPr lang="en-GB" dirty="0"/>
              <a:t>If variables are completely uncorrelated the order of entry has little impact on the parameters calculated BUT we rarely have uncorrelated predictors in psychology.</a:t>
            </a:r>
          </a:p>
          <a:p>
            <a:pPr lvl="1">
              <a:spcAft>
                <a:spcPts val="600"/>
              </a:spcAft>
              <a:defRPr/>
            </a:pPr>
            <a:endParaRPr lang="en-GB" dirty="0"/>
          </a:p>
        </p:txBody>
      </p:sp>
    </p:spTree>
    <p:extLst>
      <p:ext uri="{BB962C8B-B14F-4D97-AF65-F5344CB8AC3E}">
        <p14:creationId xmlns:p14="http://schemas.microsoft.com/office/powerpoint/2010/main" val="123660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D5AE-E3B2-8776-FF07-F91CBFEF7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B29E6-129E-DEAA-C7EA-B891AEB2E3C9}"/>
              </a:ext>
            </a:extLst>
          </p:cNvPr>
          <p:cNvSpPr>
            <a:spLocks noGrp="1"/>
          </p:cNvSpPr>
          <p:nvPr>
            <p:ph type="title"/>
          </p:nvPr>
        </p:nvSpPr>
        <p:spPr>
          <a:xfrm>
            <a:off x="572530" y="641506"/>
            <a:ext cx="10482566" cy="932334"/>
          </a:xfrm>
        </p:spPr>
        <p:txBody>
          <a:bodyPr>
            <a:normAutofit fontScale="90000"/>
          </a:bodyPr>
          <a:lstStyle/>
          <a:p>
            <a:r>
              <a:rPr lang="en-IE" dirty="0"/>
              <a:t>Multiple Regression – why are fewer predictors better? (1) </a:t>
            </a:r>
          </a:p>
        </p:txBody>
      </p:sp>
      <p:sp>
        <p:nvSpPr>
          <p:cNvPr id="3" name="Content Placeholder 2">
            <a:extLst>
              <a:ext uri="{FF2B5EF4-FFF2-40B4-BE49-F238E27FC236}">
                <a16:creationId xmlns:a16="http://schemas.microsoft.com/office/drawing/2014/main" id="{60DEDC09-970A-A078-6F74-B88D15F33FB3}"/>
              </a:ext>
            </a:extLst>
          </p:cNvPr>
          <p:cNvSpPr>
            <a:spLocks noGrp="1"/>
          </p:cNvSpPr>
          <p:nvPr>
            <p:ph idx="1"/>
          </p:nvPr>
        </p:nvSpPr>
        <p:spPr>
          <a:xfrm>
            <a:off x="462802" y="1854806"/>
            <a:ext cx="10311878" cy="4572000"/>
          </a:xfrm>
        </p:spPr>
        <p:txBody>
          <a:bodyPr>
            <a:normAutofit/>
          </a:bodyPr>
          <a:lstStyle/>
          <a:p>
            <a:pPr marL="114300" indent="0">
              <a:buNone/>
            </a:pPr>
            <a:r>
              <a:rPr lang="en-US" b="1" dirty="0"/>
              <a:t>1. Improved Interpretability &amp; Parsimony</a:t>
            </a:r>
          </a:p>
          <a:p>
            <a:r>
              <a:rPr lang="en-US" sz="2400" dirty="0"/>
              <a:t>A simpler model with fewer predictors is easier to interpret (its clearer which variables are truly important).</a:t>
            </a:r>
          </a:p>
          <a:p>
            <a:endParaRPr lang="en-US" sz="2400" dirty="0"/>
          </a:p>
          <a:p>
            <a:r>
              <a:rPr lang="en-US" sz="2400" dirty="0"/>
              <a:t>In line with Occam’s Razor (a philosophical problem solving principle), a </a:t>
            </a:r>
            <a:r>
              <a:rPr lang="en-US" sz="2400" i="1" dirty="0"/>
              <a:t>model should be as simple as possible </a:t>
            </a:r>
            <a:r>
              <a:rPr lang="en-US" sz="2400" dirty="0"/>
              <a:t>while still explaining the data effectively (i.e., parsimonious). </a:t>
            </a:r>
          </a:p>
          <a:p>
            <a:endParaRPr lang="en-US" sz="2400" dirty="0"/>
          </a:p>
          <a:p>
            <a:r>
              <a:rPr lang="en-US" sz="2400" dirty="0"/>
              <a:t>Fewer predictors allows for balance between accuracy and simplicity).</a:t>
            </a:r>
          </a:p>
          <a:p>
            <a:pPr marL="114300" indent="0">
              <a:buNone/>
            </a:pPr>
            <a:endParaRPr lang="en-US" sz="3300" b="1" dirty="0"/>
          </a:p>
          <a:p>
            <a:endParaRPr lang="en-US" dirty="0"/>
          </a:p>
          <a:p>
            <a:endParaRPr lang="en-IE" dirty="0"/>
          </a:p>
        </p:txBody>
      </p:sp>
    </p:spTree>
    <p:extLst>
      <p:ext uri="{BB962C8B-B14F-4D97-AF65-F5344CB8AC3E}">
        <p14:creationId xmlns:p14="http://schemas.microsoft.com/office/powerpoint/2010/main" val="408716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212EC-B782-1DE0-AF6B-E08D6C151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98EBD-B999-B220-01E0-A1583BA8CCF5}"/>
              </a:ext>
            </a:extLst>
          </p:cNvPr>
          <p:cNvSpPr>
            <a:spLocks noGrp="1"/>
          </p:cNvSpPr>
          <p:nvPr>
            <p:ph type="title"/>
          </p:nvPr>
        </p:nvSpPr>
        <p:spPr>
          <a:xfrm>
            <a:off x="572530" y="641506"/>
            <a:ext cx="10482566" cy="932334"/>
          </a:xfrm>
        </p:spPr>
        <p:txBody>
          <a:bodyPr>
            <a:normAutofit fontScale="90000"/>
          </a:bodyPr>
          <a:lstStyle/>
          <a:p>
            <a:r>
              <a:rPr lang="en-IE" dirty="0"/>
              <a:t>Multiple Regression – why are fewer predictors better? (2)</a:t>
            </a:r>
          </a:p>
        </p:txBody>
      </p:sp>
      <p:sp>
        <p:nvSpPr>
          <p:cNvPr id="3" name="Content Placeholder 2">
            <a:extLst>
              <a:ext uri="{FF2B5EF4-FFF2-40B4-BE49-F238E27FC236}">
                <a16:creationId xmlns:a16="http://schemas.microsoft.com/office/drawing/2014/main" id="{76A57430-D5D5-7FB1-D904-DD3E943B2DB4}"/>
              </a:ext>
            </a:extLst>
          </p:cNvPr>
          <p:cNvSpPr>
            <a:spLocks noGrp="1"/>
          </p:cNvSpPr>
          <p:nvPr>
            <p:ph idx="1"/>
          </p:nvPr>
        </p:nvSpPr>
        <p:spPr>
          <a:xfrm>
            <a:off x="572530" y="1573840"/>
            <a:ext cx="10311878" cy="4572000"/>
          </a:xfrm>
        </p:spPr>
        <p:txBody>
          <a:bodyPr>
            <a:normAutofit/>
          </a:bodyPr>
          <a:lstStyle/>
          <a:p>
            <a:pPr marL="114300" indent="0">
              <a:buNone/>
            </a:pPr>
            <a:endParaRPr lang="en-US" sz="3300" b="1" dirty="0"/>
          </a:p>
          <a:p>
            <a:pPr marL="114300" indent="0">
              <a:buNone/>
            </a:pPr>
            <a:r>
              <a:rPr lang="en-US" b="1" dirty="0"/>
              <a:t>2. Reduces erroneous inferences related to overfitting and multicollinearity </a:t>
            </a:r>
          </a:p>
          <a:p>
            <a:pPr marL="114300" indent="0">
              <a:buNone/>
            </a:pPr>
            <a:endParaRPr lang="en-US" sz="2400" b="1" dirty="0"/>
          </a:p>
          <a:p>
            <a:r>
              <a:rPr lang="en-US" sz="2400" dirty="0"/>
              <a:t>Too many predictors can lead to overfitting (i.e., the model captures noise rather than true patterns) </a:t>
            </a:r>
          </a:p>
          <a:p>
            <a:endParaRPr lang="en-US" sz="2400" dirty="0"/>
          </a:p>
          <a:p>
            <a:r>
              <a:rPr lang="en-US" sz="2400" dirty="0"/>
              <a:t>Including too many predictors increases the risk of multicollinearity (i.e., predictors are highly correlated with each other, so it is difficult to determine their individual contributions)</a:t>
            </a:r>
          </a:p>
          <a:p>
            <a:endParaRPr lang="en-US" sz="3300" dirty="0"/>
          </a:p>
          <a:p>
            <a:endParaRPr lang="en-US" dirty="0"/>
          </a:p>
          <a:p>
            <a:endParaRPr lang="en-IE" dirty="0"/>
          </a:p>
        </p:txBody>
      </p:sp>
    </p:spTree>
    <p:extLst>
      <p:ext uri="{BB962C8B-B14F-4D97-AF65-F5344CB8AC3E}">
        <p14:creationId xmlns:p14="http://schemas.microsoft.com/office/powerpoint/2010/main" val="2763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7F0B-D652-13B8-FC8E-3F7F58C89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1EDC5-4BA2-A8C2-322E-A0A1BD263AE6}"/>
              </a:ext>
            </a:extLst>
          </p:cNvPr>
          <p:cNvSpPr>
            <a:spLocks noGrp="1"/>
          </p:cNvSpPr>
          <p:nvPr>
            <p:ph type="title"/>
          </p:nvPr>
        </p:nvSpPr>
        <p:spPr>
          <a:xfrm>
            <a:off x="572530" y="641506"/>
            <a:ext cx="10482566" cy="932334"/>
          </a:xfrm>
        </p:spPr>
        <p:txBody>
          <a:bodyPr>
            <a:normAutofit fontScale="90000"/>
          </a:bodyPr>
          <a:lstStyle/>
          <a:p>
            <a:r>
              <a:rPr lang="en-IE" dirty="0"/>
              <a:t>Multiple Regression – why are fewer predictors better? (3) </a:t>
            </a:r>
          </a:p>
        </p:txBody>
      </p:sp>
      <p:sp>
        <p:nvSpPr>
          <p:cNvPr id="3" name="Content Placeholder 2">
            <a:extLst>
              <a:ext uri="{FF2B5EF4-FFF2-40B4-BE49-F238E27FC236}">
                <a16:creationId xmlns:a16="http://schemas.microsoft.com/office/drawing/2014/main" id="{29AB5E1C-02E3-CF45-9C8F-9C8A644D78C7}"/>
              </a:ext>
            </a:extLst>
          </p:cNvPr>
          <p:cNvSpPr>
            <a:spLocks noGrp="1"/>
          </p:cNvSpPr>
          <p:nvPr>
            <p:ph idx="1"/>
          </p:nvPr>
        </p:nvSpPr>
        <p:spPr>
          <a:xfrm>
            <a:off x="430145" y="1223434"/>
            <a:ext cx="10311878" cy="4572000"/>
          </a:xfrm>
        </p:spPr>
        <p:txBody>
          <a:bodyPr>
            <a:normAutofit/>
          </a:bodyPr>
          <a:lstStyle/>
          <a:p>
            <a:pPr marL="114300" indent="0">
              <a:buNone/>
            </a:pPr>
            <a:endParaRPr lang="en-US" sz="3600" dirty="0"/>
          </a:p>
          <a:p>
            <a:pPr marL="114300" indent="0">
              <a:buNone/>
            </a:pPr>
            <a:r>
              <a:rPr lang="en-US" b="1" dirty="0"/>
              <a:t>3. Improves statistical power to have fewer predictors</a:t>
            </a:r>
          </a:p>
          <a:p>
            <a:r>
              <a:rPr lang="en-US" sz="2400" dirty="0"/>
              <a:t>More predictors require a larger sample size to detect significant effects. </a:t>
            </a:r>
          </a:p>
          <a:p>
            <a:endParaRPr lang="en-US" sz="2400" dirty="0"/>
          </a:p>
          <a:p>
            <a:r>
              <a:rPr lang="en-US" sz="2400" dirty="0"/>
              <a:t>With fewer predictors, statistical power is better and risk of Type II errors is less</a:t>
            </a:r>
          </a:p>
          <a:p>
            <a:endParaRPr lang="en-US" dirty="0"/>
          </a:p>
          <a:p>
            <a:endParaRPr lang="en-IE" dirty="0"/>
          </a:p>
        </p:txBody>
      </p:sp>
    </p:spTree>
    <p:extLst>
      <p:ext uri="{BB962C8B-B14F-4D97-AF65-F5344CB8AC3E}">
        <p14:creationId xmlns:p14="http://schemas.microsoft.com/office/powerpoint/2010/main" val="144159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8464" y="604817"/>
            <a:ext cx="10311878" cy="932334"/>
          </a:xfrm>
        </p:spPr>
        <p:txBody>
          <a:bodyPr>
            <a:normAutofit/>
          </a:bodyPr>
          <a:lstStyle/>
          <a:p>
            <a:pPr eaLnBrk="1" hangingPunct="1"/>
            <a:r>
              <a:rPr lang="en-GB" altLang="en-US" dirty="0"/>
              <a:t>A note on Sample Size for Multiple Regression</a:t>
            </a:r>
          </a:p>
        </p:txBody>
      </p:sp>
      <p:sp>
        <p:nvSpPr>
          <p:cNvPr id="7171" name="Rectangle 3"/>
          <p:cNvSpPr>
            <a:spLocks noGrp="1" noChangeArrowheads="1"/>
          </p:cNvSpPr>
          <p:nvPr>
            <p:ph idx="1"/>
          </p:nvPr>
        </p:nvSpPr>
        <p:spPr>
          <a:xfrm>
            <a:off x="434241" y="1941689"/>
            <a:ext cx="10311878" cy="3951562"/>
          </a:xfrm>
        </p:spPr>
        <p:txBody>
          <a:bodyPr>
            <a:normAutofit fontScale="92500" lnSpcReduction="10000"/>
          </a:bodyPr>
          <a:lstStyle/>
          <a:p>
            <a:pPr>
              <a:defRPr/>
            </a:pPr>
            <a:r>
              <a:rPr lang="en-IE" altLang="en-GB" b="1" dirty="0">
                <a:cs typeface="Arial" charset="0"/>
              </a:rPr>
              <a:t>Ratio of Cases to IVs</a:t>
            </a:r>
            <a:r>
              <a:rPr lang="en-IE" altLang="en-GB" dirty="0">
                <a:cs typeface="Arial" charset="0"/>
              </a:rPr>
              <a:t> should</a:t>
            </a:r>
            <a:r>
              <a:rPr lang="en-IE" altLang="en-GB" b="1" dirty="0">
                <a:cs typeface="Arial" charset="0"/>
              </a:rPr>
              <a:t> </a:t>
            </a:r>
            <a:r>
              <a:rPr lang="en-IE" altLang="en-GB" dirty="0">
                <a:cs typeface="Arial" charset="0"/>
              </a:rPr>
              <a:t>be substantial </a:t>
            </a:r>
            <a:endParaRPr lang="en-IE" altLang="en-GB" dirty="0">
              <a:latin typeface="Comic Sans MS" pitchFamily="66" charset="0"/>
              <a:cs typeface="Times New Roman" pitchFamily="18" charset="0"/>
            </a:endParaRPr>
          </a:p>
          <a:p>
            <a:pPr>
              <a:defRPr/>
            </a:pPr>
            <a:r>
              <a:rPr lang="en-US" altLang="en-US" dirty="0"/>
              <a:t>Should </a:t>
            </a:r>
            <a:r>
              <a:rPr lang="en-US" altLang="en-US" dirty="0">
                <a:solidFill>
                  <a:schemeClr val="tx1"/>
                </a:solidFill>
              </a:rPr>
              <a:t>be more than 100 participants, or that there should be (ideally) at least 20 participants per IV. </a:t>
            </a:r>
          </a:p>
          <a:p>
            <a:pPr>
              <a:spcBef>
                <a:spcPts val="1800"/>
              </a:spcBef>
              <a:defRPr/>
            </a:pPr>
            <a:r>
              <a:rPr lang="en-IE" altLang="en-GB" dirty="0">
                <a:cs typeface="Arial" charset="0"/>
              </a:rPr>
              <a:t>Stevens (1996):</a:t>
            </a:r>
            <a:r>
              <a:rPr lang="en-IE" altLang="en-GB" i="1" dirty="0">
                <a:solidFill>
                  <a:schemeClr val="tx1"/>
                </a:solidFill>
                <a:cs typeface="Arial" charset="0"/>
              </a:rPr>
              <a:t>about 15 subjects per predictor</a:t>
            </a:r>
            <a:r>
              <a:rPr lang="en-IE" altLang="en-GB" dirty="0">
                <a:solidFill>
                  <a:schemeClr val="tx1"/>
                </a:solidFill>
                <a:cs typeface="Arial" charset="0"/>
              </a:rPr>
              <a:t> </a:t>
            </a:r>
          </a:p>
          <a:p>
            <a:pPr lvl="1">
              <a:defRPr/>
            </a:pPr>
            <a:r>
              <a:rPr lang="en-IE" altLang="en-GB" b="1" i="1" dirty="0">
                <a:cs typeface="Arial" charset="0"/>
              </a:rPr>
              <a:t>Size matters</a:t>
            </a:r>
            <a:r>
              <a:rPr lang="en-IE" altLang="en-GB" dirty="0">
                <a:cs typeface="Arial" charset="0"/>
              </a:rPr>
              <a:t>: The more people in your sample the better the chance of the results being replicated.  </a:t>
            </a:r>
          </a:p>
          <a:p>
            <a:pPr>
              <a:lnSpc>
                <a:spcPct val="90000"/>
              </a:lnSpc>
              <a:spcBef>
                <a:spcPts val="1800"/>
              </a:spcBef>
            </a:pPr>
            <a:r>
              <a:rPr lang="en-US" altLang="en-US" dirty="0"/>
              <a:t>Green (1991) proposed a method for determining a minimum sample size to test the </a:t>
            </a:r>
            <a:r>
              <a:rPr lang="en-US" altLang="en-US" i="1" dirty="0"/>
              <a:t>R</a:t>
            </a:r>
            <a:r>
              <a:rPr lang="en-US" altLang="en-US" i="1" baseline="30000" dirty="0"/>
              <a:t>2 </a:t>
            </a:r>
            <a:r>
              <a:rPr lang="en-US" altLang="en-US" dirty="0"/>
              <a:t>of a regression model. </a:t>
            </a:r>
          </a:p>
          <a:p>
            <a:pPr lvl="1">
              <a:lnSpc>
                <a:spcPct val="90000"/>
              </a:lnSpc>
            </a:pPr>
            <a:r>
              <a:rPr lang="en-US" altLang="en-US" dirty="0"/>
              <a:t>minimum sample should be greater than 50 + </a:t>
            </a:r>
            <a:r>
              <a:rPr lang="en-US" altLang="en-US" i="1" dirty="0"/>
              <a:t>8k, </a:t>
            </a:r>
            <a:r>
              <a:rPr lang="en-US" altLang="en-US" dirty="0"/>
              <a:t>where </a:t>
            </a:r>
            <a:r>
              <a:rPr lang="en-US" altLang="en-US" i="1" dirty="0"/>
              <a:t>k </a:t>
            </a:r>
            <a:r>
              <a:rPr lang="en-US" altLang="en-US" dirty="0"/>
              <a:t>is equal to the number of independent variables.</a:t>
            </a:r>
          </a:p>
          <a:p>
            <a:pPr>
              <a:defRPr/>
            </a:pPr>
            <a:endParaRPr lang="en-US" altLang="en-US" dirty="0"/>
          </a:p>
          <a:p>
            <a:pPr lvl="1">
              <a:defRPr/>
            </a:pPr>
            <a:endParaRPr lang="en-IE" altLang="en-GB" dirty="0">
              <a:latin typeface="Comic Sans MS" pitchFamily="66" charset="0"/>
              <a:cs typeface="Times New Roman" pitchFamily="18" charset="0"/>
            </a:endParaRPr>
          </a:p>
        </p:txBody>
      </p:sp>
    </p:spTree>
    <p:extLst>
      <p:ext uri="{BB962C8B-B14F-4D97-AF65-F5344CB8AC3E}">
        <p14:creationId xmlns:p14="http://schemas.microsoft.com/office/powerpoint/2010/main" val="23018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1041" y="746938"/>
            <a:ext cx="10311878" cy="932334"/>
          </a:xfrm>
        </p:spPr>
        <p:txBody>
          <a:bodyPr/>
          <a:lstStyle/>
          <a:p>
            <a:pPr eaLnBrk="1" hangingPunct="1"/>
            <a:r>
              <a:rPr lang="en-GB" altLang="en-US" dirty="0"/>
              <a:t>A note on Sample Size for Multiple Regression</a:t>
            </a:r>
          </a:p>
        </p:txBody>
      </p:sp>
      <p:sp>
        <p:nvSpPr>
          <p:cNvPr id="7171" name="Rectangle 3"/>
          <p:cNvSpPr>
            <a:spLocks noGrp="1" noChangeArrowheads="1"/>
          </p:cNvSpPr>
          <p:nvPr>
            <p:ph idx="1"/>
          </p:nvPr>
        </p:nvSpPr>
        <p:spPr>
          <a:xfrm>
            <a:off x="231041" y="2085017"/>
            <a:ext cx="10311878" cy="3063167"/>
          </a:xfrm>
        </p:spPr>
        <p:txBody>
          <a:bodyPr>
            <a:normAutofit/>
          </a:bodyPr>
          <a:lstStyle/>
          <a:p>
            <a:pPr>
              <a:defRPr/>
            </a:pPr>
            <a:r>
              <a:rPr lang="en-IE" altLang="en-GB" dirty="0">
                <a:cs typeface="Arial" charset="0"/>
              </a:rPr>
              <a:t>However a higher  ratio is needed when</a:t>
            </a:r>
          </a:p>
          <a:p>
            <a:pPr lvl="1">
              <a:defRPr/>
            </a:pPr>
            <a:r>
              <a:rPr lang="en-IE" altLang="en-GB" dirty="0">
                <a:cs typeface="Arial" charset="0"/>
              </a:rPr>
              <a:t>DV is skewed </a:t>
            </a:r>
          </a:p>
          <a:p>
            <a:pPr lvl="1">
              <a:defRPr/>
            </a:pPr>
            <a:r>
              <a:rPr lang="en-GB" altLang="en-GB" dirty="0">
                <a:cs typeface="Arial" charset="0"/>
              </a:rPr>
              <a:t>P</a:t>
            </a:r>
            <a:r>
              <a:rPr lang="en-IE" altLang="en-GB" dirty="0" err="1">
                <a:cs typeface="Arial" charset="0"/>
              </a:rPr>
              <a:t>oor</a:t>
            </a:r>
            <a:r>
              <a:rPr lang="en-IE" altLang="en-GB" dirty="0">
                <a:cs typeface="Arial" charset="0"/>
              </a:rPr>
              <a:t> reliability in measures, leads to substantial measurement error and reduces the true relationships </a:t>
            </a:r>
          </a:p>
          <a:p>
            <a:pPr lvl="1">
              <a:defRPr/>
            </a:pPr>
            <a:r>
              <a:rPr lang="en-IE" altLang="en-GB" dirty="0">
                <a:cs typeface="Arial" charset="0"/>
              </a:rPr>
              <a:t>Stepwise methods (45-50 subjects / variable)</a:t>
            </a:r>
            <a:endParaRPr lang="en-GB" altLang="en-GB" dirty="0">
              <a:cs typeface="Arial" charset="0"/>
            </a:endParaRPr>
          </a:p>
          <a:p>
            <a:pPr marL="0" indent="0">
              <a:buNone/>
              <a:defRPr/>
            </a:pPr>
            <a:endParaRPr lang="en-GB" dirty="0"/>
          </a:p>
        </p:txBody>
      </p:sp>
      <p:sp>
        <p:nvSpPr>
          <p:cNvPr id="4" name="Text Box 6"/>
          <p:cNvSpPr txBox="1">
            <a:spLocks noChangeArrowheads="1"/>
          </p:cNvSpPr>
          <p:nvPr/>
        </p:nvSpPr>
        <p:spPr bwMode="auto">
          <a:xfrm>
            <a:off x="1478119" y="4541402"/>
            <a:ext cx="86712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rgbClr val="0000FF"/>
                </a:solidFill>
              </a:rPr>
              <a:t>the larger the sample </a:t>
            </a:r>
            <a:r>
              <a:rPr lang="en-US" altLang="en-US" sz="2400" i="1" dirty="0">
                <a:solidFill>
                  <a:srgbClr val="0000FF"/>
                </a:solidFill>
              </a:rPr>
              <a:t>(N) </a:t>
            </a:r>
            <a:r>
              <a:rPr lang="en-US" altLang="en-US" sz="2400" dirty="0">
                <a:solidFill>
                  <a:srgbClr val="0000FF"/>
                </a:solidFill>
              </a:rPr>
              <a:t>is, the larger the denominator will be and therefore the standard error will be smaller. These smaller standard errors mean that your parameter estimates are more accurate. </a:t>
            </a:r>
          </a:p>
        </p:txBody>
      </p:sp>
    </p:spTree>
    <p:extLst>
      <p:ext uri="{BB962C8B-B14F-4D97-AF65-F5344CB8AC3E}">
        <p14:creationId xmlns:p14="http://schemas.microsoft.com/office/powerpoint/2010/main" val="329719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3930" y="593528"/>
            <a:ext cx="10311878" cy="932334"/>
          </a:xfrm>
        </p:spPr>
        <p:txBody>
          <a:bodyPr>
            <a:normAutofit/>
          </a:bodyPr>
          <a:lstStyle/>
          <a:p>
            <a:r>
              <a:rPr lang="en-IE" altLang="en-US" sz="4000" dirty="0"/>
              <a:t>Multiple regression: Effect Size</a:t>
            </a:r>
            <a:endParaRPr lang="en-US" altLang="en-US" sz="4000" dirty="0"/>
          </a:p>
        </p:txBody>
      </p:sp>
      <p:sp>
        <p:nvSpPr>
          <p:cNvPr id="23555" name="Rectangle 3"/>
          <p:cNvSpPr>
            <a:spLocks noGrp="1" noChangeArrowheads="1"/>
          </p:cNvSpPr>
          <p:nvPr>
            <p:ph idx="1"/>
          </p:nvPr>
        </p:nvSpPr>
        <p:spPr>
          <a:xfrm>
            <a:off x="461970" y="1525862"/>
            <a:ext cx="10075797" cy="4919662"/>
          </a:xfrm>
        </p:spPr>
        <p:txBody>
          <a:bodyPr>
            <a:normAutofit/>
          </a:bodyPr>
          <a:lstStyle/>
          <a:p>
            <a:r>
              <a:rPr lang="en-US" altLang="en-US" dirty="0"/>
              <a:t>If we measured the entire population from which we have randomly selected our sample, the size of the correlation or regression coefficient we would find is known as </a:t>
            </a:r>
            <a:r>
              <a:rPr lang="en-US" altLang="en-US" i="1" dirty="0"/>
              <a:t>the effect size. </a:t>
            </a:r>
          </a:p>
          <a:p>
            <a:pPr lvl="1">
              <a:spcBef>
                <a:spcPts val="1200"/>
              </a:spcBef>
            </a:pPr>
            <a:r>
              <a:rPr lang="en-US" altLang="en-US" dirty="0"/>
              <a:t>multiple regression, the effect size is equal to </a:t>
            </a:r>
            <a:r>
              <a:rPr lang="en-US" altLang="en-US" i="1" dirty="0"/>
              <a:t>R</a:t>
            </a:r>
            <a:r>
              <a:rPr lang="en-US" altLang="en-US" i="1" baseline="30000" dirty="0"/>
              <a:t>2</a:t>
            </a:r>
            <a:r>
              <a:rPr lang="en-US" altLang="en-US" i="1" dirty="0"/>
              <a:t>. </a:t>
            </a:r>
          </a:p>
          <a:p>
            <a:pPr lvl="1">
              <a:spcBef>
                <a:spcPts val="1200"/>
              </a:spcBef>
            </a:pPr>
            <a:r>
              <a:rPr lang="en-US" altLang="en-US" dirty="0"/>
              <a:t>The larger the effect size, the greater the chance we have of finding it. </a:t>
            </a:r>
          </a:p>
          <a:p>
            <a:pPr lvl="1">
              <a:spcBef>
                <a:spcPts val="1200"/>
              </a:spcBef>
            </a:pPr>
            <a:r>
              <a:rPr lang="en-US" altLang="en-US" dirty="0"/>
              <a:t>Cohen (1988) has defined small, medium and large effect sizes for values of </a:t>
            </a:r>
            <a:r>
              <a:rPr lang="en-US" altLang="en-US" i="1" dirty="0"/>
              <a:t>R2. </a:t>
            </a:r>
          </a:p>
          <a:p>
            <a:pPr lvl="2"/>
            <a:r>
              <a:rPr lang="en-US" altLang="en-US" dirty="0"/>
              <a:t>He defined a small value as </a:t>
            </a:r>
            <a:r>
              <a:rPr lang="en-US" altLang="en-US" i="1" dirty="0"/>
              <a:t>R</a:t>
            </a:r>
            <a:r>
              <a:rPr lang="en-US" altLang="en-US" i="1" baseline="30000" dirty="0"/>
              <a:t>2</a:t>
            </a:r>
            <a:r>
              <a:rPr lang="en-US" altLang="en-US" i="1" dirty="0"/>
              <a:t> </a:t>
            </a:r>
            <a:r>
              <a:rPr lang="en-US" altLang="en-US" dirty="0"/>
              <a:t>= 0.02, </a:t>
            </a:r>
          </a:p>
          <a:p>
            <a:pPr lvl="2"/>
            <a:r>
              <a:rPr lang="en-US" altLang="en-US" dirty="0"/>
              <a:t>a medium size as </a:t>
            </a:r>
            <a:r>
              <a:rPr lang="en-US" altLang="en-US" i="1" dirty="0"/>
              <a:t>R</a:t>
            </a:r>
            <a:r>
              <a:rPr lang="en-US" altLang="en-US" i="1" baseline="30000" dirty="0"/>
              <a:t>2 </a:t>
            </a:r>
            <a:r>
              <a:rPr lang="en-US" altLang="en-US" i="1" dirty="0"/>
              <a:t> = </a:t>
            </a:r>
            <a:r>
              <a:rPr lang="en-US" altLang="en-US" dirty="0"/>
              <a:t>0.13 </a:t>
            </a:r>
          </a:p>
          <a:p>
            <a:pPr lvl="2"/>
            <a:r>
              <a:rPr lang="en-US" altLang="en-US" dirty="0"/>
              <a:t>and a large size as </a:t>
            </a:r>
            <a:r>
              <a:rPr lang="en-US" altLang="en-US" i="1" dirty="0"/>
              <a:t>R</a:t>
            </a:r>
            <a:r>
              <a:rPr lang="en-US" altLang="en-US" i="1" baseline="30000" dirty="0"/>
              <a:t>2 </a:t>
            </a:r>
            <a:r>
              <a:rPr lang="en-US" altLang="en-US" dirty="0"/>
              <a:t>= 0.26. </a:t>
            </a:r>
          </a:p>
          <a:p>
            <a:pPr lvl="1"/>
            <a:endParaRPr lang="en-US" altLang="en-US" dirty="0"/>
          </a:p>
        </p:txBody>
      </p:sp>
    </p:spTree>
    <p:extLst>
      <p:ext uri="{BB962C8B-B14F-4D97-AF65-F5344CB8AC3E}">
        <p14:creationId xmlns:p14="http://schemas.microsoft.com/office/powerpoint/2010/main" val="391153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985" y="290188"/>
            <a:ext cx="10311878" cy="932334"/>
          </a:xfrm>
        </p:spPr>
        <p:txBody>
          <a:bodyPr/>
          <a:lstStyle/>
          <a:p>
            <a:pPr eaLnBrk="1" hangingPunct="1"/>
            <a:r>
              <a:rPr lang="en-GB" altLang="en-US" dirty="0"/>
              <a:t>Types of Multiple Regression Models</a:t>
            </a:r>
          </a:p>
        </p:txBody>
      </p:sp>
      <p:sp>
        <p:nvSpPr>
          <p:cNvPr id="7171" name="Rectangle 3"/>
          <p:cNvSpPr>
            <a:spLocks noGrp="1" noChangeArrowheads="1"/>
          </p:cNvSpPr>
          <p:nvPr>
            <p:ph idx="1"/>
          </p:nvPr>
        </p:nvSpPr>
        <p:spPr>
          <a:xfrm>
            <a:off x="5495774" y="3112663"/>
            <a:ext cx="5601904" cy="3745337"/>
          </a:xfrm>
        </p:spPr>
        <p:txBody>
          <a:bodyPr>
            <a:normAutofit/>
          </a:bodyPr>
          <a:lstStyle/>
          <a:p>
            <a:pPr lvl="6">
              <a:defRPr/>
            </a:pPr>
            <a:endParaRPr lang="en-GB" dirty="0"/>
          </a:p>
          <a:p>
            <a:pPr marL="114300" indent="0">
              <a:buNone/>
              <a:defRPr/>
            </a:pPr>
            <a:r>
              <a:rPr lang="en-GB" sz="2400" b="1" dirty="0">
                <a:solidFill>
                  <a:schemeClr val="tx1"/>
                </a:solidFill>
              </a:rPr>
              <a:t>Hierarchical Linear regression</a:t>
            </a:r>
          </a:p>
          <a:p>
            <a:pPr lvl="1">
              <a:defRPr/>
            </a:pPr>
            <a:r>
              <a:rPr lang="en-GB" sz="2000" dirty="0">
                <a:solidFill>
                  <a:schemeClr val="tx1"/>
                </a:solidFill>
              </a:rPr>
              <a:t>based on past work</a:t>
            </a:r>
          </a:p>
          <a:p>
            <a:pPr lvl="1">
              <a:defRPr/>
            </a:pPr>
            <a:r>
              <a:rPr lang="en-GB" sz="2000" dirty="0">
                <a:solidFill>
                  <a:schemeClr val="tx1"/>
                </a:solidFill>
              </a:rPr>
              <a:t>experimenter decides order</a:t>
            </a:r>
          </a:p>
          <a:p>
            <a:pPr lvl="1">
              <a:defRPr/>
            </a:pPr>
            <a:r>
              <a:rPr lang="en-GB" sz="2000" dirty="0">
                <a:solidFill>
                  <a:schemeClr val="tx1"/>
                </a:solidFill>
              </a:rPr>
              <a:t>enter known first and in order of importance in predicting the outcome, then add any new ones either all in one go (stepwise) or also in hierarchical fashion.</a:t>
            </a:r>
          </a:p>
        </p:txBody>
      </p:sp>
      <p:sp>
        <p:nvSpPr>
          <p:cNvPr id="2" name="Arrow: Down 1">
            <a:extLst>
              <a:ext uri="{FF2B5EF4-FFF2-40B4-BE49-F238E27FC236}">
                <a16:creationId xmlns:a16="http://schemas.microsoft.com/office/drawing/2014/main" id="{C99842A5-F310-9B1D-60AA-3BD699F9FADC}"/>
              </a:ext>
            </a:extLst>
          </p:cNvPr>
          <p:cNvSpPr/>
          <p:nvPr/>
        </p:nvSpPr>
        <p:spPr>
          <a:xfrm rot="3226910">
            <a:off x="3272589" y="1322106"/>
            <a:ext cx="1239253" cy="20106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Down 2">
            <a:extLst>
              <a:ext uri="{FF2B5EF4-FFF2-40B4-BE49-F238E27FC236}">
                <a16:creationId xmlns:a16="http://schemas.microsoft.com/office/drawing/2014/main" id="{E28278D8-58E6-85D5-7BED-C76CC67F2CE5}"/>
              </a:ext>
            </a:extLst>
          </p:cNvPr>
          <p:cNvSpPr/>
          <p:nvPr/>
        </p:nvSpPr>
        <p:spPr>
          <a:xfrm rot="18438057">
            <a:off x="6051325" y="1345421"/>
            <a:ext cx="1239253" cy="20106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FC9E23B9-1859-6B82-8610-88798F162A38}"/>
              </a:ext>
            </a:extLst>
          </p:cNvPr>
          <p:cNvSpPr txBox="1"/>
          <p:nvPr/>
        </p:nvSpPr>
        <p:spPr>
          <a:xfrm>
            <a:off x="212553" y="3478928"/>
            <a:ext cx="5283221" cy="2062103"/>
          </a:xfrm>
          <a:prstGeom prst="rect">
            <a:avLst/>
          </a:prstGeom>
          <a:noFill/>
        </p:spPr>
        <p:txBody>
          <a:bodyPr wrap="square">
            <a:spAutoFit/>
          </a:bodyPr>
          <a:lstStyle/>
          <a:p>
            <a:pPr>
              <a:defRPr/>
            </a:pPr>
            <a:r>
              <a:rPr lang="en-GB" sz="2400" b="1" dirty="0"/>
              <a:t>Standard / Simultaneous/ Forced Entry / Direct</a:t>
            </a:r>
          </a:p>
          <a:p>
            <a:pPr marL="800100" lvl="1" indent="-342900">
              <a:buFont typeface="Arial" panose="020B0604020202020204" pitchFamily="34" charset="0"/>
              <a:buChar char="•"/>
              <a:defRPr/>
            </a:pPr>
            <a:r>
              <a:rPr lang="en-GB" sz="2000" dirty="0"/>
              <a:t>All parameters are forced in together</a:t>
            </a:r>
          </a:p>
          <a:p>
            <a:pPr marL="800100" lvl="1" indent="-342900">
              <a:buFont typeface="Arial" panose="020B0604020202020204" pitchFamily="34" charset="0"/>
              <a:buChar char="•"/>
              <a:defRPr/>
            </a:pPr>
            <a:r>
              <a:rPr lang="en-GB" sz="2000" dirty="0"/>
              <a:t>Relies on good theoretical reasons but no decision is made on order entry (useful for theory testing)</a:t>
            </a:r>
          </a:p>
        </p:txBody>
      </p:sp>
      <p:sp>
        <p:nvSpPr>
          <p:cNvPr id="6" name="TextBox 5">
            <a:extLst>
              <a:ext uri="{FF2B5EF4-FFF2-40B4-BE49-F238E27FC236}">
                <a16:creationId xmlns:a16="http://schemas.microsoft.com/office/drawing/2014/main" id="{F49740D1-1548-EEAB-9E11-5A87A82C4E6E}"/>
              </a:ext>
            </a:extLst>
          </p:cNvPr>
          <p:cNvSpPr txBox="1"/>
          <p:nvPr/>
        </p:nvSpPr>
        <p:spPr>
          <a:xfrm>
            <a:off x="228600" y="3212432"/>
            <a:ext cx="5283221" cy="3116179"/>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endParaRPr lang="en-IE" dirty="0"/>
          </a:p>
        </p:txBody>
      </p:sp>
      <p:sp>
        <p:nvSpPr>
          <p:cNvPr id="7" name="TextBox 6">
            <a:extLst>
              <a:ext uri="{FF2B5EF4-FFF2-40B4-BE49-F238E27FC236}">
                <a16:creationId xmlns:a16="http://schemas.microsoft.com/office/drawing/2014/main" id="{F66C0E6B-8ABD-946E-25D4-713A063BB5F4}"/>
              </a:ext>
            </a:extLst>
          </p:cNvPr>
          <p:cNvSpPr txBox="1"/>
          <p:nvPr/>
        </p:nvSpPr>
        <p:spPr>
          <a:xfrm>
            <a:off x="9180095" y="6005445"/>
            <a:ext cx="14798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More on this next week</a:t>
            </a:r>
            <a:endParaRPr lang="en-IE" dirty="0"/>
          </a:p>
        </p:txBody>
      </p:sp>
      <p:sp>
        <p:nvSpPr>
          <p:cNvPr id="8" name="Arrow: Down 7">
            <a:extLst>
              <a:ext uri="{FF2B5EF4-FFF2-40B4-BE49-F238E27FC236}">
                <a16:creationId xmlns:a16="http://schemas.microsoft.com/office/drawing/2014/main" id="{9ECDFB62-A7A1-34E5-A8E1-A29F6B71DBCA}"/>
              </a:ext>
            </a:extLst>
          </p:cNvPr>
          <p:cNvSpPr/>
          <p:nvPr/>
        </p:nvSpPr>
        <p:spPr>
          <a:xfrm rot="18286609">
            <a:off x="8518358" y="5979695"/>
            <a:ext cx="529389" cy="348916"/>
          </a:xfrm>
          <a:prstGeom prst="down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37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1E479D1F-6EB1-BD8A-F8A5-6BD18CC5CB37}"/>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E566DFFC-5056-0D63-74C9-ECB644DF9579}"/>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C9C968AB-A984-6B90-0B1D-E04747525B37}"/>
              </a:ext>
            </a:extLst>
          </p:cNvPr>
          <p:cNvSpPr txBox="1">
            <a:spLocks noGrp="1"/>
          </p:cNvSpPr>
          <p:nvPr>
            <p:ph type="body" idx="1"/>
          </p:nvPr>
        </p:nvSpPr>
        <p:spPr>
          <a:xfrm>
            <a:off x="138023" y="1720455"/>
            <a:ext cx="6268009" cy="3614861"/>
          </a:xfrm>
          <a:prstGeom prst="rect">
            <a:avLst/>
          </a:prstGeom>
          <a:noFill/>
          <a:ln>
            <a:noFill/>
          </a:ln>
        </p:spPr>
        <p:txBody>
          <a:bodyPr spcFirstLastPara="1" wrap="square" lIns="91425" tIns="45700" rIns="91425" bIns="45700" anchor="t" anchorCtr="0">
            <a:normAutofit/>
          </a:bodyPr>
          <a:lstStyle/>
          <a:p>
            <a:r>
              <a:rPr lang="en-IE" sz="2400" b="1" dirty="0"/>
              <a:t>Recap: Linear Regression</a:t>
            </a:r>
          </a:p>
          <a:p>
            <a:pPr lvl="3"/>
            <a:endParaRPr lang="en-IE" sz="1600" dirty="0"/>
          </a:p>
          <a:p>
            <a:r>
              <a:rPr lang="en-IE" sz="2400" dirty="0"/>
              <a:t>What is Multiple Regression (MR)?</a:t>
            </a:r>
          </a:p>
          <a:p>
            <a:pPr lvl="5"/>
            <a:endParaRPr lang="en-IE" sz="1600" dirty="0"/>
          </a:p>
          <a:p>
            <a:r>
              <a:rPr lang="en-IE" sz="2400" dirty="0"/>
              <a:t>Standard Multiple Regression</a:t>
            </a:r>
          </a:p>
          <a:p>
            <a:pPr lvl="1"/>
            <a:r>
              <a:rPr lang="en-IE" sz="2000" dirty="0"/>
              <a:t>Assumptions</a:t>
            </a:r>
          </a:p>
          <a:p>
            <a:pPr lvl="1"/>
            <a:r>
              <a:rPr lang="en-IE" sz="2000" dirty="0"/>
              <a:t>Sample size &amp; Effect Size</a:t>
            </a:r>
          </a:p>
          <a:p>
            <a:pPr lvl="1"/>
            <a:r>
              <a:rPr lang="en-IE" sz="2000" dirty="0"/>
              <a:t>Types</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139343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A638D969-9FA2-8E19-2414-3C86E026E967}"/>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966C4E76-3B56-8F8F-9EA2-A5FAE63FDBC9}"/>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439A0A00-894D-7303-826C-0C6D53FD8D48}"/>
              </a:ext>
            </a:extLst>
          </p:cNvPr>
          <p:cNvSpPr txBox="1">
            <a:spLocks noGrp="1"/>
          </p:cNvSpPr>
          <p:nvPr>
            <p:ph type="body" idx="1"/>
          </p:nvPr>
        </p:nvSpPr>
        <p:spPr>
          <a:xfrm>
            <a:off x="138023" y="1720455"/>
            <a:ext cx="6268009" cy="3614861"/>
          </a:xfrm>
          <a:prstGeom prst="rect">
            <a:avLst/>
          </a:prstGeom>
          <a:noFill/>
          <a:ln>
            <a:noFill/>
          </a:ln>
        </p:spPr>
        <p:txBody>
          <a:bodyPr spcFirstLastPara="1" wrap="square" lIns="91425" tIns="45700" rIns="91425" bIns="45700" anchor="t" anchorCtr="0">
            <a:normAutofit/>
          </a:bodyPr>
          <a:lstStyle/>
          <a:p>
            <a:r>
              <a:rPr lang="en-IE" sz="2400" dirty="0"/>
              <a:t>Recap: Linear Regression</a:t>
            </a:r>
          </a:p>
          <a:p>
            <a:pPr lvl="3"/>
            <a:endParaRPr lang="en-IE" sz="1600" dirty="0"/>
          </a:p>
          <a:p>
            <a:r>
              <a:rPr lang="en-IE" sz="2400" dirty="0"/>
              <a:t>What is Multiple Regression (MR)?</a:t>
            </a:r>
          </a:p>
          <a:p>
            <a:pPr lvl="5"/>
            <a:endParaRPr lang="en-IE" sz="1600" dirty="0"/>
          </a:p>
          <a:p>
            <a:r>
              <a:rPr lang="en-IE" sz="2400" dirty="0"/>
              <a:t>Standard Multiple Regression</a:t>
            </a:r>
          </a:p>
          <a:p>
            <a:pPr lvl="1"/>
            <a:r>
              <a:rPr lang="en-IE" sz="2000" dirty="0"/>
              <a:t>Evaluating standard regression model</a:t>
            </a:r>
          </a:p>
          <a:p>
            <a:pPr lvl="1"/>
            <a:r>
              <a:rPr lang="en-IE" sz="2000" dirty="0"/>
              <a:t>Sample size &amp; Effect Size</a:t>
            </a:r>
          </a:p>
          <a:p>
            <a:pPr lvl="1"/>
            <a:r>
              <a:rPr lang="en-IE" sz="2000" dirty="0"/>
              <a:t>Assumptions</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412036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BF86-AF14-64CF-11FF-39CC30819F0B}"/>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F7E1A785-16A2-7AD6-7974-20791887A8CB}"/>
              </a:ext>
            </a:extLst>
          </p:cNvPr>
          <p:cNvSpPr/>
          <p:nvPr/>
        </p:nvSpPr>
        <p:spPr>
          <a:xfrm>
            <a:off x="11239907" y="-39659"/>
            <a:ext cx="946068" cy="718457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CEA22140-5DFD-78EB-3F2E-A6C2CBBF7170}"/>
              </a:ext>
            </a:extLst>
          </p:cNvPr>
          <p:cNvSpPr>
            <a:spLocks noGrp="1"/>
          </p:cNvSpPr>
          <p:nvPr>
            <p:ph type="title"/>
          </p:nvPr>
        </p:nvSpPr>
        <p:spPr>
          <a:xfrm>
            <a:off x="97926" y="0"/>
            <a:ext cx="10311878" cy="932334"/>
          </a:xfrm>
        </p:spPr>
        <p:txBody>
          <a:bodyPr wrap="square" anchor="ctr">
            <a:normAutofit/>
          </a:bodyPr>
          <a:lstStyle/>
          <a:p>
            <a:r>
              <a:rPr lang="en-IE" sz="3100" dirty="0"/>
              <a:t>Assumptions of Multiple Regression </a:t>
            </a:r>
          </a:p>
        </p:txBody>
      </p:sp>
      <p:graphicFrame>
        <p:nvGraphicFramePr>
          <p:cNvPr id="5" name="Content Placeholder 2">
            <a:extLst>
              <a:ext uri="{FF2B5EF4-FFF2-40B4-BE49-F238E27FC236}">
                <a16:creationId xmlns:a16="http://schemas.microsoft.com/office/drawing/2014/main" id="{B091E213-9EE1-194B-21B2-8C58CA463FAA}"/>
              </a:ext>
            </a:extLst>
          </p:cNvPr>
          <p:cNvGraphicFramePr>
            <a:graphicFrameLocks noGrp="1"/>
          </p:cNvGraphicFramePr>
          <p:nvPr>
            <p:ph idx="4294967295"/>
            <p:extLst>
              <p:ext uri="{D42A27DB-BD31-4B8C-83A1-F6EECF244321}">
                <p14:modId xmlns:p14="http://schemas.microsoft.com/office/powerpoint/2010/main" val="427083765"/>
              </p:ext>
            </p:extLst>
          </p:nvPr>
        </p:nvGraphicFramePr>
        <p:xfrm>
          <a:off x="954877" y="55271"/>
          <a:ext cx="1102206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A24A43C6-1E05-A275-ADBE-2E03201CC133}"/>
              </a:ext>
            </a:extLst>
          </p:cNvPr>
          <p:cNvSpPr txBox="1"/>
          <p:nvPr/>
        </p:nvSpPr>
        <p:spPr>
          <a:xfrm>
            <a:off x="-1509962" y="5367688"/>
            <a:ext cx="11142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4472C4"/>
                </a:solidFill>
                <a:effectLst/>
                <a:uLnTx/>
                <a:uFillTx/>
                <a:latin typeface="Arial"/>
                <a:ea typeface="+mn-ea"/>
                <a:cs typeface="+mn-cs"/>
              </a:rPr>
              <a:t>Cook’s distance</a:t>
            </a:r>
            <a:endParaRPr kumimoji="0" lang="en-IE" sz="1400" b="0" i="0" u="none" strike="noStrike" kern="1200" cap="none" spc="0" normalizeH="0" baseline="0" noProof="0" dirty="0">
              <a:ln>
                <a:noFill/>
              </a:ln>
              <a:solidFill>
                <a:srgbClr val="4472C4"/>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8148A6D6-1B9B-06CB-0AA4-43585443CBA0}"/>
              </a:ext>
            </a:extLst>
          </p:cNvPr>
          <p:cNvGrpSpPr/>
          <p:nvPr/>
        </p:nvGrpSpPr>
        <p:grpSpPr>
          <a:xfrm>
            <a:off x="1783733" y="3080248"/>
            <a:ext cx="10456089" cy="3540355"/>
            <a:chOff x="2118087" y="3288430"/>
            <a:chExt cx="10456089" cy="3540355"/>
          </a:xfrm>
        </p:grpSpPr>
        <p:sp>
          <p:nvSpPr>
            <p:cNvPr id="6" name="TextBox 5">
              <a:extLst>
                <a:ext uri="{FF2B5EF4-FFF2-40B4-BE49-F238E27FC236}">
                  <a16:creationId xmlns:a16="http://schemas.microsoft.com/office/drawing/2014/main" id="{0546D375-FAE4-F398-033A-DE05A19FCD5A}"/>
                </a:ext>
              </a:extLst>
            </p:cNvPr>
            <p:cNvSpPr txBox="1"/>
            <p:nvPr/>
          </p:nvSpPr>
          <p:spPr>
            <a:xfrm>
              <a:off x="4886096" y="4417236"/>
              <a:ext cx="159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4472C4"/>
                  </a:solidFill>
                  <a:effectLst/>
                  <a:uLnTx/>
                  <a:uFillTx/>
                  <a:latin typeface="Arial"/>
                  <a:ea typeface="+mn-ea"/>
                  <a:cs typeface="+mn-cs"/>
                </a:rPr>
                <a:t>Durbin Watson statistic</a:t>
              </a:r>
              <a:endParaRPr kumimoji="0" lang="en-IE" sz="1200" b="0" i="0" u="none" strike="noStrike" kern="1200" cap="none" spc="0" normalizeH="0" baseline="0" noProof="0" dirty="0">
                <a:ln>
                  <a:noFill/>
                </a:ln>
                <a:solidFill>
                  <a:srgbClr val="4472C4"/>
                </a:solidFill>
                <a:effectLst/>
                <a:uLnTx/>
                <a:uFillTx/>
                <a:latin typeface="Arial"/>
                <a:ea typeface="+mn-ea"/>
                <a:cs typeface="+mn-cs"/>
              </a:endParaRPr>
            </a:p>
          </p:txBody>
        </p:sp>
        <p:sp>
          <p:nvSpPr>
            <p:cNvPr id="7" name="TextBox 6">
              <a:extLst>
                <a:ext uri="{FF2B5EF4-FFF2-40B4-BE49-F238E27FC236}">
                  <a16:creationId xmlns:a16="http://schemas.microsoft.com/office/drawing/2014/main" id="{538AE150-E6EB-BFE0-4351-48363C268645}"/>
                </a:ext>
              </a:extLst>
            </p:cNvPr>
            <p:cNvSpPr txBox="1"/>
            <p:nvPr/>
          </p:nvSpPr>
          <p:spPr>
            <a:xfrm>
              <a:off x="6802222" y="4255370"/>
              <a:ext cx="16841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Scatterplots (regression output)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54144A28-D27B-F6C4-D833-C8C4CE9E6052}"/>
                </a:ext>
              </a:extLst>
            </p:cNvPr>
            <p:cNvCxnSpPr>
              <a:cxnSpLocks/>
            </p:cNvCxnSpPr>
            <p:nvPr/>
          </p:nvCxnSpPr>
          <p:spPr>
            <a:xfrm flipH="1">
              <a:off x="2118087" y="3380974"/>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42E79AC-8AFB-EF54-2DB9-7D12C306B72A}"/>
                </a:ext>
              </a:extLst>
            </p:cNvPr>
            <p:cNvSpPr txBox="1"/>
            <p:nvPr/>
          </p:nvSpPr>
          <p:spPr>
            <a:xfrm>
              <a:off x="3270484" y="4246665"/>
              <a:ext cx="17217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altLang="en-US" sz="1100" b="1" i="0" u="none" strike="noStrike" kern="1200" cap="none" spc="0" normalizeH="0" baseline="0" noProof="0" dirty="0">
                  <a:ln>
                    <a:noFill/>
                  </a:ln>
                  <a:solidFill>
                    <a:srgbClr val="4472C4"/>
                  </a:solidFill>
                  <a:effectLst/>
                  <a:uLnTx/>
                  <a:uFillTx/>
                  <a:latin typeface="Arial"/>
                  <a:ea typeface="+mn-ea"/>
                  <a:cs typeface="+mn-cs"/>
                </a:rPr>
                <a:t>Normal Probability Plot (P-P) of Regression Standardised Residual </a:t>
              </a:r>
              <a:endParaRPr kumimoji="0" lang="en-IE" sz="1100" b="1" i="0" u="none" strike="noStrike" kern="1200" cap="none" spc="0" normalizeH="0" baseline="0" noProof="0" dirty="0">
                <a:ln>
                  <a:noFill/>
                </a:ln>
                <a:solidFill>
                  <a:srgbClr val="4472C4"/>
                </a:solidFill>
                <a:effectLst/>
                <a:uLnTx/>
                <a:uFillTx/>
                <a:latin typeface="Arial"/>
                <a:ea typeface="+mn-ea"/>
                <a:cs typeface="+mn-cs"/>
              </a:endParaRPr>
            </a:p>
          </p:txBody>
        </p:sp>
        <p:sp>
          <p:nvSpPr>
            <p:cNvPr id="9" name="TextBox 8">
              <a:extLst>
                <a:ext uri="{FF2B5EF4-FFF2-40B4-BE49-F238E27FC236}">
                  <a16:creationId xmlns:a16="http://schemas.microsoft.com/office/drawing/2014/main" id="{6598F847-A80C-BD8F-0BF6-4FE6713BF683}"/>
                </a:ext>
              </a:extLst>
            </p:cNvPr>
            <p:cNvSpPr txBox="1"/>
            <p:nvPr/>
          </p:nvSpPr>
          <p:spPr>
            <a:xfrm>
              <a:off x="9078291" y="4246665"/>
              <a:ext cx="144652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Scatterplots (regression output)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sp>
          <p:nvSpPr>
            <p:cNvPr id="14" name="TextBox 13">
              <a:extLst>
                <a:ext uri="{FF2B5EF4-FFF2-40B4-BE49-F238E27FC236}">
                  <a16:creationId xmlns:a16="http://schemas.microsoft.com/office/drawing/2014/main" id="{347C0A65-699E-CD70-1CBF-74B487917D27}"/>
                </a:ext>
              </a:extLst>
            </p:cNvPr>
            <p:cNvSpPr txBox="1"/>
            <p:nvPr/>
          </p:nvSpPr>
          <p:spPr>
            <a:xfrm>
              <a:off x="9210047" y="5834735"/>
              <a:ext cx="102184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Evenly scattered – not curved</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F705148F-D580-DE66-FAA0-DDEBE7E98A6A}"/>
                </a:ext>
              </a:extLst>
            </p:cNvPr>
            <p:cNvCxnSpPr>
              <a:cxnSpLocks/>
            </p:cNvCxnSpPr>
            <p:nvPr/>
          </p:nvCxnSpPr>
          <p:spPr>
            <a:xfrm>
              <a:off x="2118087" y="5253616"/>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F6DE8F7-0E2F-3E62-7F4B-809A74E7A977}"/>
                </a:ext>
              </a:extLst>
            </p:cNvPr>
            <p:cNvCxnSpPr>
              <a:cxnSpLocks/>
            </p:cNvCxnSpPr>
            <p:nvPr/>
          </p:nvCxnSpPr>
          <p:spPr>
            <a:xfrm flipH="1">
              <a:off x="4089826" y="3412057"/>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40E65D-2891-77A6-C84F-3A4A5DDF21A3}"/>
                </a:ext>
              </a:extLst>
            </p:cNvPr>
            <p:cNvCxnSpPr>
              <a:cxnSpLocks/>
            </p:cNvCxnSpPr>
            <p:nvPr/>
          </p:nvCxnSpPr>
          <p:spPr>
            <a:xfrm flipH="1">
              <a:off x="5659948" y="3412057"/>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07D251E-9611-BB3D-FC67-1D0CE0D4C038}"/>
                </a:ext>
              </a:extLst>
            </p:cNvPr>
            <p:cNvCxnSpPr>
              <a:cxnSpLocks/>
            </p:cNvCxnSpPr>
            <p:nvPr/>
          </p:nvCxnSpPr>
          <p:spPr>
            <a:xfrm flipH="1">
              <a:off x="7638379" y="3288431"/>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4BFBE1-1D69-2CE1-214C-25AA86C4E5D6}"/>
                </a:ext>
              </a:extLst>
            </p:cNvPr>
            <p:cNvCxnSpPr>
              <a:cxnSpLocks/>
            </p:cNvCxnSpPr>
            <p:nvPr/>
          </p:nvCxnSpPr>
          <p:spPr>
            <a:xfrm flipH="1">
              <a:off x="9648506" y="3288430"/>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B9F9D7-C487-4355-3578-5E7DA33A3380}"/>
                </a:ext>
              </a:extLst>
            </p:cNvPr>
            <p:cNvSpPr txBox="1"/>
            <p:nvPr/>
          </p:nvSpPr>
          <p:spPr>
            <a:xfrm>
              <a:off x="3393984" y="5791300"/>
              <a:ext cx="15696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Bell curve to histogram or pp plot approximately follows the line</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28" name="TextBox 27">
              <a:extLst>
                <a:ext uri="{FF2B5EF4-FFF2-40B4-BE49-F238E27FC236}">
                  <a16:creationId xmlns:a16="http://schemas.microsoft.com/office/drawing/2014/main" id="{C0D8F033-DE80-929B-64FF-0DD89F73423C}"/>
                </a:ext>
              </a:extLst>
            </p:cNvPr>
            <p:cNvSpPr txBox="1"/>
            <p:nvPr/>
          </p:nvSpPr>
          <p:spPr>
            <a:xfrm>
              <a:off x="4886096" y="5880915"/>
              <a:ext cx="19816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Should be equal to 2</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13E6D8F-9B97-D5C6-D0F4-4B2CA6439945}"/>
                </a:ext>
              </a:extLst>
            </p:cNvPr>
            <p:cNvSpPr txBox="1"/>
            <p:nvPr/>
          </p:nvSpPr>
          <p:spPr>
            <a:xfrm>
              <a:off x="6800262" y="5880915"/>
              <a:ext cx="19816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Should look like a cloud rather than a funnel</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150B5D1-BB7C-9771-5478-D77D54E068D7}"/>
                </a:ext>
              </a:extLst>
            </p:cNvPr>
            <p:cNvSpPr txBox="1"/>
            <p:nvPr/>
          </p:nvSpPr>
          <p:spPr>
            <a:xfrm>
              <a:off x="10695381" y="3977845"/>
              <a:ext cx="15910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Cooks distance, leverage &amp; visual inspection of scatterplot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sp>
          <p:nvSpPr>
            <p:cNvPr id="32" name="TextBox 31">
              <a:extLst>
                <a:ext uri="{FF2B5EF4-FFF2-40B4-BE49-F238E27FC236}">
                  <a16:creationId xmlns:a16="http://schemas.microsoft.com/office/drawing/2014/main" id="{628DD691-55B8-8F1E-99E4-241A883CFE00}"/>
                </a:ext>
              </a:extLst>
            </p:cNvPr>
            <p:cNvSpPr txBox="1"/>
            <p:nvPr/>
          </p:nvSpPr>
          <p:spPr>
            <a:xfrm>
              <a:off x="10407643" y="5659234"/>
              <a:ext cx="216653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Cooks value should be less than 1 (otherwise indicates influential point). No values distorting line disproportionately</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D11B51D3-581D-1C77-DC6E-21E20E63C677}"/>
                </a:ext>
              </a:extLst>
            </p:cNvPr>
            <p:cNvCxnSpPr>
              <a:cxnSpLocks/>
            </p:cNvCxnSpPr>
            <p:nvPr/>
          </p:nvCxnSpPr>
          <p:spPr>
            <a:xfrm>
              <a:off x="4158712" y="5162512"/>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06B1937-23D1-F117-4ACF-7B57EB98F889}"/>
                </a:ext>
              </a:extLst>
            </p:cNvPr>
            <p:cNvCxnSpPr>
              <a:cxnSpLocks/>
            </p:cNvCxnSpPr>
            <p:nvPr/>
          </p:nvCxnSpPr>
          <p:spPr>
            <a:xfrm>
              <a:off x="5681624" y="520771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059C527-A23D-B382-74CD-FCE78055D920}"/>
                </a:ext>
              </a:extLst>
            </p:cNvPr>
            <p:cNvCxnSpPr>
              <a:cxnSpLocks/>
            </p:cNvCxnSpPr>
            <p:nvPr/>
          </p:nvCxnSpPr>
          <p:spPr>
            <a:xfrm>
              <a:off x="7775526" y="5162512"/>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B2D5093-96A2-344F-6021-183E96B17119}"/>
                </a:ext>
              </a:extLst>
            </p:cNvPr>
            <p:cNvCxnSpPr>
              <a:cxnSpLocks/>
            </p:cNvCxnSpPr>
            <p:nvPr/>
          </p:nvCxnSpPr>
          <p:spPr>
            <a:xfrm>
              <a:off x="9777001" y="520771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D0E72F9-B660-2F94-0727-D9D13AB65C63}"/>
              </a:ext>
            </a:extLst>
          </p:cNvPr>
          <p:cNvSpPr txBox="1"/>
          <p:nvPr/>
        </p:nvSpPr>
        <p:spPr>
          <a:xfrm>
            <a:off x="1192591" y="4246928"/>
            <a:ext cx="15910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Correlations/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Tolerance/VIF</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cxnSp>
        <p:nvCxnSpPr>
          <p:cNvPr id="4" name="Straight Arrow Connector 3">
            <a:extLst>
              <a:ext uri="{FF2B5EF4-FFF2-40B4-BE49-F238E27FC236}">
                <a16:creationId xmlns:a16="http://schemas.microsoft.com/office/drawing/2014/main" id="{65BF8E05-4659-60A4-A94E-6B4FE73AA622}"/>
              </a:ext>
            </a:extLst>
          </p:cNvPr>
          <p:cNvCxnSpPr>
            <a:cxnSpLocks/>
          </p:cNvCxnSpPr>
          <p:nvPr/>
        </p:nvCxnSpPr>
        <p:spPr>
          <a:xfrm flipH="1">
            <a:off x="11212273" y="3034626"/>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2D1B75C-249A-CF1C-9A27-25BBA81C60D5}"/>
              </a:ext>
            </a:extLst>
          </p:cNvPr>
          <p:cNvCxnSpPr>
            <a:cxnSpLocks/>
          </p:cNvCxnSpPr>
          <p:nvPr/>
        </p:nvCxnSpPr>
        <p:spPr>
          <a:xfrm>
            <a:off x="11198533" y="486572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421861-D9BF-98FB-1B52-C1D93CBC12EA}"/>
              </a:ext>
            </a:extLst>
          </p:cNvPr>
          <p:cNvSpPr txBox="1"/>
          <p:nvPr/>
        </p:nvSpPr>
        <p:spPr>
          <a:xfrm>
            <a:off x="1169913" y="5704876"/>
            <a:ext cx="1760395" cy="1231106"/>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0AD47"/>
                </a:solidFill>
                <a:effectLst/>
                <a:uLnTx/>
                <a:uFillTx/>
                <a:latin typeface="proxima-nova"/>
                <a:ea typeface="+mn-ea"/>
                <a:cs typeface="+mn-cs"/>
              </a:rPr>
              <a:t>VIF less than 10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0AD47"/>
                </a:solidFill>
                <a:effectLst/>
                <a:uLnTx/>
                <a:uFillTx/>
                <a:latin typeface="proxima-nova"/>
                <a:ea typeface="+mn-ea"/>
                <a:cs typeface="+mn-cs"/>
              </a:rPr>
              <a:t>Tolerance greater than .10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70AD47"/>
                </a:solidFill>
                <a:effectLst/>
                <a:uLnTx/>
                <a:uFillTx/>
                <a:latin typeface="Arial"/>
                <a:ea typeface="+mn-ea"/>
                <a:cs typeface="+mn-cs"/>
              </a:rPr>
              <a:t>Correlation less than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ED7D31"/>
              </a:solidFill>
              <a:effectLst/>
              <a:uLnTx/>
              <a:uFillTx/>
              <a:latin typeface="Arial"/>
              <a:ea typeface="+mn-ea"/>
              <a:cs typeface="+mn-cs"/>
            </a:endParaRPr>
          </a:p>
        </p:txBody>
      </p:sp>
      <p:sp>
        <p:nvSpPr>
          <p:cNvPr id="11" name="TextBox 10">
            <a:extLst>
              <a:ext uri="{FF2B5EF4-FFF2-40B4-BE49-F238E27FC236}">
                <a16:creationId xmlns:a16="http://schemas.microsoft.com/office/drawing/2014/main" id="{4540D83F-16DA-D2B1-AFDE-22F8153B83F6}"/>
              </a:ext>
            </a:extLst>
          </p:cNvPr>
          <p:cNvSpPr txBox="1"/>
          <p:nvPr/>
        </p:nvSpPr>
        <p:spPr>
          <a:xfrm>
            <a:off x="48041" y="2792944"/>
            <a:ext cx="1274192" cy="353943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Assumption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Check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Assumption met if</a:t>
            </a:r>
            <a:endParaRPr kumimoji="0" lang="en-IE" sz="14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220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E3D9-5BA8-847F-14AF-E250A8E77A91}"/>
              </a:ext>
            </a:extLst>
          </p:cNvPr>
          <p:cNvSpPr>
            <a:spLocks noGrp="1"/>
          </p:cNvSpPr>
          <p:nvPr>
            <p:ph type="title"/>
          </p:nvPr>
        </p:nvSpPr>
        <p:spPr>
          <a:xfrm>
            <a:off x="343930" y="2424586"/>
            <a:ext cx="3450830" cy="932334"/>
          </a:xfrm>
        </p:spPr>
        <p:txBody>
          <a:bodyPr>
            <a:normAutofit fontScale="90000"/>
          </a:bodyPr>
          <a:lstStyle/>
          <a:p>
            <a:r>
              <a:rPr lang="en-IE" dirty="0"/>
              <a:t>Stepwise process for running Multiple Regression </a:t>
            </a:r>
          </a:p>
        </p:txBody>
      </p:sp>
      <p:pic>
        <p:nvPicPr>
          <p:cNvPr id="5" name="Picture 4">
            <a:extLst>
              <a:ext uri="{FF2B5EF4-FFF2-40B4-BE49-F238E27FC236}">
                <a16:creationId xmlns:a16="http://schemas.microsoft.com/office/drawing/2014/main" id="{4AF541F0-AF0B-FE23-586E-11EA8F8823ED}"/>
              </a:ext>
            </a:extLst>
          </p:cNvPr>
          <p:cNvPicPr>
            <a:picLocks noChangeAspect="1"/>
          </p:cNvPicPr>
          <p:nvPr/>
        </p:nvPicPr>
        <p:blipFill>
          <a:blip r:embed="rId2"/>
          <a:stretch>
            <a:fillRect/>
          </a:stretch>
        </p:blipFill>
        <p:spPr>
          <a:xfrm>
            <a:off x="3691022" y="602856"/>
            <a:ext cx="7684114" cy="5940960"/>
          </a:xfrm>
          <a:prstGeom prst="rect">
            <a:avLst/>
          </a:prstGeom>
        </p:spPr>
      </p:pic>
    </p:spTree>
    <p:extLst>
      <p:ext uri="{BB962C8B-B14F-4D97-AF65-F5344CB8AC3E}">
        <p14:creationId xmlns:p14="http://schemas.microsoft.com/office/powerpoint/2010/main" val="113826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6226" y="431194"/>
            <a:ext cx="10311878" cy="932334"/>
          </a:xfrm>
        </p:spPr>
        <p:txBody>
          <a:bodyPr>
            <a:normAutofit fontScale="90000"/>
          </a:bodyPr>
          <a:lstStyle/>
          <a:p>
            <a:pPr eaLnBrk="1" hangingPunct="1"/>
            <a:r>
              <a:rPr lang="en-GB" altLang="en-US" dirty="0"/>
              <a:t>Testing Assumptions of Multiple Regression </a:t>
            </a:r>
            <a:br>
              <a:rPr lang="en-GB" altLang="en-US" dirty="0"/>
            </a:br>
            <a:r>
              <a:rPr lang="en-GB" altLang="en-US" dirty="0">
                <a:solidFill>
                  <a:schemeClr val="accent6"/>
                </a:solidFill>
              </a:rPr>
              <a:t>1. Multicollinearity</a:t>
            </a:r>
          </a:p>
        </p:txBody>
      </p:sp>
      <p:sp>
        <p:nvSpPr>
          <p:cNvPr id="7171" name="Rectangle 3"/>
          <p:cNvSpPr>
            <a:spLocks noGrp="1" noChangeArrowheads="1"/>
          </p:cNvSpPr>
          <p:nvPr>
            <p:ph idx="1"/>
          </p:nvPr>
        </p:nvSpPr>
        <p:spPr>
          <a:xfrm>
            <a:off x="343930" y="1525007"/>
            <a:ext cx="10311878" cy="4276272"/>
          </a:xfrm>
        </p:spPr>
        <p:txBody>
          <a:bodyPr>
            <a:normAutofit fontScale="70000" lnSpcReduction="20000"/>
          </a:bodyPr>
          <a:lstStyle/>
          <a:p>
            <a:pPr>
              <a:defRPr/>
            </a:pPr>
            <a:r>
              <a:rPr lang="en-GB" altLang="en-GB" dirty="0">
                <a:cs typeface="Arial" charset="0"/>
              </a:rPr>
              <a:t>Multicollinearity occurs when 2+ </a:t>
            </a:r>
            <a:r>
              <a:rPr lang="en-GB" altLang="en-GB" dirty="0" err="1">
                <a:cs typeface="Arial" charset="0"/>
              </a:rPr>
              <a:t>Ivs</a:t>
            </a:r>
            <a:r>
              <a:rPr lang="en-GB" altLang="en-GB" dirty="0">
                <a:cs typeface="Arial" charset="0"/>
              </a:rPr>
              <a:t> are highly correlated with one another </a:t>
            </a:r>
            <a:r>
              <a:rPr lang="en-IE" altLang="en-GB" dirty="0">
                <a:cs typeface="Arial" charset="0"/>
              </a:rPr>
              <a:t>( r &gt;</a:t>
            </a:r>
            <a:r>
              <a:rPr lang="en-GB" altLang="en-GB" dirty="0">
                <a:cs typeface="Arial" charset="0"/>
              </a:rPr>
              <a:t> </a:t>
            </a:r>
            <a:r>
              <a:rPr lang="en-IE" altLang="en-GB" dirty="0">
                <a:cs typeface="Arial" charset="0"/>
              </a:rPr>
              <a:t>.80 is too high)</a:t>
            </a:r>
          </a:p>
          <a:p>
            <a:pPr lvl="1">
              <a:defRPr/>
            </a:pPr>
            <a:r>
              <a:rPr lang="en-GB" altLang="en-GB" dirty="0">
                <a:cs typeface="Arial" charset="0"/>
              </a:rPr>
              <a:t>Both IVs </a:t>
            </a:r>
            <a:r>
              <a:rPr lang="en-IE" altLang="en-GB" dirty="0" err="1">
                <a:cs typeface="Arial" charset="0"/>
              </a:rPr>
              <a:t>measur</a:t>
            </a:r>
            <a:r>
              <a:rPr lang="en-GB" altLang="en-GB" dirty="0">
                <a:cs typeface="Arial" charset="0"/>
              </a:rPr>
              <a:t>e</a:t>
            </a:r>
            <a:r>
              <a:rPr lang="en-IE" altLang="en-GB" dirty="0">
                <a:cs typeface="Arial" charset="0"/>
              </a:rPr>
              <a:t> the same construct. </a:t>
            </a:r>
          </a:p>
          <a:p>
            <a:pPr lvl="1">
              <a:defRPr/>
            </a:pPr>
            <a:endParaRPr lang="en-IE" altLang="en-GB" dirty="0">
              <a:latin typeface="Comic Sans MS" pitchFamily="66" charset="0"/>
              <a:cs typeface="Times New Roman" pitchFamily="18" charset="0"/>
            </a:endParaRPr>
          </a:p>
          <a:p>
            <a:pPr>
              <a:defRPr/>
            </a:pPr>
            <a:r>
              <a:rPr lang="en-IE" altLang="en-GB" dirty="0">
                <a:cs typeface="Arial" charset="0"/>
              </a:rPr>
              <a:t>Determining the importance of a given predictor difficult  - effects of predictors are confounded</a:t>
            </a:r>
          </a:p>
          <a:p>
            <a:pPr>
              <a:defRPr/>
            </a:pPr>
            <a:endParaRPr lang="en-IE" altLang="en-GB" dirty="0">
              <a:cs typeface="Arial" charset="0"/>
            </a:endParaRPr>
          </a:p>
          <a:p>
            <a:pPr indent="-457200">
              <a:lnSpc>
                <a:spcPct val="100000"/>
              </a:lnSpc>
              <a:spcBef>
                <a:spcPts val="0"/>
              </a:spcBef>
              <a:buSzPts val="2800"/>
            </a:pPr>
            <a:r>
              <a:rPr lang="en-IE" altLang="en-GB" dirty="0">
                <a:cs typeface="Arial" charset="0"/>
              </a:rPr>
              <a:t> </a:t>
            </a:r>
            <a:r>
              <a:rPr lang="en-US" dirty="0"/>
              <a:t>Multicollinearity is problematic because redundant/extra variables can inflate amount of error and shared variance between variables </a:t>
            </a:r>
          </a:p>
          <a:p>
            <a:pPr indent="-457200">
              <a:lnSpc>
                <a:spcPct val="100000"/>
              </a:lnSpc>
              <a:spcBef>
                <a:spcPts val="0"/>
              </a:spcBef>
              <a:buSzPts val="2800"/>
            </a:pPr>
            <a:endParaRPr lang="en-US" dirty="0"/>
          </a:p>
          <a:p>
            <a:pPr indent="-457200">
              <a:lnSpc>
                <a:spcPct val="100000"/>
              </a:lnSpc>
              <a:spcBef>
                <a:spcPts val="0"/>
              </a:spcBef>
              <a:buSzPts val="2800"/>
            </a:pPr>
            <a:r>
              <a:rPr lang="en-US" dirty="0"/>
              <a:t>Multicollinearity is present if…</a:t>
            </a:r>
          </a:p>
          <a:p>
            <a:r>
              <a:rPr lang="en-IE" sz="2800" b="1" dirty="0">
                <a:solidFill>
                  <a:schemeClr val="accent1"/>
                </a:solidFill>
              </a:rPr>
              <a:t>Tolerance &gt;0.1</a:t>
            </a:r>
          </a:p>
          <a:p>
            <a:r>
              <a:rPr lang="en-IE" sz="2800" b="1" dirty="0">
                <a:solidFill>
                  <a:schemeClr val="accent1"/>
                </a:solidFill>
              </a:rPr>
              <a:t>VIF &lt;10</a:t>
            </a:r>
          </a:p>
          <a:p>
            <a:r>
              <a:rPr lang="en-IE" sz="2800" b="1" dirty="0">
                <a:solidFill>
                  <a:schemeClr val="accent1"/>
                </a:solidFill>
              </a:rPr>
              <a:t>Correlation &gt;.7</a:t>
            </a:r>
            <a:endParaRPr lang="en-IE" sz="2800" dirty="0">
              <a:solidFill>
                <a:schemeClr val="accent1"/>
              </a:solidFill>
            </a:endParaRPr>
          </a:p>
          <a:p>
            <a:pPr indent="-457200">
              <a:lnSpc>
                <a:spcPct val="100000"/>
              </a:lnSpc>
              <a:spcBef>
                <a:spcPts val="0"/>
              </a:spcBef>
              <a:buSzPts val="2800"/>
            </a:pPr>
            <a:endParaRPr lang="en-US" dirty="0"/>
          </a:p>
          <a:p>
            <a:pPr marL="800100" lvl="1">
              <a:lnSpc>
                <a:spcPct val="100000"/>
              </a:lnSpc>
              <a:buSzPts val="2400"/>
            </a:pPr>
            <a:endParaRPr lang="en-US" dirty="0"/>
          </a:p>
          <a:p>
            <a:pPr>
              <a:defRPr/>
            </a:pPr>
            <a:endParaRPr lang="en-IE" altLang="en-GB" dirty="0">
              <a:cs typeface="Arial" charset="0"/>
            </a:endParaRPr>
          </a:p>
          <a:p>
            <a:pPr>
              <a:defRPr/>
            </a:pPr>
            <a:endParaRPr lang="en-GB" dirty="0"/>
          </a:p>
        </p:txBody>
      </p:sp>
    </p:spTree>
    <p:extLst>
      <p:ext uri="{BB962C8B-B14F-4D97-AF65-F5344CB8AC3E}">
        <p14:creationId xmlns:p14="http://schemas.microsoft.com/office/powerpoint/2010/main" val="3524944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9931-F4BF-9893-D218-E5AE5A010283}"/>
              </a:ext>
            </a:extLst>
          </p:cNvPr>
          <p:cNvSpPr>
            <a:spLocks noGrp="1"/>
          </p:cNvSpPr>
          <p:nvPr>
            <p:ph type="title"/>
          </p:nvPr>
        </p:nvSpPr>
        <p:spPr>
          <a:xfrm>
            <a:off x="343930" y="746938"/>
            <a:ext cx="10311878" cy="932334"/>
          </a:xfrm>
        </p:spPr>
        <p:txBody>
          <a:bodyPr>
            <a:normAutofit fontScale="90000"/>
          </a:bodyPr>
          <a:lstStyle/>
          <a:p>
            <a:r>
              <a:rPr lang="en-GB" altLang="en-US" dirty="0"/>
              <a:t>Testing Assumptions of Multiple Regression </a:t>
            </a:r>
            <a:br>
              <a:rPr lang="en-GB" altLang="en-US" dirty="0"/>
            </a:br>
            <a:r>
              <a:rPr lang="en-GB" altLang="en-US" dirty="0">
                <a:solidFill>
                  <a:schemeClr val="accent6"/>
                </a:solidFill>
                <a:latin typeface="+mn-lt"/>
              </a:rPr>
              <a:t>2. </a:t>
            </a:r>
            <a:r>
              <a:rPr lang="en-US" altLang="en-US" dirty="0">
                <a:solidFill>
                  <a:schemeClr val="accent6"/>
                </a:solidFill>
                <a:latin typeface="+mn-lt"/>
              </a:rPr>
              <a:t>I</a:t>
            </a:r>
            <a:r>
              <a:rPr lang="en-US" b="1" i="0" dirty="0">
                <a:solidFill>
                  <a:schemeClr val="accent6"/>
                </a:solidFill>
                <a:effectLst/>
                <a:latin typeface="+mn-lt"/>
              </a:rPr>
              <a:t>ndependence of residuals</a:t>
            </a:r>
            <a:endParaRPr lang="en-IE" dirty="0">
              <a:solidFill>
                <a:schemeClr val="accent6"/>
              </a:solidFill>
              <a:latin typeface="+mn-lt"/>
            </a:endParaRPr>
          </a:p>
        </p:txBody>
      </p:sp>
      <p:sp>
        <p:nvSpPr>
          <p:cNvPr id="3" name="Text Placeholder 2">
            <a:extLst>
              <a:ext uri="{FF2B5EF4-FFF2-40B4-BE49-F238E27FC236}">
                <a16:creationId xmlns:a16="http://schemas.microsoft.com/office/drawing/2014/main" id="{C4F68847-8DD9-722B-4235-3E62297B97D2}"/>
              </a:ext>
            </a:extLst>
          </p:cNvPr>
          <p:cNvSpPr>
            <a:spLocks noGrp="1"/>
          </p:cNvSpPr>
          <p:nvPr>
            <p:ph type="body" idx="1"/>
          </p:nvPr>
        </p:nvSpPr>
        <p:spPr>
          <a:xfrm>
            <a:off x="343930" y="1679272"/>
            <a:ext cx="10311878" cy="3063167"/>
          </a:xfrm>
        </p:spPr>
        <p:txBody>
          <a:bodyPr>
            <a:normAutofit fontScale="85000" lnSpcReduction="20000"/>
          </a:bodyPr>
          <a:lstStyle/>
          <a:p>
            <a:pPr marL="114300" indent="0">
              <a:buNone/>
            </a:pPr>
            <a:r>
              <a:rPr lang="en-IE" dirty="0"/>
              <a:t> </a:t>
            </a:r>
          </a:p>
          <a:p>
            <a:r>
              <a:rPr lang="en-IE" dirty="0"/>
              <a:t>The degree of error per case should be uncorrelated with the degree of error from another case. </a:t>
            </a:r>
          </a:p>
          <a:p>
            <a:endParaRPr lang="en-US" b="0" i="0" dirty="0">
              <a:solidFill>
                <a:srgbClr val="000000"/>
              </a:solidFill>
              <a:effectLst/>
              <a:latin typeface="proxima-nova"/>
            </a:endParaRPr>
          </a:p>
          <a:p>
            <a:r>
              <a:rPr lang="en-US" kern="1200" dirty="0">
                <a:solidFill>
                  <a:srgbClr val="000000"/>
                </a:solidFill>
                <a:ea typeface="+mn-ea"/>
                <a:cs typeface="+mn-cs"/>
              </a:rPr>
              <a:t>Durbin-Watson statistic</a:t>
            </a:r>
          </a:p>
          <a:p>
            <a:r>
              <a:rPr kumimoji="0" lang="en-US" sz="2800" b="0" i="0" u="none" strike="noStrike" kern="1200" cap="none" spc="0" normalizeH="0" baseline="0" noProof="0" dirty="0">
                <a:ln>
                  <a:noFill/>
                </a:ln>
                <a:solidFill>
                  <a:srgbClr val="000000"/>
                </a:solidFill>
                <a:effectLst/>
                <a:uLnTx/>
                <a:uFillTx/>
                <a:latin typeface="Arial"/>
                <a:ea typeface="+mn-ea"/>
                <a:cs typeface="+mn-cs"/>
              </a:rPr>
              <a:t>Is the Durbin Watson value 0-1 or 3-4? </a:t>
            </a:r>
          </a:p>
          <a:p>
            <a:r>
              <a:rPr kumimoji="0" lang="en-US" sz="2800" b="0" i="0" u="none" strike="noStrike" kern="1200" cap="none" spc="0" normalizeH="0" baseline="0" noProof="0" dirty="0">
                <a:ln>
                  <a:noFill/>
                </a:ln>
                <a:solidFill>
                  <a:srgbClr val="000000"/>
                </a:solidFill>
                <a:effectLst/>
                <a:uLnTx/>
                <a:uFillTx/>
                <a:latin typeface="Arial"/>
                <a:ea typeface="+mn-ea"/>
                <a:cs typeface="+mn-cs"/>
              </a:rPr>
              <a:t>If so assumption is violated</a:t>
            </a:r>
          </a:p>
          <a:p>
            <a:r>
              <a:rPr lang="en-US" kern="1200" dirty="0">
                <a:solidFill>
                  <a:srgbClr val="000000"/>
                </a:solidFill>
                <a:ea typeface="+mn-ea"/>
                <a:cs typeface="+mn-cs"/>
              </a:rPr>
              <a:t>We want a value between 2-3 to meet assumption</a:t>
            </a:r>
            <a:endParaRPr kumimoji="0" lang="en-IE" sz="2800" b="0" i="0" u="none" strike="noStrike" kern="1200" cap="none" spc="0" normalizeH="0" baseline="0" noProof="0" dirty="0">
              <a:ln>
                <a:noFill/>
              </a:ln>
              <a:solidFill>
                <a:srgbClr val="000000"/>
              </a:solidFill>
              <a:effectLst/>
              <a:uLnTx/>
              <a:uFillTx/>
              <a:latin typeface="Arial"/>
              <a:ea typeface="+mn-ea"/>
              <a:cs typeface="+mn-cs"/>
            </a:endParaRPr>
          </a:p>
          <a:p>
            <a:endParaRPr lang="en-IE" dirty="0"/>
          </a:p>
        </p:txBody>
      </p:sp>
    </p:spTree>
    <p:extLst>
      <p:ext uri="{BB962C8B-B14F-4D97-AF65-F5344CB8AC3E}">
        <p14:creationId xmlns:p14="http://schemas.microsoft.com/office/powerpoint/2010/main" val="337337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2B98-919B-1F7F-4BA1-D9398E68F105}"/>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2CEFA91A-9DF1-DA2E-6092-2B5A8CE2BE0A}"/>
              </a:ext>
            </a:extLst>
          </p:cNvPr>
          <p:cNvSpPr>
            <a:spLocks noGrp="1" noChangeArrowheads="1"/>
          </p:cNvSpPr>
          <p:nvPr>
            <p:ph type="title"/>
          </p:nvPr>
        </p:nvSpPr>
        <p:spPr>
          <a:xfrm>
            <a:off x="274922" y="345726"/>
            <a:ext cx="8964612" cy="1143000"/>
          </a:xfrm>
        </p:spPr>
        <p:txBody>
          <a:bodyPr>
            <a:normAutofit fontScale="90000"/>
          </a:bodyPr>
          <a:lstStyle/>
          <a:p>
            <a:pPr eaLnBrk="1" hangingPunct="1"/>
            <a:r>
              <a:rPr lang="en-GB" altLang="en-US" dirty="0"/>
              <a:t>Testing Assumptions of Multiple Regression</a:t>
            </a:r>
            <a:br>
              <a:rPr lang="en-IE" altLang="en-US" sz="3600" dirty="0"/>
            </a:br>
            <a:r>
              <a:rPr lang="en-IE" altLang="en-US" sz="3600" dirty="0"/>
              <a:t>3. </a:t>
            </a:r>
            <a:r>
              <a:rPr lang="en-IE" altLang="en-US" sz="3600" dirty="0">
                <a:solidFill>
                  <a:schemeClr val="accent6"/>
                </a:solidFill>
              </a:rPr>
              <a:t>Normality of Residuals</a:t>
            </a:r>
            <a:endParaRPr lang="en-GB" altLang="en-US" sz="3600" dirty="0">
              <a:solidFill>
                <a:schemeClr val="accent6"/>
              </a:solidFill>
            </a:endParaRPr>
          </a:p>
        </p:txBody>
      </p:sp>
      <p:sp>
        <p:nvSpPr>
          <p:cNvPr id="2" name="TextBox 1">
            <a:extLst>
              <a:ext uri="{FF2B5EF4-FFF2-40B4-BE49-F238E27FC236}">
                <a16:creationId xmlns:a16="http://schemas.microsoft.com/office/drawing/2014/main" id="{86688625-2569-2DD5-D095-5AAEF10865A4}"/>
              </a:ext>
            </a:extLst>
          </p:cNvPr>
          <p:cNvSpPr txBox="1"/>
          <p:nvPr/>
        </p:nvSpPr>
        <p:spPr>
          <a:xfrm>
            <a:off x="0" y="1131120"/>
            <a:ext cx="8012273" cy="2443746"/>
          </a:xfrm>
          <a:prstGeom prst="rect">
            <a:avLst/>
          </a:prstGeom>
          <a:noFill/>
        </p:spPr>
        <p:txBody>
          <a:bodyPr wrap="square">
            <a:spAutoFit/>
          </a:bodyPr>
          <a:lstStyle/>
          <a:p>
            <a:pPr marL="800100" marR="0" lvl="1" indent="-342900" algn="l" defTabSz="914400" rtl="0" eaLnBrk="1" fontAlgn="auto" latinLnBrk="0" hangingPunct="1">
              <a:lnSpc>
                <a:spcPct val="100000"/>
              </a:lnSpc>
              <a:spcBef>
                <a:spcPct val="20000"/>
              </a:spcBef>
              <a:spcAft>
                <a:spcPts val="0"/>
              </a:spcAft>
              <a:buClr>
                <a:srgbClr val="CCCCFF"/>
              </a:buClr>
              <a:buSzTx/>
              <a:buFont typeface="Arial" panose="020B0604020202020204" pitchFamily="34" charset="0"/>
              <a:buChar char="•"/>
              <a:tabLst/>
              <a:defRPr/>
            </a:pPr>
            <a:endParaRPr kumimoji="0" lang="en-IE" alt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altLang="en-US" sz="2000" b="0" i="0" u="none" strike="noStrike" kern="1200" cap="none" spc="0" normalizeH="0" baseline="0" noProof="0" dirty="0">
                <a:ln>
                  <a:noFill/>
                </a:ln>
                <a:solidFill>
                  <a:srgbClr val="954F72"/>
                </a:solidFill>
                <a:effectLst/>
                <a:uLnTx/>
                <a:uFillTx/>
                <a:latin typeface="Arial"/>
                <a:ea typeface="+mn-ea"/>
                <a:cs typeface="+mn-cs"/>
              </a:rPr>
              <a:t>Normal Probability Plot (P-P) of Regression Standardised Residual</a:t>
            </a: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 gives information about </a:t>
            </a:r>
            <a:r>
              <a:rPr kumimoji="0" lang="en-IE" altLang="en-US" sz="2000" b="0" i="0" u="none" strike="noStrike" kern="1200" cap="none" spc="0" normalizeH="0" baseline="0" noProof="0" dirty="0">
                <a:ln>
                  <a:noFill/>
                </a:ln>
                <a:solidFill>
                  <a:srgbClr val="954F72"/>
                </a:solidFill>
                <a:effectLst/>
                <a:uLnTx/>
                <a:uFillTx/>
                <a:latin typeface="Arial"/>
                <a:ea typeface="+mn-ea"/>
                <a:cs typeface="+mn-cs"/>
              </a:rPr>
              <a:t>normality of residuals</a:t>
            </a: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IE" sz="2000" b="0" i="0" u="none" strike="noStrike" kern="1200" cap="none" spc="0" normalizeH="0" baseline="0" noProof="0" dirty="0">
                <a:ln>
                  <a:noFill/>
                </a:ln>
                <a:solidFill>
                  <a:srgbClr val="000000"/>
                </a:solidFill>
                <a:effectLst/>
                <a:uLnTx/>
                <a:uFillTx/>
                <a:latin typeface="Arial"/>
                <a:ea typeface="+mn-ea"/>
                <a:cs typeface="+mn-cs"/>
              </a:rPr>
              <a:t>We want variables to be present in a reasonably straight line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Histogram – bell curve shape</a:t>
            </a:r>
          </a:p>
          <a:p>
            <a:pPr marL="342900" marR="0" lvl="0" indent="-342900" algn="l" defTabSz="914400" rtl="0" eaLnBrk="1" fontAlgn="auto" latinLnBrk="0" hangingPunct="1">
              <a:lnSpc>
                <a:spcPct val="100000"/>
              </a:lnSpc>
              <a:spcBef>
                <a:spcPct val="20000"/>
              </a:spcBef>
              <a:spcAft>
                <a:spcPts val="0"/>
              </a:spcAft>
              <a:buClr>
                <a:srgbClr val="CCCCFF"/>
              </a:buClr>
              <a:buSzTx/>
              <a:buFont typeface="Wingdings" pitchFamily="2" charset="2"/>
              <a:buChar char="l"/>
              <a:tabLst/>
              <a:defRPr/>
            </a:pPr>
            <a:endParaRPr kumimoji="0" lang="en-GB" alt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4" name="Picture 3">
            <a:extLst>
              <a:ext uri="{FF2B5EF4-FFF2-40B4-BE49-F238E27FC236}">
                <a16:creationId xmlns:a16="http://schemas.microsoft.com/office/drawing/2014/main" id="{ECC8FC35-C759-023C-FACF-7C6F3E9E85BD}"/>
              </a:ext>
            </a:extLst>
          </p:cNvPr>
          <p:cNvPicPr>
            <a:picLocks noChangeAspect="1"/>
          </p:cNvPicPr>
          <p:nvPr/>
        </p:nvPicPr>
        <p:blipFill>
          <a:blip r:embed="rId2"/>
          <a:stretch>
            <a:fillRect/>
          </a:stretch>
        </p:blipFill>
        <p:spPr>
          <a:xfrm>
            <a:off x="5200857" y="3217259"/>
            <a:ext cx="5692431" cy="3356732"/>
          </a:xfrm>
          <a:prstGeom prst="rect">
            <a:avLst/>
          </a:prstGeom>
        </p:spPr>
      </p:pic>
      <p:pic>
        <p:nvPicPr>
          <p:cNvPr id="6" name="Picture 5">
            <a:extLst>
              <a:ext uri="{FF2B5EF4-FFF2-40B4-BE49-F238E27FC236}">
                <a16:creationId xmlns:a16="http://schemas.microsoft.com/office/drawing/2014/main" id="{6D96EF08-8FBC-CC4D-521C-704174CABB3B}"/>
              </a:ext>
            </a:extLst>
          </p:cNvPr>
          <p:cNvPicPr>
            <a:picLocks noChangeAspect="1"/>
          </p:cNvPicPr>
          <p:nvPr/>
        </p:nvPicPr>
        <p:blipFill>
          <a:blip r:embed="rId3"/>
          <a:stretch>
            <a:fillRect/>
          </a:stretch>
        </p:blipFill>
        <p:spPr>
          <a:xfrm>
            <a:off x="274922" y="2910871"/>
            <a:ext cx="6212011" cy="3663120"/>
          </a:xfrm>
          <a:prstGeom prst="rect">
            <a:avLst/>
          </a:prstGeom>
        </p:spPr>
      </p:pic>
    </p:spTree>
    <p:extLst>
      <p:ext uri="{BB962C8B-B14F-4D97-AF65-F5344CB8AC3E}">
        <p14:creationId xmlns:p14="http://schemas.microsoft.com/office/powerpoint/2010/main" val="14758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2751" y="414338"/>
            <a:ext cx="10588588" cy="1143000"/>
          </a:xfrm>
        </p:spPr>
        <p:txBody>
          <a:bodyPr>
            <a:normAutofit fontScale="90000"/>
          </a:bodyPr>
          <a:lstStyle/>
          <a:p>
            <a:pPr eaLnBrk="1" hangingPunct="1"/>
            <a:r>
              <a:rPr lang="en-IE" altLang="en-US" sz="3600" dirty="0"/>
              <a:t>Checking for Assumptions</a:t>
            </a:r>
            <a:br>
              <a:rPr lang="en-IE" altLang="en-US" dirty="0">
                <a:solidFill>
                  <a:schemeClr val="accent6"/>
                </a:solidFill>
              </a:rPr>
            </a:br>
            <a:r>
              <a:rPr lang="en-IE" altLang="en-US" dirty="0">
                <a:solidFill>
                  <a:schemeClr val="accent6"/>
                </a:solidFill>
              </a:rPr>
              <a:t>4. Linearity between IV and DV after controlling for other predictors</a:t>
            </a:r>
            <a:endParaRPr lang="en-GB" altLang="en-US" sz="3600" dirty="0">
              <a:solidFill>
                <a:schemeClr val="accent6"/>
              </a:solidFill>
            </a:endParaRPr>
          </a:p>
        </p:txBody>
      </p:sp>
      <p:sp>
        <p:nvSpPr>
          <p:cNvPr id="9219" name="Rectangle 3"/>
          <p:cNvSpPr>
            <a:spLocks noGrp="1" noChangeArrowheads="1"/>
          </p:cNvSpPr>
          <p:nvPr>
            <p:ph type="body" idx="1"/>
          </p:nvPr>
        </p:nvSpPr>
        <p:spPr>
          <a:xfrm>
            <a:off x="0" y="2266828"/>
            <a:ext cx="8473123" cy="5480295"/>
          </a:xfrm>
        </p:spPr>
        <p:txBody>
          <a:bodyPr>
            <a:normAutofit/>
          </a:bodyPr>
          <a:lstStyle/>
          <a:p>
            <a:pPr eaLnBrk="1" hangingPunct="1">
              <a:lnSpc>
                <a:spcPct val="90000"/>
              </a:lnSpc>
            </a:pPr>
            <a:r>
              <a:rPr lang="en-IE" altLang="en-US" dirty="0">
                <a:solidFill>
                  <a:schemeClr val="tx1"/>
                </a:solidFill>
              </a:rPr>
              <a:t>Scatterplot also indicates linearity, normality &amp; heteroscedasticity.</a:t>
            </a:r>
          </a:p>
          <a:p>
            <a:pPr lvl="1" eaLnBrk="1" hangingPunct="1">
              <a:lnSpc>
                <a:spcPct val="90000"/>
              </a:lnSpc>
            </a:pPr>
            <a:r>
              <a:rPr lang="en-IE" altLang="en-US" dirty="0">
                <a:solidFill>
                  <a:schemeClr val="tx1"/>
                </a:solidFill>
              </a:rPr>
              <a:t>Should have reasonable scatter/spread throughout: a central rectangular shape indicates normality</a:t>
            </a:r>
          </a:p>
          <a:p>
            <a:pPr lvl="1" eaLnBrk="1" hangingPunct="1">
              <a:lnSpc>
                <a:spcPct val="90000"/>
              </a:lnSpc>
            </a:pPr>
            <a:r>
              <a:rPr lang="en-IE" altLang="en-US" dirty="0">
                <a:solidFill>
                  <a:schemeClr val="tx1"/>
                </a:solidFill>
              </a:rPr>
              <a:t>A curvilinear shape indicates non-linearity.</a:t>
            </a:r>
          </a:p>
          <a:p>
            <a:pPr lvl="1" eaLnBrk="1" hangingPunct="1">
              <a:lnSpc>
                <a:spcPct val="90000"/>
              </a:lnSpc>
            </a:pPr>
            <a:r>
              <a:rPr lang="en-IE" altLang="en-US" dirty="0">
                <a:solidFill>
                  <a:schemeClr val="tx1"/>
                </a:solidFill>
              </a:rPr>
              <a:t>A rectangle that is considerably off-centre indicates a skew.</a:t>
            </a:r>
          </a:p>
        </p:txBody>
      </p:sp>
      <p:pic>
        <p:nvPicPr>
          <p:cNvPr id="92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262" y="1628776"/>
            <a:ext cx="185578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386" y="1628776"/>
            <a:ext cx="1835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674" y="3245522"/>
            <a:ext cx="1854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2387" y="3213101"/>
            <a:ext cx="183673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69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fade">
                                      <p:cBhvr>
                                        <p:cTn id="20" dur="500"/>
                                        <p:tgtEl>
                                          <p:spTgt spid="921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fade">
                                      <p:cBhvr>
                                        <p:cTn id="23" dur="5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500"/>
                                        <p:tgtEl>
                                          <p:spTgt spid="921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500"/>
                                        <p:tgtEl>
                                          <p:spTgt spid="9222"/>
                                        </p:tgtEl>
                                      </p:cBhvr>
                                    </p:animEffect>
                                  </p:childTnLst>
                                </p:cTn>
                              </p:par>
                              <p:par>
                                <p:cTn id="32" presetID="10" presetClass="entr" presetSubtype="0" fill="hold" nodeType="withEffect">
                                  <p:stCondLst>
                                    <p:cond delay="0"/>
                                  </p:stCondLst>
                                  <p:childTnLst>
                                    <p:set>
                                      <p:cBhvr>
                                        <p:cTn id="33" dur="1" fill="hold">
                                          <p:stCondLst>
                                            <p:cond delay="0"/>
                                          </p:stCondLst>
                                        </p:cTn>
                                        <p:tgtEl>
                                          <p:spTgt spid="9223"/>
                                        </p:tgtEl>
                                        <p:attrNameLst>
                                          <p:attrName>style.visibility</p:attrName>
                                        </p:attrNameLst>
                                      </p:cBhvr>
                                      <p:to>
                                        <p:strVal val="visible"/>
                                      </p:to>
                                    </p:set>
                                    <p:animEffect transition="in" filter="fade">
                                      <p:cBhvr>
                                        <p:cTn id="34"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7E46-2ECA-55A0-233B-D4C363932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4A95E-CDA6-4E6D-790D-2632615E2E1F}"/>
              </a:ext>
            </a:extLst>
          </p:cNvPr>
          <p:cNvSpPr>
            <a:spLocks noGrp="1"/>
          </p:cNvSpPr>
          <p:nvPr>
            <p:ph type="title"/>
          </p:nvPr>
        </p:nvSpPr>
        <p:spPr>
          <a:xfrm>
            <a:off x="343930" y="458062"/>
            <a:ext cx="10311878" cy="932334"/>
          </a:xfrm>
        </p:spPr>
        <p:txBody>
          <a:bodyPr>
            <a:normAutofit fontScale="90000"/>
          </a:bodyPr>
          <a:lstStyle/>
          <a:p>
            <a:r>
              <a:rPr lang="en-GB" altLang="en-US" dirty="0"/>
              <a:t>Testing Assumptions of Multiple Regression </a:t>
            </a:r>
            <a:br>
              <a:rPr lang="en-GB" altLang="en-US" dirty="0"/>
            </a:br>
            <a:r>
              <a:rPr lang="en-GB" altLang="en-US" dirty="0">
                <a:solidFill>
                  <a:schemeClr val="accent6"/>
                </a:solidFill>
              </a:rPr>
              <a:t>5. Homoscedasticity</a:t>
            </a:r>
            <a:endParaRPr lang="en-IE" dirty="0">
              <a:solidFill>
                <a:schemeClr val="accent6"/>
              </a:solidFill>
            </a:endParaRPr>
          </a:p>
        </p:txBody>
      </p:sp>
      <p:sp>
        <p:nvSpPr>
          <p:cNvPr id="3" name="Content Placeholder 2">
            <a:extLst>
              <a:ext uri="{FF2B5EF4-FFF2-40B4-BE49-F238E27FC236}">
                <a16:creationId xmlns:a16="http://schemas.microsoft.com/office/drawing/2014/main" id="{1CBF9BFB-3355-D0EA-16EC-D2B1F90AEE6E}"/>
              </a:ext>
            </a:extLst>
          </p:cNvPr>
          <p:cNvSpPr>
            <a:spLocks noGrp="1"/>
          </p:cNvSpPr>
          <p:nvPr>
            <p:ph idx="1"/>
          </p:nvPr>
        </p:nvSpPr>
        <p:spPr>
          <a:xfrm>
            <a:off x="343930" y="1773238"/>
            <a:ext cx="7850743" cy="4626700"/>
          </a:xfrm>
        </p:spPr>
        <p:txBody>
          <a:bodyPr>
            <a:normAutofit/>
          </a:bodyPr>
          <a:lstStyle/>
          <a:p>
            <a:r>
              <a:rPr lang="en-IE" altLang="en-US" dirty="0">
                <a:solidFill>
                  <a:schemeClr val="tx1"/>
                </a:solidFill>
              </a:rPr>
              <a:t>Scatterplot also indicates linearity, normality &amp; heteroscedasticity.</a:t>
            </a:r>
          </a:p>
          <a:p>
            <a:pPr lvl="1"/>
            <a:r>
              <a:rPr lang="en-IE" altLang="en-US" dirty="0">
                <a:solidFill>
                  <a:schemeClr val="tx1"/>
                </a:solidFill>
              </a:rPr>
              <a:t>Should have reasonable scatter/spread throughout: a central rectangular shape indicates normality</a:t>
            </a:r>
          </a:p>
          <a:p>
            <a:pPr lvl="1"/>
            <a:r>
              <a:rPr lang="en-IE" altLang="en-US" dirty="0">
                <a:solidFill>
                  <a:schemeClr val="tx1"/>
                </a:solidFill>
              </a:rPr>
              <a:t>A curvilinear shape indicates non-linearity.</a:t>
            </a:r>
          </a:p>
          <a:p>
            <a:pPr lvl="1"/>
            <a:r>
              <a:rPr lang="en-IE" altLang="en-US" dirty="0">
                <a:solidFill>
                  <a:schemeClr val="tx1"/>
                </a:solidFill>
              </a:rPr>
              <a:t>A rectangle that is considerably off-centre indicates a skew.</a:t>
            </a:r>
          </a:p>
          <a:p>
            <a:pPr lvl="1"/>
            <a:r>
              <a:rPr lang="en-IE" altLang="en-US" dirty="0">
                <a:solidFill>
                  <a:schemeClr val="tx1"/>
                </a:solidFill>
              </a:rPr>
              <a:t>More weight on one side suggests some degree of heteroscedasticity.</a:t>
            </a:r>
            <a:endParaRPr lang="en-GB" altLang="en-US" dirty="0">
              <a:solidFill>
                <a:schemeClr val="tx1"/>
              </a:solidFill>
            </a:endParaRPr>
          </a:p>
          <a:p>
            <a:pPr indent="-457200">
              <a:spcBef>
                <a:spcPts val="0"/>
              </a:spcBef>
              <a:buClr>
                <a:schemeClr val="folHlink"/>
              </a:buClr>
              <a:buSzPts val="2800"/>
            </a:pPr>
            <a:endParaRPr lang="en-US" dirty="0">
              <a:solidFill>
                <a:schemeClr val="accent6"/>
              </a:solidFill>
            </a:endParaRPr>
          </a:p>
          <a:p>
            <a:endParaRPr lang="en-IE" dirty="0"/>
          </a:p>
        </p:txBody>
      </p:sp>
      <p:pic>
        <p:nvPicPr>
          <p:cNvPr id="6" name="Picture 9">
            <a:extLst>
              <a:ext uri="{FF2B5EF4-FFF2-40B4-BE49-F238E27FC236}">
                <a16:creationId xmlns:a16="http://schemas.microsoft.com/office/drawing/2014/main" id="{2686472B-5F56-AB91-DE7F-EDC9FD65A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262" y="1628776"/>
            <a:ext cx="185578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0484400C-E54E-C1F3-6634-FB33B7273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386" y="1628776"/>
            <a:ext cx="1835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91F63252-DB8F-6ADE-843B-F5F60E935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261" y="3213100"/>
            <a:ext cx="1854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2938C164-39B3-4C9D-3626-039D11958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2387" y="3213101"/>
            <a:ext cx="183673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3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A963B-0C1F-334A-DDF9-B91F9DB5A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A3393-3AD2-15DD-E5A8-0E454C26B65D}"/>
              </a:ext>
            </a:extLst>
          </p:cNvPr>
          <p:cNvSpPr>
            <a:spLocks noGrp="1"/>
          </p:cNvSpPr>
          <p:nvPr>
            <p:ph type="title"/>
          </p:nvPr>
        </p:nvSpPr>
        <p:spPr>
          <a:xfrm>
            <a:off x="343930" y="458062"/>
            <a:ext cx="10311878" cy="932334"/>
          </a:xfrm>
        </p:spPr>
        <p:txBody>
          <a:bodyPr>
            <a:normAutofit fontScale="90000"/>
          </a:bodyPr>
          <a:lstStyle/>
          <a:p>
            <a:r>
              <a:rPr lang="en-GB" altLang="en-US" dirty="0"/>
              <a:t>Testing Assumptions of Multiple Regression </a:t>
            </a:r>
            <a:br>
              <a:rPr lang="en-GB" altLang="en-US" dirty="0"/>
            </a:br>
            <a:r>
              <a:rPr lang="en-GB" altLang="en-US" dirty="0">
                <a:solidFill>
                  <a:schemeClr val="accent6"/>
                </a:solidFill>
              </a:rPr>
              <a:t>5. </a:t>
            </a:r>
            <a:r>
              <a:rPr lang="en-IE" dirty="0">
                <a:solidFill>
                  <a:schemeClr val="accent6"/>
                </a:solidFill>
              </a:rPr>
              <a:t>Homoscedasticity</a:t>
            </a:r>
          </a:p>
        </p:txBody>
      </p:sp>
      <p:sp>
        <p:nvSpPr>
          <p:cNvPr id="3" name="Content Placeholder 2">
            <a:extLst>
              <a:ext uri="{FF2B5EF4-FFF2-40B4-BE49-F238E27FC236}">
                <a16:creationId xmlns:a16="http://schemas.microsoft.com/office/drawing/2014/main" id="{EFD062C1-6202-A5F7-21D4-C6233A8C67EC}"/>
              </a:ext>
            </a:extLst>
          </p:cNvPr>
          <p:cNvSpPr>
            <a:spLocks noGrp="1"/>
          </p:cNvSpPr>
          <p:nvPr>
            <p:ph idx="1"/>
          </p:nvPr>
        </p:nvSpPr>
        <p:spPr>
          <a:xfrm>
            <a:off x="343930" y="1773238"/>
            <a:ext cx="10311878" cy="4017962"/>
          </a:xfrm>
        </p:spPr>
        <p:txBody>
          <a:bodyPr>
            <a:normAutofit fontScale="85000" lnSpcReduction="20000"/>
          </a:bodyPr>
          <a:lstStyle/>
          <a:p>
            <a:r>
              <a:rPr lang="en-IE" dirty="0"/>
              <a:t>Homoscedasticity </a:t>
            </a:r>
            <a:r>
              <a:rPr lang="en-US" dirty="0"/>
              <a:t>means the variance of the residuals (errors) remains </a:t>
            </a:r>
            <a:r>
              <a:rPr lang="en-US" b="1" dirty="0"/>
              <a:t>constant</a:t>
            </a:r>
            <a:r>
              <a:rPr lang="en-US" dirty="0"/>
              <a:t> across all levels of the independent variable(s).</a:t>
            </a:r>
          </a:p>
          <a:p>
            <a:endParaRPr lang="en-IE" dirty="0"/>
          </a:p>
          <a:p>
            <a:r>
              <a:rPr lang="en-US" dirty="0"/>
              <a:t>It ensures that the regression model is </a:t>
            </a:r>
            <a:r>
              <a:rPr lang="en-US" b="1" dirty="0"/>
              <a:t>reliable</a:t>
            </a:r>
            <a:r>
              <a:rPr lang="en-US" dirty="0"/>
              <a:t> across all values of the predictors.</a:t>
            </a:r>
            <a:endParaRPr lang="en-IE" dirty="0"/>
          </a:p>
          <a:p>
            <a:endParaRPr lang="en-IE" dirty="0"/>
          </a:p>
          <a:p>
            <a:r>
              <a:rPr lang="en-US" dirty="0"/>
              <a:t>Is </a:t>
            </a:r>
            <a:r>
              <a:rPr lang="en-US" dirty="0" err="1"/>
              <a:t>is</a:t>
            </a:r>
            <a:r>
              <a:rPr lang="en-US" dirty="0"/>
              <a:t> indicated when the residuals (errors) are </a:t>
            </a:r>
            <a:r>
              <a:rPr lang="en-US" b="1" dirty="0"/>
              <a:t>evenly spread</a:t>
            </a:r>
            <a:r>
              <a:rPr lang="en-US" dirty="0"/>
              <a:t> across all predicted values (e.g., a scatterplot of residuals vs. fitted values shows a random cloud of points).</a:t>
            </a:r>
          </a:p>
          <a:p>
            <a:endParaRPr lang="en-US" dirty="0"/>
          </a:p>
          <a:p>
            <a:r>
              <a:rPr lang="en-US" dirty="0"/>
              <a:t>If there is no even spread – this assumption is violated</a:t>
            </a:r>
            <a:endParaRPr lang="en-IE" dirty="0"/>
          </a:p>
        </p:txBody>
      </p:sp>
    </p:spTree>
    <p:extLst>
      <p:ext uri="{BB962C8B-B14F-4D97-AF65-F5344CB8AC3E}">
        <p14:creationId xmlns:p14="http://schemas.microsoft.com/office/powerpoint/2010/main" val="155142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7D16-B961-8614-5B84-E27489912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63164-A381-699D-0046-63F379472CD2}"/>
              </a:ext>
            </a:extLst>
          </p:cNvPr>
          <p:cNvSpPr>
            <a:spLocks noGrp="1"/>
          </p:cNvSpPr>
          <p:nvPr>
            <p:ph type="title"/>
          </p:nvPr>
        </p:nvSpPr>
        <p:spPr>
          <a:xfrm>
            <a:off x="343930" y="458062"/>
            <a:ext cx="10311878" cy="932334"/>
          </a:xfrm>
        </p:spPr>
        <p:txBody>
          <a:bodyPr>
            <a:normAutofit fontScale="90000"/>
          </a:bodyPr>
          <a:lstStyle/>
          <a:p>
            <a:r>
              <a:rPr lang="en-GB" altLang="en-US" dirty="0"/>
              <a:t>Testing Assumptions of Multiple Regression </a:t>
            </a:r>
            <a:br>
              <a:rPr lang="en-GB" altLang="en-US" dirty="0"/>
            </a:br>
            <a:r>
              <a:rPr lang="en-GB" altLang="en-US" dirty="0">
                <a:solidFill>
                  <a:schemeClr val="accent6"/>
                </a:solidFill>
              </a:rPr>
              <a:t>6. No extreme values/outliers/influential points</a:t>
            </a:r>
            <a:endParaRPr lang="en-IE" dirty="0">
              <a:solidFill>
                <a:schemeClr val="accent6"/>
              </a:solidFill>
            </a:endParaRPr>
          </a:p>
        </p:txBody>
      </p:sp>
      <p:sp>
        <p:nvSpPr>
          <p:cNvPr id="3" name="Content Placeholder 2">
            <a:extLst>
              <a:ext uri="{FF2B5EF4-FFF2-40B4-BE49-F238E27FC236}">
                <a16:creationId xmlns:a16="http://schemas.microsoft.com/office/drawing/2014/main" id="{328E0B0B-EA06-90AA-8FE6-9216DD184AC5}"/>
              </a:ext>
            </a:extLst>
          </p:cNvPr>
          <p:cNvSpPr>
            <a:spLocks noGrp="1"/>
          </p:cNvSpPr>
          <p:nvPr>
            <p:ph idx="1"/>
          </p:nvPr>
        </p:nvSpPr>
        <p:spPr>
          <a:xfrm>
            <a:off x="343930" y="1390396"/>
            <a:ext cx="10311878" cy="5084762"/>
          </a:xfrm>
        </p:spPr>
        <p:txBody>
          <a:bodyPr>
            <a:normAutofit fontScale="92500" lnSpcReduction="10000"/>
          </a:bodyPr>
          <a:lstStyle/>
          <a:p>
            <a:r>
              <a:rPr lang="en-IE" dirty="0"/>
              <a:t>Need to ensure extreme values are not having too much effect on our model. </a:t>
            </a:r>
          </a:p>
          <a:p>
            <a:endParaRPr lang="en-IE" dirty="0">
              <a:solidFill>
                <a:schemeClr val="tx1"/>
              </a:solidFill>
            </a:endParaRPr>
          </a:p>
          <a:p>
            <a:pPr eaLnBrk="1" hangingPunct="1">
              <a:lnSpc>
                <a:spcPct val="80000"/>
              </a:lnSpc>
            </a:pPr>
            <a:r>
              <a:rPr lang="en-IE" altLang="en-US" sz="2200" dirty="0">
                <a:solidFill>
                  <a:schemeClr val="tx1"/>
                </a:solidFill>
              </a:rPr>
              <a:t>1. </a:t>
            </a:r>
            <a:r>
              <a:rPr lang="en-IE" altLang="en-US" sz="2200" b="1" dirty="0">
                <a:solidFill>
                  <a:schemeClr val="tx1"/>
                </a:solidFill>
              </a:rPr>
              <a:t>Scatterplot</a:t>
            </a:r>
            <a:r>
              <a:rPr lang="en-IE" altLang="en-US" sz="2200" dirty="0">
                <a:solidFill>
                  <a:schemeClr val="tx1"/>
                </a:solidFill>
              </a:rPr>
              <a:t> gives indication of outliers that may be influencing model shape.</a:t>
            </a:r>
          </a:p>
          <a:p>
            <a:pPr eaLnBrk="1" hangingPunct="1">
              <a:lnSpc>
                <a:spcPct val="80000"/>
              </a:lnSpc>
              <a:spcBef>
                <a:spcPts val="1800"/>
              </a:spcBef>
            </a:pPr>
            <a:r>
              <a:rPr lang="en-IE" altLang="en-US" sz="2200" dirty="0">
                <a:solidFill>
                  <a:schemeClr val="tx1"/>
                </a:solidFill>
              </a:rPr>
              <a:t>2. </a:t>
            </a:r>
            <a:r>
              <a:rPr lang="en-IE" altLang="en-US" sz="2200" b="1" dirty="0">
                <a:solidFill>
                  <a:schemeClr val="tx1"/>
                </a:solidFill>
              </a:rPr>
              <a:t>Multivariate Outliers </a:t>
            </a:r>
            <a:r>
              <a:rPr lang="en-IE" altLang="en-US" sz="2200" dirty="0">
                <a:solidFill>
                  <a:schemeClr val="tx1"/>
                </a:solidFill>
              </a:rPr>
              <a:t>are checked by examining </a:t>
            </a:r>
            <a:r>
              <a:rPr lang="en-IE" altLang="en-US" sz="2200" b="1" dirty="0" err="1">
                <a:solidFill>
                  <a:schemeClr val="tx1"/>
                </a:solidFill>
              </a:rPr>
              <a:t>Mahalanobis</a:t>
            </a:r>
            <a:r>
              <a:rPr lang="en-IE" altLang="en-US" sz="2200" b="1" dirty="0">
                <a:solidFill>
                  <a:schemeClr val="tx1"/>
                </a:solidFill>
              </a:rPr>
              <a:t> Distance </a:t>
            </a:r>
            <a:r>
              <a:rPr lang="en-IE" altLang="en-US" sz="2200" dirty="0">
                <a:solidFill>
                  <a:schemeClr val="tx1"/>
                </a:solidFill>
              </a:rPr>
              <a:t>value in Residual Statistics Table.</a:t>
            </a:r>
          </a:p>
          <a:p>
            <a:pPr lvl="1" eaLnBrk="1" hangingPunct="1">
              <a:lnSpc>
                <a:spcPct val="80000"/>
              </a:lnSpc>
            </a:pPr>
            <a:r>
              <a:rPr lang="en-IE" altLang="en-US" sz="2200" dirty="0">
                <a:solidFill>
                  <a:schemeClr val="tx1"/>
                </a:solidFill>
              </a:rPr>
              <a:t>Check the Maximum value against a critical value for </a:t>
            </a:r>
            <a:r>
              <a:rPr lang="en-IE" altLang="en-US" sz="2200" dirty="0" err="1">
                <a:solidFill>
                  <a:schemeClr val="tx1"/>
                </a:solidFill>
              </a:rPr>
              <a:t>Mahalanobis</a:t>
            </a:r>
            <a:r>
              <a:rPr lang="en-IE" altLang="en-US" sz="2200" dirty="0">
                <a:solidFill>
                  <a:schemeClr val="tx1"/>
                </a:solidFill>
              </a:rPr>
              <a:t> Distance table (varies by number of independent variables).</a:t>
            </a:r>
          </a:p>
          <a:p>
            <a:pPr lvl="1" eaLnBrk="1" hangingPunct="1">
              <a:lnSpc>
                <a:spcPct val="80000"/>
              </a:lnSpc>
            </a:pPr>
            <a:r>
              <a:rPr lang="en-IE" altLang="en-US" sz="2200" dirty="0" err="1">
                <a:solidFill>
                  <a:schemeClr val="tx1"/>
                </a:solidFill>
              </a:rPr>
              <a:t>Mahalanobis</a:t>
            </a:r>
            <a:r>
              <a:rPr lang="en-IE" altLang="en-US" sz="2200" dirty="0">
                <a:solidFill>
                  <a:schemeClr val="tx1"/>
                </a:solidFill>
              </a:rPr>
              <a:t> Distance values above the critical values, indicate the presence of multivariate outliers.</a:t>
            </a:r>
            <a:endParaRPr lang="en-GB" altLang="en-US" sz="2200" dirty="0">
              <a:solidFill>
                <a:schemeClr val="tx1"/>
              </a:solidFill>
            </a:endParaRPr>
          </a:p>
          <a:p>
            <a:pPr eaLnBrk="1" hangingPunct="1">
              <a:lnSpc>
                <a:spcPct val="80000"/>
              </a:lnSpc>
              <a:spcBef>
                <a:spcPts val="1800"/>
              </a:spcBef>
            </a:pPr>
            <a:r>
              <a:rPr lang="en-IE" altLang="en-US" sz="2200" dirty="0">
                <a:solidFill>
                  <a:schemeClr val="tx1"/>
                </a:solidFill>
              </a:rPr>
              <a:t>3. </a:t>
            </a:r>
            <a:r>
              <a:rPr lang="en-IE" altLang="en-US" sz="2200" b="1" dirty="0">
                <a:solidFill>
                  <a:schemeClr val="tx1"/>
                </a:solidFill>
              </a:rPr>
              <a:t>Influential Cases </a:t>
            </a:r>
            <a:r>
              <a:rPr lang="en-IE" altLang="en-US" sz="2200" dirty="0">
                <a:solidFill>
                  <a:schemeClr val="tx1"/>
                </a:solidFill>
              </a:rPr>
              <a:t>are checked in the Residuals Statistics Table with the </a:t>
            </a:r>
            <a:r>
              <a:rPr lang="en-IE" altLang="en-US" sz="2200" b="1" dirty="0">
                <a:solidFill>
                  <a:schemeClr val="tx1"/>
                </a:solidFill>
              </a:rPr>
              <a:t>Cook’s Distance value</a:t>
            </a:r>
          </a:p>
          <a:p>
            <a:pPr lvl="1" eaLnBrk="1" hangingPunct="1">
              <a:lnSpc>
                <a:spcPct val="80000"/>
              </a:lnSpc>
            </a:pPr>
            <a:r>
              <a:rPr lang="en-IE" altLang="en-US" sz="2200" dirty="0">
                <a:solidFill>
                  <a:schemeClr val="tx1"/>
                </a:solidFill>
              </a:rPr>
              <a:t>Check the Maximum value to ensure it is not &gt;1 on this statistic {as per Tabachnick &amp; Fidell (2011)}.</a:t>
            </a:r>
          </a:p>
          <a:p>
            <a:pPr lvl="1" eaLnBrk="1" hangingPunct="1">
              <a:lnSpc>
                <a:spcPct val="80000"/>
              </a:lnSpc>
            </a:pPr>
            <a:r>
              <a:rPr lang="en-IE" altLang="en-US" sz="2200" dirty="0">
                <a:solidFill>
                  <a:schemeClr val="tx1"/>
                </a:solidFill>
              </a:rPr>
              <a:t>If the value &lt;1, outliers or individual cases are not influencing the model too much.</a:t>
            </a:r>
          </a:p>
          <a:p>
            <a:pPr lvl="1"/>
            <a:endParaRPr lang="en-IE" dirty="0"/>
          </a:p>
          <a:p>
            <a:endParaRPr lang="en-IE" dirty="0"/>
          </a:p>
        </p:txBody>
      </p:sp>
    </p:spTree>
    <p:extLst>
      <p:ext uri="{BB962C8B-B14F-4D97-AF65-F5344CB8AC3E}">
        <p14:creationId xmlns:p14="http://schemas.microsoft.com/office/powerpoint/2010/main" val="324259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673" y="1550743"/>
            <a:ext cx="10311878" cy="5032374"/>
          </a:xfrm>
        </p:spPr>
        <p:txBody>
          <a:bodyPr>
            <a:normAutofit/>
          </a:bodyPr>
          <a:lstStyle/>
          <a:p>
            <a:r>
              <a:rPr lang="en-GB" sz="2400" dirty="0"/>
              <a:t>In regression, one variable is the </a:t>
            </a:r>
            <a:r>
              <a:rPr lang="en-GB" sz="2400" b="1" dirty="0"/>
              <a:t>criterion variable [outcome] (Y)</a:t>
            </a:r>
            <a:r>
              <a:rPr lang="en-GB" sz="2400" dirty="0"/>
              <a:t> and the other is a </a:t>
            </a:r>
            <a:r>
              <a:rPr lang="en-GB" sz="2400" b="1" dirty="0"/>
              <a:t>predictor variable (X)</a:t>
            </a:r>
            <a:r>
              <a:rPr lang="en-GB" sz="2400" dirty="0"/>
              <a:t>.</a:t>
            </a:r>
          </a:p>
          <a:p>
            <a:pPr lvl="1"/>
            <a:r>
              <a:rPr lang="en-GB" dirty="0"/>
              <a:t>In experimental research, these are usually referred to as the </a:t>
            </a:r>
            <a:r>
              <a:rPr lang="en-GB" b="1" dirty="0"/>
              <a:t>dependent variable (DV)</a:t>
            </a:r>
            <a:r>
              <a:rPr lang="en-GB" dirty="0"/>
              <a:t> and </a:t>
            </a:r>
            <a:r>
              <a:rPr lang="en-GB" b="1" dirty="0"/>
              <a:t>independent variable (IV)</a:t>
            </a:r>
            <a:r>
              <a:rPr lang="en-GB" dirty="0"/>
              <a:t>, </a:t>
            </a:r>
          </a:p>
          <a:p>
            <a:pPr lvl="1"/>
            <a:endParaRPr lang="en-GB" dirty="0"/>
          </a:p>
          <a:p>
            <a:pPr lvl="1"/>
            <a:endParaRPr lang="en-GB" dirty="0"/>
          </a:p>
          <a:p>
            <a:r>
              <a:rPr lang="en-GB" sz="2400" dirty="0"/>
              <a:t>The regression model creates a line that predicts values of Y from X.</a:t>
            </a:r>
          </a:p>
          <a:p>
            <a:endParaRPr lang="en-GB" sz="2400" dirty="0"/>
          </a:p>
          <a:p>
            <a:endParaRPr lang="en-GB" sz="2400" dirty="0"/>
          </a:p>
          <a:p>
            <a:r>
              <a:rPr lang="en-GB" sz="2400" dirty="0"/>
              <a:t>If there is </a:t>
            </a:r>
            <a:r>
              <a:rPr lang="en-GB" sz="2400" dirty="0">
                <a:solidFill>
                  <a:srgbClr val="0070C0"/>
                </a:solidFill>
              </a:rPr>
              <a:t>one predictor</a:t>
            </a:r>
            <a:r>
              <a:rPr lang="en-GB" sz="2400" dirty="0"/>
              <a:t>, this is called </a:t>
            </a:r>
            <a:r>
              <a:rPr lang="en-GB" sz="2400" dirty="0">
                <a:solidFill>
                  <a:srgbClr val="0070C0"/>
                </a:solidFill>
              </a:rPr>
              <a:t>simple linear regression </a:t>
            </a:r>
            <a:r>
              <a:rPr lang="en-GB" sz="2400" i="1" dirty="0"/>
              <a:t>(e.g., does ‘study hours’ predict ‘exam scores’</a:t>
            </a:r>
          </a:p>
          <a:p>
            <a:endParaRPr lang="en-GB" sz="2400" dirty="0"/>
          </a:p>
          <a:p>
            <a:pPr marL="114300" indent="0">
              <a:buNone/>
            </a:pPr>
            <a:endParaRPr lang="en-IE" sz="2400" dirty="0"/>
          </a:p>
          <a:p>
            <a:endParaRPr lang="en-IE" dirty="0"/>
          </a:p>
          <a:p>
            <a:endParaRPr lang="en-IE" dirty="0"/>
          </a:p>
        </p:txBody>
      </p:sp>
      <p:sp>
        <p:nvSpPr>
          <p:cNvPr id="4" name="Title 3"/>
          <p:cNvSpPr>
            <a:spLocks noGrp="1"/>
          </p:cNvSpPr>
          <p:nvPr>
            <p:ph type="title"/>
          </p:nvPr>
        </p:nvSpPr>
        <p:spPr>
          <a:xfrm>
            <a:off x="359673" y="490783"/>
            <a:ext cx="10311878" cy="932334"/>
          </a:xfrm>
        </p:spPr>
        <p:txBody>
          <a:bodyPr/>
          <a:lstStyle/>
          <a:p>
            <a:r>
              <a:rPr lang="en-IE" dirty="0"/>
              <a:t>Recap: Simple Linear Regression</a:t>
            </a:r>
          </a:p>
        </p:txBody>
      </p:sp>
    </p:spTree>
    <p:extLst>
      <p:ext uri="{BB962C8B-B14F-4D97-AF65-F5344CB8AC3E}">
        <p14:creationId xmlns:p14="http://schemas.microsoft.com/office/powerpoint/2010/main" val="2114864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96" y="401617"/>
            <a:ext cx="10311878" cy="932334"/>
          </a:xfrm>
        </p:spPr>
        <p:txBody>
          <a:bodyPr/>
          <a:lstStyle/>
          <a:p>
            <a:r>
              <a:rPr lang="en-IE" dirty="0"/>
              <a:t>Recommended Reading</a:t>
            </a:r>
          </a:p>
        </p:txBody>
      </p:sp>
      <p:sp>
        <p:nvSpPr>
          <p:cNvPr id="3" name="Content Placeholder 2"/>
          <p:cNvSpPr>
            <a:spLocks noGrp="1"/>
          </p:cNvSpPr>
          <p:nvPr>
            <p:ph idx="1"/>
          </p:nvPr>
        </p:nvSpPr>
        <p:spPr>
          <a:xfrm>
            <a:off x="592203" y="1634243"/>
            <a:ext cx="9028888" cy="4919662"/>
          </a:xfrm>
        </p:spPr>
        <p:txBody>
          <a:bodyPr>
            <a:normAutofit lnSpcReduction="10000"/>
          </a:bodyPr>
          <a:lstStyle/>
          <a:p>
            <a:r>
              <a:rPr lang="en-IE" dirty="0" err="1"/>
              <a:t>Tabachnick</a:t>
            </a:r>
            <a:r>
              <a:rPr lang="en-IE" dirty="0"/>
              <a:t> &amp; </a:t>
            </a:r>
            <a:r>
              <a:rPr lang="en-IE" dirty="0" err="1"/>
              <a:t>Fidell</a:t>
            </a:r>
            <a:r>
              <a:rPr lang="en-IE" dirty="0"/>
              <a:t> </a:t>
            </a:r>
            <a:r>
              <a:rPr lang="en-IE" dirty="0">
                <a:solidFill>
                  <a:srgbClr val="0000FF"/>
                </a:solidFill>
              </a:rPr>
              <a:t>Chapter 5 </a:t>
            </a:r>
          </a:p>
          <a:p>
            <a:r>
              <a:rPr lang="en-IE" dirty="0" err="1"/>
              <a:t>Dancey</a:t>
            </a:r>
            <a:r>
              <a:rPr lang="en-IE" dirty="0"/>
              <a:t>, C.P. &amp; </a:t>
            </a:r>
            <a:r>
              <a:rPr lang="en-IE" dirty="0" err="1"/>
              <a:t>Reidy</a:t>
            </a:r>
            <a:r>
              <a:rPr lang="en-IE" dirty="0"/>
              <a:t>, J. (2011). Statistics without mathematics for psychology, 5th edition, </a:t>
            </a:r>
            <a:r>
              <a:rPr lang="en-IE" dirty="0">
                <a:solidFill>
                  <a:srgbClr val="0000FF"/>
                </a:solidFill>
              </a:rPr>
              <a:t>Chapter 12</a:t>
            </a:r>
            <a:r>
              <a:rPr lang="en-IE" dirty="0"/>
              <a:t>. London: Prentice-Hall. </a:t>
            </a:r>
          </a:p>
          <a:p>
            <a:r>
              <a:rPr lang="en-IE" dirty="0"/>
              <a:t>Field, A. (2009). Interpreting statistics with SPSS, 3rd Edition, </a:t>
            </a:r>
            <a:r>
              <a:rPr lang="en-IE" dirty="0">
                <a:solidFill>
                  <a:srgbClr val="0000FF"/>
                </a:solidFill>
              </a:rPr>
              <a:t>Chapter 7</a:t>
            </a:r>
            <a:r>
              <a:rPr lang="en-IE" dirty="0"/>
              <a:t>. London: Sage Publications. </a:t>
            </a:r>
          </a:p>
          <a:p>
            <a:r>
              <a:rPr lang="en-GB" dirty="0">
                <a:solidFill>
                  <a:srgbClr val="0000FF"/>
                </a:solidFill>
              </a:rPr>
              <a:t>Chapter 13 </a:t>
            </a:r>
            <a:r>
              <a:rPr lang="en-GB" dirty="0"/>
              <a:t>of </a:t>
            </a:r>
            <a:r>
              <a:rPr lang="en-GB" dirty="0" err="1"/>
              <a:t>Pallant</a:t>
            </a:r>
            <a:r>
              <a:rPr lang="en-GB" dirty="0"/>
              <a:t>, J. (2005) </a:t>
            </a:r>
            <a:r>
              <a:rPr lang="en-GB" i="1" dirty="0"/>
              <a:t>SPSS survival manual</a:t>
            </a:r>
            <a:r>
              <a:rPr lang="en-GB" dirty="0"/>
              <a:t>.  Maidenhead, Berks.: OUP. 2</a:t>
            </a:r>
            <a:r>
              <a:rPr lang="en-GB" baseline="30000" dirty="0"/>
              <a:t>nd</a:t>
            </a:r>
            <a:r>
              <a:rPr lang="en-GB" dirty="0"/>
              <a:t> edition.</a:t>
            </a:r>
          </a:p>
          <a:p>
            <a:r>
              <a:rPr lang="en-GB" dirty="0"/>
              <a:t>Miles, J &amp; </a:t>
            </a:r>
            <a:r>
              <a:rPr lang="en-GB" dirty="0" err="1"/>
              <a:t>Shevlin</a:t>
            </a:r>
            <a:r>
              <a:rPr lang="en-GB" dirty="0"/>
              <a:t>, M. (2001) </a:t>
            </a:r>
            <a:r>
              <a:rPr lang="en-GB" i="1" dirty="0"/>
              <a:t>Applying Regression and Correlation; a Guide for Students and Researchers. </a:t>
            </a:r>
            <a:r>
              <a:rPr lang="en-GB" dirty="0"/>
              <a:t>London: Sage.</a:t>
            </a:r>
          </a:p>
          <a:p>
            <a:endParaRPr lang="en-GB" dirty="0"/>
          </a:p>
          <a:p>
            <a:endParaRPr lang="en-IE" dirty="0"/>
          </a:p>
          <a:p>
            <a:endParaRPr lang="en-IE" dirty="0"/>
          </a:p>
        </p:txBody>
      </p:sp>
    </p:spTree>
    <p:extLst>
      <p:ext uri="{BB962C8B-B14F-4D97-AF65-F5344CB8AC3E}">
        <p14:creationId xmlns:p14="http://schemas.microsoft.com/office/powerpoint/2010/main" val="2971542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a:extLst>
            <a:ext uri="{FF2B5EF4-FFF2-40B4-BE49-F238E27FC236}">
              <a16:creationId xmlns:a16="http://schemas.microsoft.com/office/drawing/2014/main" id="{504B10B7-B9C9-228C-F5E7-FADEDD4AED60}"/>
            </a:ext>
          </a:extLst>
        </p:cNvPr>
        <p:cNvGrpSpPr/>
        <p:nvPr/>
      </p:nvGrpSpPr>
      <p:grpSpPr>
        <a:xfrm>
          <a:off x="0" y="0"/>
          <a:ext cx="0" cy="0"/>
          <a:chOff x="0" y="0"/>
          <a:chExt cx="0" cy="0"/>
        </a:xfrm>
      </p:grpSpPr>
      <p:sp>
        <p:nvSpPr>
          <p:cNvPr id="708" name="Google Shape;708;p24">
            <a:extLst>
              <a:ext uri="{FF2B5EF4-FFF2-40B4-BE49-F238E27FC236}">
                <a16:creationId xmlns:a16="http://schemas.microsoft.com/office/drawing/2014/main" id="{8015EA6E-769E-9A0C-CFB9-D2DFD9734C7E}"/>
              </a:ext>
            </a:extLst>
          </p:cNvPr>
          <p:cNvSpPr txBox="1">
            <a:spLocks noGrp="1"/>
          </p:cNvSpPr>
          <p:nvPr>
            <p:ph type="ctrTitle"/>
          </p:nvPr>
        </p:nvSpPr>
        <p:spPr>
          <a:xfrm>
            <a:off x="508769" y="2160166"/>
            <a:ext cx="5062975" cy="18803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Arial"/>
              <a:buNone/>
            </a:pPr>
            <a:r>
              <a:rPr lang="en-IE" dirty="0"/>
              <a:t>Thanks</a:t>
            </a:r>
            <a:endParaRPr dirty="0"/>
          </a:p>
        </p:txBody>
      </p:sp>
      <p:sp>
        <p:nvSpPr>
          <p:cNvPr id="709" name="Google Shape;709;p24">
            <a:extLst>
              <a:ext uri="{FF2B5EF4-FFF2-40B4-BE49-F238E27FC236}">
                <a16:creationId xmlns:a16="http://schemas.microsoft.com/office/drawing/2014/main" id="{918072A2-1E31-D414-7CF0-3548B9CA883E}"/>
              </a:ext>
            </a:extLst>
          </p:cNvPr>
          <p:cNvSpPr txBox="1">
            <a:spLocks noGrp="1"/>
          </p:cNvSpPr>
          <p:nvPr>
            <p:ph type="subTitle" idx="1"/>
          </p:nvPr>
        </p:nvSpPr>
        <p:spPr>
          <a:xfrm>
            <a:off x="508769" y="4267014"/>
            <a:ext cx="5148319" cy="12933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extLst>
      <p:ext uri="{BB962C8B-B14F-4D97-AF65-F5344CB8AC3E}">
        <p14:creationId xmlns:p14="http://schemas.microsoft.com/office/powerpoint/2010/main" val="17490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Text Box 12"/>
          <p:cNvSpPr txBox="1">
            <a:spLocks noChangeArrowheads="1"/>
          </p:cNvSpPr>
          <p:nvPr/>
        </p:nvSpPr>
        <p:spPr bwMode="auto">
          <a:xfrm>
            <a:off x="3515102" y="2453206"/>
            <a:ext cx="452471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3600" dirty="0">
                <a:solidFill>
                  <a:srgbClr val="FF0000"/>
                </a:solidFill>
                <a:effectLst>
                  <a:outerShdw blurRad="38100" dist="38100" dir="2700000" algn="tl">
                    <a:srgbClr val="FFFFFF"/>
                  </a:outerShdw>
                </a:effectLst>
                <a:cs typeface="Arial" charset="0"/>
              </a:rPr>
              <a:t>Y</a:t>
            </a:r>
            <a:r>
              <a:rPr lang="en-GB" sz="3600" dirty="0">
                <a:solidFill>
                  <a:srgbClr val="FF0000"/>
                </a:solidFill>
                <a:effectLst>
                  <a:outerShdw blurRad="38100" dist="38100" dir="2700000" algn="tl">
                    <a:srgbClr val="FFFFFF"/>
                  </a:outerShdw>
                </a:effectLst>
              </a:rPr>
              <a:t> = </a:t>
            </a:r>
            <a:r>
              <a:rPr lang="en-IE" sz="2800" b="1" dirty="0">
                <a:solidFill>
                  <a:srgbClr val="FF0000"/>
                </a:solidFill>
              </a:rPr>
              <a:t>b</a:t>
            </a:r>
            <a:r>
              <a:rPr lang="en-GB" sz="2800" baseline="-25000" dirty="0">
                <a:solidFill>
                  <a:srgbClr val="FF0000"/>
                </a:solidFill>
                <a:effectLst>
                  <a:outerShdw blurRad="38100" dist="38100" dir="2700000" algn="tl">
                    <a:srgbClr val="FFFFFF"/>
                  </a:outerShdw>
                </a:effectLst>
              </a:rPr>
              <a:t>0</a:t>
            </a:r>
            <a:r>
              <a:rPr lang="en-GB" sz="2800" dirty="0">
                <a:solidFill>
                  <a:srgbClr val="FF0000"/>
                </a:solidFill>
                <a:effectLst>
                  <a:outerShdw blurRad="38100" dist="38100" dir="2700000" algn="tl">
                    <a:srgbClr val="FFFFFF"/>
                  </a:outerShdw>
                </a:effectLst>
              </a:rPr>
              <a:t> + </a:t>
            </a:r>
            <a:r>
              <a:rPr lang="en-IE" sz="2800" b="1" dirty="0">
                <a:solidFill>
                  <a:srgbClr val="FF0000"/>
                </a:solidFill>
              </a:rPr>
              <a:t>b</a:t>
            </a:r>
            <a:r>
              <a:rPr lang="en-GB" sz="2800" baseline="-25000" dirty="0">
                <a:solidFill>
                  <a:srgbClr val="FF0000"/>
                </a:solidFill>
                <a:effectLst>
                  <a:outerShdw blurRad="38100" dist="38100" dir="2700000" algn="tl">
                    <a:srgbClr val="FFFFFF"/>
                  </a:outerShdw>
                </a:effectLst>
              </a:rPr>
              <a:t>1</a:t>
            </a:r>
            <a:r>
              <a:rPr lang="en-GB" sz="2800" dirty="0">
                <a:solidFill>
                  <a:srgbClr val="FF0000"/>
                </a:solidFill>
                <a:effectLst>
                  <a:outerShdw blurRad="38100" dist="38100" dir="2700000" algn="tl">
                    <a:srgbClr val="FFFFFF"/>
                  </a:outerShdw>
                </a:effectLst>
              </a:rPr>
              <a:t>X + e</a:t>
            </a:r>
          </a:p>
        </p:txBody>
      </p:sp>
      <p:sp>
        <p:nvSpPr>
          <p:cNvPr id="35853" name="Text Box 13"/>
          <p:cNvSpPr txBox="1">
            <a:spLocks noChangeArrowheads="1"/>
          </p:cNvSpPr>
          <p:nvPr/>
        </p:nvSpPr>
        <p:spPr bwMode="auto">
          <a:xfrm>
            <a:off x="770622" y="3399682"/>
            <a:ext cx="10189707"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69925" indent="-669925" eaLnBrk="0" hangingPunct="0">
              <a:defRPr sz="2400">
                <a:solidFill>
                  <a:schemeClr val="tx1"/>
                </a:solidFill>
                <a:latin typeface="Times New Roman" charset="0"/>
              </a:defRPr>
            </a:lvl1pPr>
            <a:lvl2pPr marL="949325" eaLnBrk="0" hangingPunct="0">
              <a:defRPr sz="2400">
                <a:solidFill>
                  <a:schemeClr val="tx1"/>
                </a:solidFill>
                <a:latin typeface="Times New Roman" charset="0"/>
              </a:defRPr>
            </a:lvl2pPr>
            <a:lvl3pPr marL="1139825" eaLnBrk="0" hangingPunct="0">
              <a:defRPr sz="2400">
                <a:solidFill>
                  <a:schemeClr val="tx1"/>
                </a:solidFill>
                <a:latin typeface="Times New Roman" charset="0"/>
              </a:defRPr>
            </a:lvl3pPr>
            <a:lvl4pPr eaLnBrk="0" hangingPunct="0">
              <a:defRPr sz="2400">
                <a:solidFill>
                  <a:schemeClr val="tx1"/>
                </a:solidFill>
                <a:latin typeface="Times New Roman" charset="0"/>
              </a:defRPr>
            </a:lvl4pPr>
            <a:lvl5pPr eaLnBrk="0" hangingPunct="0">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eaLnBrk="1" hangingPunct="1"/>
            <a:r>
              <a:rPr lang="en-GB" sz="2200" u="sng" dirty="0">
                <a:effectLst>
                  <a:outerShdw blurRad="38100" dist="38100" dir="2700000" algn="tl">
                    <a:srgbClr val="FFFFFF"/>
                  </a:outerShdw>
                </a:effectLst>
                <a:latin typeface="+mn-lt"/>
              </a:rPr>
              <a:t>Where</a:t>
            </a:r>
            <a:r>
              <a:rPr lang="en-GB" sz="2200" dirty="0">
                <a:effectLst>
                  <a:outerShdw blurRad="38100" dist="38100" dir="2700000" algn="tl">
                    <a:srgbClr val="FFFFFF"/>
                  </a:outerShdw>
                </a:effectLst>
                <a:latin typeface="+mn-lt"/>
              </a:rPr>
              <a:t>:</a:t>
            </a:r>
          </a:p>
          <a:p>
            <a:pPr eaLnBrk="1" hangingPunct="1"/>
            <a:r>
              <a:rPr lang="en-IE" b="1" dirty="0"/>
              <a:t>b</a:t>
            </a:r>
            <a:r>
              <a:rPr lang="en-GB" sz="2200" b="1" baseline="-25000" dirty="0">
                <a:latin typeface="+mn-lt"/>
              </a:rPr>
              <a:t>0</a:t>
            </a:r>
            <a:r>
              <a:rPr lang="en-GB" sz="2200" dirty="0">
                <a:effectLst>
                  <a:outerShdw blurRad="38100" dist="38100" dir="2700000" algn="tl">
                    <a:srgbClr val="FFFFFF"/>
                  </a:outerShdw>
                </a:effectLst>
                <a:latin typeface="+mn-lt"/>
              </a:rPr>
              <a:t>  = the intercept (or constant – point at which the line crosses the vertical axis)</a:t>
            </a:r>
          </a:p>
          <a:p>
            <a:pPr eaLnBrk="1" hangingPunct="1"/>
            <a:r>
              <a:rPr lang="en-IE" b="1" dirty="0"/>
              <a:t>b</a:t>
            </a:r>
            <a:r>
              <a:rPr lang="en-GB" sz="2200" b="1" baseline="-25000" dirty="0">
                <a:latin typeface="+mn-lt"/>
              </a:rPr>
              <a:t>1</a:t>
            </a:r>
            <a:r>
              <a:rPr lang="en-GB" sz="2200" dirty="0">
                <a:effectLst>
                  <a:outerShdw blurRad="38100" dist="38100" dir="2700000" algn="tl">
                    <a:srgbClr val="FFFFFF"/>
                  </a:outerShdw>
                </a:effectLst>
                <a:latin typeface="+mn-lt"/>
              </a:rPr>
              <a:t> = the slope (gradient of the line)</a:t>
            </a:r>
          </a:p>
          <a:p>
            <a:pPr eaLnBrk="1" hangingPunct="1"/>
            <a:r>
              <a:rPr lang="en-GB" sz="2200" dirty="0">
                <a:effectLst>
                  <a:outerShdw blurRad="38100" dist="38100" dir="2700000" algn="tl">
                    <a:srgbClr val="FFFFFF"/>
                  </a:outerShdw>
                </a:effectLst>
                <a:latin typeface="+mn-lt"/>
              </a:rPr>
              <a:t>X  = the (observed) score</a:t>
            </a:r>
          </a:p>
          <a:p>
            <a:pPr eaLnBrk="1" hangingPunct="1"/>
            <a:r>
              <a:rPr lang="en-GB" sz="2200" dirty="0">
                <a:effectLst>
                  <a:outerShdw blurRad="38100" dist="38100" dir="2700000" algn="tl">
                    <a:srgbClr val="FFFFFF"/>
                  </a:outerShdw>
                </a:effectLst>
                <a:latin typeface="+mn-lt"/>
                <a:cs typeface="Arial" charset="0"/>
              </a:rPr>
              <a:t>Y </a:t>
            </a:r>
            <a:r>
              <a:rPr lang="en-GB" sz="2200" dirty="0">
                <a:effectLst>
                  <a:outerShdw blurRad="38100" dist="38100" dir="2700000" algn="tl">
                    <a:srgbClr val="FFFFFF"/>
                  </a:outerShdw>
                </a:effectLst>
                <a:latin typeface="+mn-lt"/>
              </a:rPr>
              <a:t> = the (predicted) score</a:t>
            </a:r>
          </a:p>
          <a:p>
            <a:pPr eaLnBrk="1" hangingPunct="1"/>
            <a:r>
              <a:rPr lang="en-GB" sz="2200" dirty="0">
                <a:effectLst>
                  <a:outerShdw blurRad="38100" dist="38100" dir="2700000" algn="tl">
                    <a:srgbClr val="FFFFFF"/>
                  </a:outerShdw>
                </a:effectLst>
                <a:latin typeface="+mn-lt"/>
              </a:rPr>
              <a:t>e = residual (difference between what was predicted by the line and the actual score)</a:t>
            </a:r>
          </a:p>
        </p:txBody>
      </p:sp>
      <p:sp>
        <p:nvSpPr>
          <p:cNvPr id="35854" name="Text Box 14"/>
          <p:cNvSpPr txBox="1">
            <a:spLocks noChangeArrowheads="1"/>
          </p:cNvSpPr>
          <p:nvPr/>
        </p:nvSpPr>
        <p:spPr bwMode="auto">
          <a:xfrm>
            <a:off x="696330" y="1614895"/>
            <a:ext cx="53848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dirty="0">
                <a:effectLst>
                  <a:outerShdw blurRad="38100" dist="38100" dir="2700000" algn="tl">
                    <a:srgbClr val="FFFFFF"/>
                  </a:outerShdw>
                </a:effectLst>
              </a:rPr>
              <a:t>Equation for a linear regression :</a:t>
            </a:r>
          </a:p>
        </p:txBody>
      </p:sp>
      <p:sp>
        <p:nvSpPr>
          <p:cNvPr id="35856" name="Text Box 16"/>
          <p:cNvSpPr txBox="1">
            <a:spLocks noChangeArrowheads="1"/>
          </p:cNvSpPr>
          <p:nvPr/>
        </p:nvSpPr>
        <p:spPr bwMode="auto">
          <a:xfrm>
            <a:off x="4451684" y="578408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600" dirty="0">
              <a:effectLst>
                <a:outerShdw blurRad="38100" dist="38100" dir="2700000" algn="tl">
                  <a:srgbClr val="FFFFFF"/>
                </a:outerShdw>
              </a:effectLst>
            </a:endParaRPr>
          </a:p>
        </p:txBody>
      </p:sp>
      <p:sp>
        <p:nvSpPr>
          <p:cNvPr id="2" name="Title 1"/>
          <p:cNvSpPr>
            <a:spLocks noGrp="1"/>
          </p:cNvSpPr>
          <p:nvPr>
            <p:ph type="title"/>
          </p:nvPr>
        </p:nvSpPr>
        <p:spPr>
          <a:xfrm>
            <a:off x="260684" y="254478"/>
            <a:ext cx="10515600" cy="1325563"/>
          </a:xfrm>
        </p:spPr>
        <p:txBody>
          <a:bodyPr/>
          <a:lstStyle/>
          <a:p>
            <a:r>
              <a:rPr lang="en-IE" dirty="0"/>
              <a:t>Simple Linear Equation</a:t>
            </a:r>
          </a:p>
        </p:txBody>
      </p:sp>
    </p:spTree>
    <p:extLst>
      <p:ext uri="{BB962C8B-B14F-4D97-AF65-F5344CB8AC3E}">
        <p14:creationId xmlns:p14="http://schemas.microsoft.com/office/powerpoint/2010/main" val="136370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68" y="274883"/>
            <a:ext cx="10311878" cy="932334"/>
          </a:xfrm>
        </p:spPr>
        <p:txBody>
          <a:bodyPr/>
          <a:lstStyle/>
          <a:p>
            <a:r>
              <a:rPr lang="en-IE" dirty="0"/>
              <a:t>Regression Parameters </a:t>
            </a:r>
          </a:p>
        </p:txBody>
      </p:sp>
      <p:sp>
        <p:nvSpPr>
          <p:cNvPr id="3" name="Content Placeholder 2"/>
          <p:cNvSpPr>
            <a:spLocks noGrp="1"/>
          </p:cNvSpPr>
          <p:nvPr>
            <p:ph idx="1"/>
          </p:nvPr>
        </p:nvSpPr>
        <p:spPr>
          <a:xfrm>
            <a:off x="267188" y="940653"/>
            <a:ext cx="9575320" cy="5250577"/>
          </a:xfrm>
        </p:spPr>
        <p:txBody>
          <a:bodyPr>
            <a:normAutofit fontScale="92500" lnSpcReduction="10000"/>
          </a:bodyPr>
          <a:lstStyle/>
          <a:p>
            <a:pPr marL="114300" indent="0">
              <a:buNone/>
            </a:pPr>
            <a:endParaRPr lang="en-IE" sz="2000" dirty="0"/>
          </a:p>
          <a:p>
            <a:pPr marL="457200" lvl="1" indent="0">
              <a:buNone/>
            </a:pPr>
            <a:r>
              <a:rPr lang="en-IE" b="1" dirty="0"/>
              <a:t>1. Point of intersection with y axis = β0 </a:t>
            </a:r>
          </a:p>
          <a:p>
            <a:pPr marL="1200150" lvl="2" indent="-285750">
              <a:buFont typeface="Arial" panose="020B0604020202020204" pitchFamily="34" charset="0"/>
              <a:buChar char="•"/>
            </a:pPr>
            <a:r>
              <a:rPr lang="en-IE" dirty="0"/>
              <a:t>Beta 0 value (intercept) = constant (it does not change) </a:t>
            </a:r>
          </a:p>
          <a:p>
            <a:pPr marL="1200150" lvl="2" indent="-285750">
              <a:buFont typeface="Arial" panose="020B0604020202020204" pitchFamily="34" charset="0"/>
              <a:buChar char="•"/>
            </a:pPr>
            <a:r>
              <a:rPr lang="en-GB" dirty="0"/>
              <a:t>Represents the expected value of the dependent variable when all predictors are zero</a:t>
            </a:r>
            <a:endParaRPr lang="en-IE" dirty="0"/>
          </a:p>
          <a:p>
            <a:pPr marL="1200150" lvl="2" indent="-285750">
              <a:buFont typeface="Arial" panose="020B0604020202020204" pitchFamily="34" charset="0"/>
              <a:buChar char="•"/>
            </a:pPr>
            <a:endParaRPr lang="en-IE" dirty="0"/>
          </a:p>
          <a:p>
            <a:pPr marL="457200" lvl="1" indent="0">
              <a:buNone/>
            </a:pPr>
            <a:r>
              <a:rPr lang="en-IE" b="1" dirty="0"/>
              <a:t>2. Slope = </a:t>
            </a:r>
            <a:r>
              <a:rPr lang="el-GR" b="1" dirty="0"/>
              <a:t>β1. </a:t>
            </a:r>
            <a:endParaRPr lang="en-IE" b="1" dirty="0"/>
          </a:p>
          <a:p>
            <a:pPr marL="1200150" lvl="2" indent="-285750">
              <a:buFont typeface="Arial" panose="020B0604020202020204" pitchFamily="34" charset="0"/>
              <a:buChar char="•"/>
            </a:pPr>
            <a:r>
              <a:rPr lang="en-IE" dirty="0"/>
              <a:t>Beta 1 values (slope/gradient) = </a:t>
            </a:r>
            <a:r>
              <a:rPr lang="en-GB" dirty="0"/>
              <a:t>Represents the expected change in the dependent variable for a one-unit increase in the predictor, holding other predictors constant</a:t>
            </a:r>
            <a:endParaRPr lang="en-IE" dirty="0"/>
          </a:p>
          <a:p>
            <a:pPr marL="1200150" lvl="2" indent="-285750">
              <a:buFont typeface="Arial" panose="020B0604020202020204" pitchFamily="34" charset="0"/>
              <a:buChar char="•"/>
            </a:pPr>
            <a:r>
              <a:rPr lang="en-IE" dirty="0"/>
              <a:t>1 unit increase in outcome is associated with an associated Beta 1 value change in predictor </a:t>
            </a:r>
          </a:p>
          <a:p>
            <a:pPr marL="1200150" lvl="2" indent="-285750">
              <a:buFont typeface="Arial" panose="020B0604020202020204" pitchFamily="34" charset="0"/>
              <a:buChar char="•"/>
            </a:pPr>
            <a:r>
              <a:rPr lang="en-IE" dirty="0"/>
              <a:t>E.g. Beta 1 value = -2.71 means that a one unit increase in the outcome variable is associated with a -2.71 decrease in the value of the predictor variable. </a:t>
            </a:r>
          </a:p>
          <a:p>
            <a:pPr marL="1200150" lvl="2" indent="-285750">
              <a:buFont typeface="Arial" panose="020B0604020202020204" pitchFamily="34" charset="0"/>
              <a:buChar char="•"/>
            </a:pPr>
            <a:endParaRPr lang="en-IE" dirty="0"/>
          </a:p>
          <a:p>
            <a:pPr marL="457200" lvl="1" indent="0">
              <a:buNone/>
            </a:pPr>
            <a:r>
              <a:rPr lang="en-IE" dirty="0"/>
              <a:t>3. </a:t>
            </a:r>
            <a:r>
              <a:rPr lang="en-IE" b="1" dirty="0"/>
              <a:t>Error (Residuals) </a:t>
            </a:r>
            <a:r>
              <a:rPr lang="el-GR" b="1" dirty="0"/>
              <a:t>ε</a:t>
            </a:r>
            <a:endParaRPr lang="en-GB" b="1" dirty="0"/>
          </a:p>
          <a:p>
            <a:pPr marL="800100" lvl="1"/>
            <a:r>
              <a:rPr lang="en-GB" dirty="0"/>
              <a:t>Variability in the dependent variable not explained by the predictors</a:t>
            </a:r>
            <a:endParaRPr lang="en-IE" dirty="0"/>
          </a:p>
          <a:p>
            <a:pPr marL="1200150" lvl="2"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118559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8" name="Picture 12"/>
          <p:cNvPicPr>
            <a:picLocks noChangeAspect="1" noChangeArrowheads="1"/>
          </p:cNvPicPr>
          <p:nvPr/>
        </p:nvPicPr>
        <p:blipFill>
          <a:blip r:embed="rId2">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a:stretch>
            <a:fillRect/>
          </a:stretch>
        </p:blipFill>
        <p:spPr bwMode="auto">
          <a:xfrm>
            <a:off x="2274683" y="1779181"/>
            <a:ext cx="57912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9" name="Text Box 13"/>
          <p:cNvSpPr txBox="1">
            <a:spLocks noChangeArrowheads="1"/>
          </p:cNvSpPr>
          <p:nvPr/>
        </p:nvSpPr>
        <p:spPr bwMode="auto">
          <a:xfrm>
            <a:off x="4466195" y="622684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Education (X)</a:t>
            </a:r>
          </a:p>
        </p:txBody>
      </p:sp>
      <p:sp>
        <p:nvSpPr>
          <p:cNvPr id="34830" name="Text Box 14"/>
          <p:cNvSpPr txBox="1">
            <a:spLocks noChangeArrowheads="1"/>
          </p:cNvSpPr>
          <p:nvPr/>
        </p:nvSpPr>
        <p:spPr bwMode="auto">
          <a:xfrm rot="16200000">
            <a:off x="1377714" y="3302427"/>
            <a:ext cx="1598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Income (Y)</a:t>
            </a:r>
          </a:p>
        </p:txBody>
      </p:sp>
      <p:sp>
        <p:nvSpPr>
          <p:cNvPr id="34832" name="Line 16"/>
          <p:cNvSpPr>
            <a:spLocks noChangeShapeType="1"/>
          </p:cNvSpPr>
          <p:nvPr/>
        </p:nvSpPr>
        <p:spPr bwMode="auto">
          <a:xfrm flipV="1">
            <a:off x="2689629" y="1813074"/>
            <a:ext cx="5181600" cy="342900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E"/>
          </a:p>
        </p:txBody>
      </p:sp>
      <p:sp>
        <p:nvSpPr>
          <p:cNvPr id="34835" name="AutoShape 19"/>
          <p:cNvSpPr>
            <a:spLocks noChangeArrowheads="1"/>
          </p:cNvSpPr>
          <p:nvPr/>
        </p:nvSpPr>
        <p:spPr bwMode="auto">
          <a:xfrm>
            <a:off x="7263600" y="3527574"/>
            <a:ext cx="2658937" cy="1147936"/>
          </a:xfrm>
          <a:prstGeom prst="wedgeRoundRectCallout">
            <a:avLst>
              <a:gd name="adj1" fmla="val -52288"/>
              <a:gd name="adj2" fmla="val -1607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dirty="0"/>
              <a:t>Slope</a:t>
            </a:r>
            <a:r>
              <a:rPr lang="en-GB" dirty="0"/>
              <a:t> refers to the incline / decline of the line i.e. its steepness</a:t>
            </a:r>
          </a:p>
        </p:txBody>
      </p:sp>
      <p:sp>
        <p:nvSpPr>
          <p:cNvPr id="34837" name="AutoShape 21"/>
          <p:cNvSpPr>
            <a:spLocks noChangeArrowheads="1"/>
          </p:cNvSpPr>
          <p:nvPr/>
        </p:nvSpPr>
        <p:spPr bwMode="auto">
          <a:xfrm>
            <a:off x="1412539" y="1449537"/>
            <a:ext cx="2419672" cy="1011237"/>
          </a:xfrm>
          <a:prstGeom prst="wedgeRoundRectCallout">
            <a:avLst>
              <a:gd name="adj1" fmla="val 4343"/>
              <a:gd name="adj2" fmla="val 2591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dirty="0"/>
              <a:t>Intercept </a:t>
            </a:r>
            <a:r>
              <a:rPr lang="en-GB" dirty="0"/>
              <a:t>is where the line cuts ‘Y’ when ‘X’ is ZERO</a:t>
            </a:r>
          </a:p>
        </p:txBody>
      </p:sp>
      <p:sp>
        <p:nvSpPr>
          <p:cNvPr id="2" name="Title 1"/>
          <p:cNvSpPr>
            <a:spLocks noGrp="1"/>
          </p:cNvSpPr>
          <p:nvPr>
            <p:ph type="title"/>
          </p:nvPr>
        </p:nvSpPr>
        <p:spPr>
          <a:xfrm>
            <a:off x="190177" y="-169144"/>
            <a:ext cx="9458497" cy="1325563"/>
          </a:xfrm>
        </p:spPr>
        <p:txBody>
          <a:bodyPr/>
          <a:lstStyle/>
          <a:p>
            <a:r>
              <a:rPr lang="en-IE" dirty="0"/>
              <a:t>Parameters of a Linear Regression</a:t>
            </a:r>
          </a:p>
        </p:txBody>
      </p:sp>
      <p:sp>
        <p:nvSpPr>
          <p:cNvPr id="3" name="Text Box 12">
            <a:extLst>
              <a:ext uri="{FF2B5EF4-FFF2-40B4-BE49-F238E27FC236}">
                <a16:creationId xmlns:a16="http://schemas.microsoft.com/office/drawing/2014/main" id="{E47CDCAB-BD19-A406-071E-BCA79A9357DF}"/>
              </a:ext>
            </a:extLst>
          </p:cNvPr>
          <p:cNvSpPr txBox="1">
            <a:spLocks noChangeArrowheads="1"/>
          </p:cNvSpPr>
          <p:nvPr/>
        </p:nvSpPr>
        <p:spPr bwMode="auto">
          <a:xfrm>
            <a:off x="7386315" y="902935"/>
            <a:ext cx="452471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3600" dirty="0">
                <a:solidFill>
                  <a:srgbClr val="FF0000"/>
                </a:solidFill>
                <a:effectLst>
                  <a:outerShdw blurRad="38100" dist="38100" dir="2700000" algn="tl">
                    <a:srgbClr val="FFFFFF"/>
                  </a:outerShdw>
                </a:effectLst>
                <a:cs typeface="Arial" charset="0"/>
              </a:rPr>
              <a:t>Y</a:t>
            </a:r>
            <a:r>
              <a:rPr lang="en-GB" sz="3600" dirty="0">
                <a:solidFill>
                  <a:srgbClr val="FF0000"/>
                </a:solidFill>
                <a:effectLst>
                  <a:outerShdw blurRad="38100" dist="38100" dir="2700000" algn="tl">
                    <a:srgbClr val="FFFFFF"/>
                  </a:outerShdw>
                </a:effectLst>
              </a:rPr>
              <a:t> = b</a:t>
            </a:r>
            <a:r>
              <a:rPr lang="en-GB" sz="3600" baseline="-25000" dirty="0">
                <a:solidFill>
                  <a:srgbClr val="FF0000"/>
                </a:solidFill>
                <a:effectLst>
                  <a:outerShdw blurRad="38100" dist="38100" dir="2700000" algn="tl">
                    <a:srgbClr val="FFFFFF"/>
                  </a:outerShdw>
                </a:effectLst>
              </a:rPr>
              <a:t>0</a:t>
            </a:r>
            <a:r>
              <a:rPr lang="en-GB" sz="3600" dirty="0">
                <a:solidFill>
                  <a:srgbClr val="FF0000"/>
                </a:solidFill>
                <a:effectLst>
                  <a:outerShdw blurRad="38100" dist="38100" dir="2700000" algn="tl">
                    <a:srgbClr val="FFFFFF"/>
                  </a:outerShdw>
                </a:effectLst>
              </a:rPr>
              <a:t> + b</a:t>
            </a:r>
            <a:r>
              <a:rPr lang="en-GB" sz="3600" baseline="-25000" dirty="0">
                <a:solidFill>
                  <a:srgbClr val="FF0000"/>
                </a:solidFill>
                <a:effectLst>
                  <a:outerShdw blurRad="38100" dist="38100" dir="2700000" algn="tl">
                    <a:srgbClr val="FFFFFF"/>
                  </a:outerShdw>
                </a:effectLst>
              </a:rPr>
              <a:t>1</a:t>
            </a:r>
            <a:r>
              <a:rPr lang="en-GB" sz="3600" dirty="0">
                <a:solidFill>
                  <a:srgbClr val="FF0000"/>
                </a:solidFill>
                <a:effectLst>
                  <a:outerShdw blurRad="38100" dist="38100" dir="2700000" algn="tl">
                    <a:srgbClr val="FFFFFF"/>
                  </a:outerShdw>
                </a:effectLst>
              </a:rPr>
              <a:t>X + e</a:t>
            </a:r>
          </a:p>
        </p:txBody>
      </p:sp>
      <p:sp>
        <p:nvSpPr>
          <p:cNvPr id="4" name="AutoShape 21">
            <a:extLst>
              <a:ext uri="{FF2B5EF4-FFF2-40B4-BE49-F238E27FC236}">
                <a16:creationId xmlns:a16="http://schemas.microsoft.com/office/drawing/2014/main" id="{E0ADC7B1-2E3A-55B5-CC45-43ECCBD2F7EC}"/>
              </a:ext>
            </a:extLst>
          </p:cNvPr>
          <p:cNvSpPr>
            <a:spLocks noChangeArrowheads="1"/>
          </p:cNvSpPr>
          <p:nvPr/>
        </p:nvSpPr>
        <p:spPr bwMode="auto">
          <a:xfrm>
            <a:off x="3962401" y="1113048"/>
            <a:ext cx="3066388" cy="700026"/>
          </a:xfrm>
          <a:prstGeom prst="wedgeRoundRectCallout">
            <a:avLst>
              <a:gd name="adj1" fmla="val 4343"/>
              <a:gd name="adj2" fmla="val 2591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dirty="0"/>
              <a:t>Line of best fit </a:t>
            </a:r>
            <a:r>
              <a:rPr lang="en-GB" dirty="0"/>
              <a:t>– line that best fits the data</a:t>
            </a:r>
          </a:p>
        </p:txBody>
      </p:sp>
    </p:spTree>
    <p:extLst>
      <p:ext uri="{BB962C8B-B14F-4D97-AF65-F5344CB8AC3E}">
        <p14:creationId xmlns:p14="http://schemas.microsoft.com/office/powerpoint/2010/main" val="345612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37"/>
                                        </p:tgtEl>
                                        <p:attrNameLst>
                                          <p:attrName>style.visibility</p:attrName>
                                        </p:attrNameLst>
                                      </p:cBhvr>
                                      <p:to>
                                        <p:strVal val="visible"/>
                                      </p:to>
                                    </p:set>
                                    <p:animEffect transition="in" filter="dissolve">
                                      <p:cBhvr>
                                        <p:cTn id="7" dur="500"/>
                                        <p:tgtEl>
                                          <p:spTgt spid="34837"/>
                                        </p:tgtEl>
                                      </p:cBhvr>
                                    </p:animEffect>
                                  </p:childTnLst>
                                  <p:subTnLst>
                                    <p:set>
                                      <p:cBhvr override="childStyle">
                                        <p:cTn dur="1" fill="hold" display="0" masterRel="nextClick" afterEffect="1"/>
                                        <p:tgtEl>
                                          <p:spTgt spid="3483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dissolve">
                                      <p:cBhvr>
                                        <p:cTn id="12" dur="500"/>
                                        <p:tgtEl>
                                          <p:spTgt spid="348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5" grpId="0" animBg="1" autoUpdateAnimBg="0"/>
      <p:bldP spid="34837" grpId="0" animBg="1" autoUpdateAnimBg="0"/>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FCE01-2015-D74B-B753-9FEC9D3459A5}"/>
            </a:ext>
          </a:extLst>
        </p:cNvPr>
        <p:cNvGrpSpPr/>
        <p:nvPr/>
      </p:nvGrpSpPr>
      <p:grpSpPr>
        <a:xfrm>
          <a:off x="0" y="0"/>
          <a:ext cx="0" cy="0"/>
          <a:chOff x="0" y="0"/>
          <a:chExt cx="0" cy="0"/>
        </a:xfrm>
      </p:grpSpPr>
      <p:pic>
        <p:nvPicPr>
          <p:cNvPr id="34828" name="Picture 12">
            <a:extLst>
              <a:ext uri="{FF2B5EF4-FFF2-40B4-BE49-F238E27FC236}">
                <a16:creationId xmlns:a16="http://schemas.microsoft.com/office/drawing/2014/main" id="{B464A94F-E2B4-7B73-A821-570136CC33DF}"/>
              </a:ext>
            </a:extLst>
          </p:cNvPr>
          <p:cNvPicPr>
            <a:picLocks noChangeAspect="1" noChangeArrowheads="1"/>
          </p:cNvPicPr>
          <p:nvPr/>
        </p:nvPicPr>
        <p:blipFill>
          <a:blip r:embed="rId2">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a:stretch>
            <a:fillRect/>
          </a:stretch>
        </p:blipFill>
        <p:spPr bwMode="auto">
          <a:xfrm>
            <a:off x="2274683" y="1779181"/>
            <a:ext cx="57912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9" name="Text Box 13">
            <a:extLst>
              <a:ext uri="{FF2B5EF4-FFF2-40B4-BE49-F238E27FC236}">
                <a16:creationId xmlns:a16="http://schemas.microsoft.com/office/drawing/2014/main" id="{891D2E20-40D9-17FD-EC84-6C1422CDD767}"/>
              </a:ext>
            </a:extLst>
          </p:cNvPr>
          <p:cNvSpPr txBox="1">
            <a:spLocks noChangeArrowheads="1"/>
          </p:cNvSpPr>
          <p:nvPr/>
        </p:nvSpPr>
        <p:spPr bwMode="auto">
          <a:xfrm>
            <a:off x="4466195" y="622684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Education (X)</a:t>
            </a:r>
          </a:p>
        </p:txBody>
      </p:sp>
      <p:sp>
        <p:nvSpPr>
          <p:cNvPr id="34830" name="Text Box 14">
            <a:extLst>
              <a:ext uri="{FF2B5EF4-FFF2-40B4-BE49-F238E27FC236}">
                <a16:creationId xmlns:a16="http://schemas.microsoft.com/office/drawing/2014/main" id="{47F94445-791B-B156-A8BC-862A66D5C0FC}"/>
              </a:ext>
            </a:extLst>
          </p:cNvPr>
          <p:cNvSpPr txBox="1">
            <a:spLocks noChangeArrowheads="1"/>
          </p:cNvSpPr>
          <p:nvPr/>
        </p:nvSpPr>
        <p:spPr bwMode="auto">
          <a:xfrm rot="16200000">
            <a:off x="1377714" y="3302427"/>
            <a:ext cx="1598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Income (Y)</a:t>
            </a:r>
          </a:p>
        </p:txBody>
      </p:sp>
      <p:sp>
        <p:nvSpPr>
          <p:cNvPr id="34832" name="Line 16">
            <a:extLst>
              <a:ext uri="{FF2B5EF4-FFF2-40B4-BE49-F238E27FC236}">
                <a16:creationId xmlns:a16="http://schemas.microsoft.com/office/drawing/2014/main" id="{1AD16AF7-F679-A53D-2142-71B04FD7A0A2}"/>
              </a:ext>
            </a:extLst>
          </p:cNvPr>
          <p:cNvSpPr>
            <a:spLocks noChangeShapeType="1"/>
          </p:cNvSpPr>
          <p:nvPr/>
        </p:nvSpPr>
        <p:spPr bwMode="auto">
          <a:xfrm flipV="1">
            <a:off x="2689629" y="1813074"/>
            <a:ext cx="5181600" cy="342900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E"/>
          </a:p>
        </p:txBody>
      </p:sp>
      <p:sp>
        <p:nvSpPr>
          <p:cNvPr id="34835" name="AutoShape 19">
            <a:extLst>
              <a:ext uri="{FF2B5EF4-FFF2-40B4-BE49-F238E27FC236}">
                <a16:creationId xmlns:a16="http://schemas.microsoft.com/office/drawing/2014/main" id="{449ED611-2650-3D68-4609-3608215F3591}"/>
              </a:ext>
            </a:extLst>
          </p:cNvPr>
          <p:cNvSpPr>
            <a:spLocks noChangeArrowheads="1"/>
          </p:cNvSpPr>
          <p:nvPr/>
        </p:nvSpPr>
        <p:spPr bwMode="auto">
          <a:xfrm>
            <a:off x="7263600" y="3527574"/>
            <a:ext cx="2658937" cy="1147936"/>
          </a:xfrm>
          <a:prstGeom prst="wedgeRoundRectCallout">
            <a:avLst>
              <a:gd name="adj1" fmla="val -52288"/>
              <a:gd name="adj2" fmla="val -1607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dirty="0"/>
              <a:t>Slope</a:t>
            </a:r>
            <a:r>
              <a:rPr lang="en-GB" dirty="0"/>
              <a:t> refers to the incline / decline of the line i.e. its steepness</a:t>
            </a:r>
          </a:p>
        </p:txBody>
      </p:sp>
      <p:sp>
        <p:nvSpPr>
          <p:cNvPr id="34837" name="AutoShape 21">
            <a:extLst>
              <a:ext uri="{FF2B5EF4-FFF2-40B4-BE49-F238E27FC236}">
                <a16:creationId xmlns:a16="http://schemas.microsoft.com/office/drawing/2014/main" id="{ECCDC3A6-319D-1C39-D24B-02F05B1699B7}"/>
              </a:ext>
            </a:extLst>
          </p:cNvPr>
          <p:cNvSpPr>
            <a:spLocks noChangeArrowheads="1"/>
          </p:cNvSpPr>
          <p:nvPr/>
        </p:nvSpPr>
        <p:spPr bwMode="auto">
          <a:xfrm>
            <a:off x="1412539" y="1449537"/>
            <a:ext cx="2419672" cy="1011237"/>
          </a:xfrm>
          <a:prstGeom prst="wedgeRoundRectCallout">
            <a:avLst>
              <a:gd name="adj1" fmla="val 4343"/>
              <a:gd name="adj2" fmla="val 2591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dirty="0"/>
              <a:t>Intercept </a:t>
            </a:r>
            <a:r>
              <a:rPr lang="en-GB" dirty="0"/>
              <a:t>is where the line cuts ‘Y’ when ‘X’ is ZERO</a:t>
            </a:r>
          </a:p>
        </p:txBody>
      </p:sp>
      <p:sp>
        <p:nvSpPr>
          <p:cNvPr id="2" name="Title 1">
            <a:extLst>
              <a:ext uri="{FF2B5EF4-FFF2-40B4-BE49-F238E27FC236}">
                <a16:creationId xmlns:a16="http://schemas.microsoft.com/office/drawing/2014/main" id="{95F1D1F8-6D5B-F97B-7BED-BAD0D3C52239}"/>
              </a:ext>
            </a:extLst>
          </p:cNvPr>
          <p:cNvSpPr>
            <a:spLocks noGrp="1"/>
          </p:cNvSpPr>
          <p:nvPr>
            <p:ph type="title"/>
          </p:nvPr>
        </p:nvSpPr>
        <p:spPr>
          <a:xfrm>
            <a:off x="190177" y="-169144"/>
            <a:ext cx="9458497" cy="1325563"/>
          </a:xfrm>
        </p:spPr>
        <p:txBody>
          <a:bodyPr/>
          <a:lstStyle/>
          <a:p>
            <a:r>
              <a:rPr lang="en-IE" dirty="0"/>
              <a:t>Parameters of a Linear Regression</a:t>
            </a:r>
          </a:p>
        </p:txBody>
      </p:sp>
      <p:sp>
        <p:nvSpPr>
          <p:cNvPr id="3" name="Text Box 12">
            <a:extLst>
              <a:ext uri="{FF2B5EF4-FFF2-40B4-BE49-F238E27FC236}">
                <a16:creationId xmlns:a16="http://schemas.microsoft.com/office/drawing/2014/main" id="{7BF1B26C-10A3-E325-3095-703AA7A3DBAC}"/>
              </a:ext>
            </a:extLst>
          </p:cNvPr>
          <p:cNvSpPr txBox="1">
            <a:spLocks noChangeArrowheads="1"/>
          </p:cNvSpPr>
          <p:nvPr/>
        </p:nvSpPr>
        <p:spPr bwMode="auto">
          <a:xfrm>
            <a:off x="5170283" y="1116955"/>
            <a:ext cx="799185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dirty="0">
                <a:solidFill>
                  <a:srgbClr val="FF0000"/>
                </a:solidFill>
                <a:effectLst>
                  <a:outerShdw blurRad="38100" dist="38100" dir="2700000" algn="tl">
                    <a:srgbClr val="FFFFFF"/>
                  </a:outerShdw>
                </a:effectLst>
                <a:cs typeface="Arial" charset="0"/>
              </a:rPr>
              <a:t>Education</a:t>
            </a:r>
            <a:r>
              <a:rPr lang="en-GB" sz="2000" dirty="0">
                <a:solidFill>
                  <a:srgbClr val="FF0000"/>
                </a:solidFill>
                <a:effectLst>
                  <a:outerShdw blurRad="38100" dist="38100" dir="2700000" algn="tl">
                    <a:srgbClr val="FFFFFF"/>
                  </a:outerShdw>
                </a:effectLst>
              </a:rPr>
              <a:t> = [intercept]</a:t>
            </a:r>
            <a:r>
              <a:rPr lang="en-GB" sz="2000" baseline="-25000" dirty="0">
                <a:solidFill>
                  <a:srgbClr val="FF0000"/>
                </a:solidFill>
                <a:effectLst>
                  <a:outerShdw blurRad="38100" dist="38100" dir="2700000" algn="tl">
                    <a:srgbClr val="FFFFFF"/>
                  </a:outerShdw>
                </a:effectLst>
              </a:rPr>
              <a:t>0</a:t>
            </a:r>
            <a:r>
              <a:rPr lang="en-GB" sz="2000" dirty="0">
                <a:solidFill>
                  <a:srgbClr val="FF0000"/>
                </a:solidFill>
                <a:effectLst>
                  <a:outerShdw blurRad="38100" dist="38100" dir="2700000" algn="tl">
                    <a:srgbClr val="FFFFFF"/>
                  </a:outerShdw>
                </a:effectLst>
              </a:rPr>
              <a:t> + [slope]</a:t>
            </a:r>
            <a:r>
              <a:rPr lang="en-GB" sz="2000" baseline="-25000" dirty="0">
                <a:solidFill>
                  <a:srgbClr val="FF0000"/>
                </a:solidFill>
                <a:effectLst>
                  <a:outerShdw blurRad="38100" dist="38100" dir="2700000" algn="tl">
                    <a:srgbClr val="FFFFFF"/>
                  </a:outerShdw>
                </a:effectLst>
              </a:rPr>
              <a:t>1</a:t>
            </a:r>
            <a:r>
              <a:rPr lang="en-GB" sz="2000" dirty="0">
                <a:solidFill>
                  <a:srgbClr val="FF0000"/>
                </a:solidFill>
                <a:effectLst>
                  <a:outerShdw blurRad="38100" dist="38100" dir="2700000" algn="tl">
                    <a:srgbClr val="FFFFFF"/>
                  </a:outerShdw>
                </a:effectLst>
                <a:cs typeface="Arial" charset="0"/>
              </a:rPr>
              <a:t>(Income) </a:t>
            </a:r>
            <a:r>
              <a:rPr lang="en-GB" sz="2000" dirty="0">
                <a:solidFill>
                  <a:srgbClr val="FF0000"/>
                </a:solidFill>
                <a:effectLst>
                  <a:outerShdw blurRad="38100" dist="38100" dir="2700000" algn="tl">
                    <a:srgbClr val="FFFFFF"/>
                  </a:outerShdw>
                </a:effectLst>
              </a:rPr>
              <a:t>+ error</a:t>
            </a:r>
          </a:p>
        </p:txBody>
      </p:sp>
      <p:cxnSp>
        <p:nvCxnSpPr>
          <p:cNvPr id="5" name="Straight Connector 4">
            <a:extLst>
              <a:ext uri="{FF2B5EF4-FFF2-40B4-BE49-F238E27FC236}">
                <a16:creationId xmlns:a16="http://schemas.microsoft.com/office/drawing/2014/main" id="{BB345D4B-EDC6-75F5-770C-869FFA9820EC}"/>
              </a:ext>
            </a:extLst>
          </p:cNvPr>
          <p:cNvCxnSpPr/>
          <p:nvPr/>
        </p:nvCxnSpPr>
        <p:spPr>
          <a:xfrm flipV="1">
            <a:off x="5573486" y="3352800"/>
            <a:ext cx="0" cy="274320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2EC53AF-CC40-56AF-4926-F923DFC0C7A4}"/>
              </a:ext>
            </a:extLst>
          </p:cNvPr>
          <p:cNvCxnSpPr/>
          <p:nvPr/>
        </p:nvCxnSpPr>
        <p:spPr>
          <a:xfrm flipH="1">
            <a:off x="2689629" y="3352800"/>
            <a:ext cx="288385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865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37"/>
                                        </p:tgtEl>
                                        <p:attrNameLst>
                                          <p:attrName>style.visibility</p:attrName>
                                        </p:attrNameLst>
                                      </p:cBhvr>
                                      <p:to>
                                        <p:strVal val="visible"/>
                                      </p:to>
                                    </p:set>
                                    <p:animEffect transition="in" filter="dissolve">
                                      <p:cBhvr>
                                        <p:cTn id="7" dur="500"/>
                                        <p:tgtEl>
                                          <p:spTgt spid="34837"/>
                                        </p:tgtEl>
                                      </p:cBhvr>
                                    </p:animEffect>
                                  </p:childTnLst>
                                  <p:subTnLst>
                                    <p:set>
                                      <p:cBhvr override="childStyle">
                                        <p:cTn dur="1" fill="hold" display="0" masterRel="nextClick" afterEffect="1"/>
                                        <p:tgtEl>
                                          <p:spTgt spid="3483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dissolve">
                                      <p:cBhvr>
                                        <p:cTn id="12" dur="500"/>
                                        <p:tgtEl>
                                          <p:spTgt spid="34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5" grpId="0" animBg="1" autoUpdateAnimBg="0"/>
      <p:bldP spid="3483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1317" y="1565172"/>
            <a:ext cx="8731250" cy="4498976"/>
            <a:chOff x="1730375" y="1703388"/>
            <a:chExt cx="8731250" cy="4498976"/>
          </a:xfrm>
        </p:grpSpPr>
        <p:sp>
          <p:nvSpPr>
            <p:cNvPr id="21506" name="Rectangle 5"/>
            <p:cNvSpPr>
              <a:spLocks noChangeArrowheads="1"/>
            </p:cNvSpPr>
            <p:nvPr/>
          </p:nvSpPr>
          <p:spPr bwMode="auto">
            <a:xfrm>
              <a:off x="4044951" y="2617788"/>
              <a:ext cx="35426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sz="4800">
                  <a:ea typeface="宋体" pitchFamily="2" charset="-122"/>
                </a:rPr>
                <a:t>.</a:t>
              </a:r>
            </a:p>
          </p:txBody>
        </p:sp>
        <p:sp>
          <p:nvSpPr>
            <p:cNvPr id="21507" name="Rectangle 6"/>
            <p:cNvSpPr>
              <a:spLocks noChangeArrowheads="1"/>
            </p:cNvSpPr>
            <p:nvPr/>
          </p:nvSpPr>
          <p:spPr bwMode="auto">
            <a:xfrm>
              <a:off x="3784600" y="2998789"/>
              <a:ext cx="464872"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sz="6600">
                  <a:ea typeface="宋体" pitchFamily="2" charset="-122"/>
                </a:rPr>
                <a:t>{</a:t>
              </a:r>
            </a:p>
          </p:txBody>
        </p:sp>
        <p:sp>
          <p:nvSpPr>
            <p:cNvPr id="21508" name="Line 7"/>
            <p:cNvSpPr>
              <a:spLocks noChangeShapeType="1"/>
            </p:cNvSpPr>
            <p:nvPr/>
          </p:nvSpPr>
          <p:spPr bwMode="auto">
            <a:xfrm>
              <a:off x="4213225" y="3260726"/>
              <a:ext cx="0" cy="2473325"/>
            </a:xfrm>
            <a:prstGeom prst="line">
              <a:avLst/>
            </a:prstGeom>
            <a:noFill/>
            <a:ln w="1270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09" name="Line 8"/>
            <p:cNvSpPr>
              <a:spLocks noChangeShapeType="1"/>
            </p:cNvSpPr>
            <p:nvPr/>
          </p:nvSpPr>
          <p:spPr bwMode="auto">
            <a:xfrm flipV="1">
              <a:off x="2359025" y="3005139"/>
              <a:ext cx="3773488" cy="1927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10" name="Line 9"/>
            <p:cNvSpPr>
              <a:spLocks noChangeShapeType="1"/>
            </p:cNvSpPr>
            <p:nvPr/>
          </p:nvSpPr>
          <p:spPr bwMode="auto">
            <a:xfrm>
              <a:off x="2359025" y="5735638"/>
              <a:ext cx="3530600" cy="4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11" name="Line 10"/>
            <p:cNvSpPr>
              <a:spLocks noChangeShapeType="1"/>
            </p:cNvSpPr>
            <p:nvPr/>
          </p:nvSpPr>
          <p:spPr bwMode="auto">
            <a:xfrm>
              <a:off x="2352675" y="2174876"/>
              <a:ext cx="0" cy="35544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graphicFrame>
          <p:nvGraphicFramePr>
            <p:cNvPr id="21513" name="Object 12">
              <a:hlinkClick r:id="" action="ppaction://ole?verb=0"/>
            </p:cNvPr>
            <p:cNvGraphicFramePr>
              <a:graphicFrameLocks/>
            </p:cNvGraphicFramePr>
            <p:nvPr/>
          </p:nvGraphicFramePr>
          <p:xfrm>
            <a:off x="2359026" y="3447257"/>
            <a:ext cx="1527175" cy="325437"/>
          </p:xfrm>
          <a:graphic>
            <a:graphicData uri="http://schemas.openxmlformats.org/presentationml/2006/ole">
              <mc:AlternateContent xmlns:mc="http://schemas.openxmlformats.org/markup-compatibility/2006">
                <mc:Choice xmlns:v="urn:schemas-microsoft-com:vml" Requires="v">
                  <p:oleObj name="Equation" r:id="rId3" imgW="1345616" imgH="317362" progId="Equation.DSMT4">
                    <p:embed/>
                  </p:oleObj>
                </mc:Choice>
                <mc:Fallback>
                  <p:oleObj name="Equation" r:id="rId3" imgW="1345616" imgH="317362" progId="Equation.DSMT4">
                    <p:embed/>
                    <p:pic>
                      <p:nvPicPr>
                        <p:cNvPr id="21513" name="Object 1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026" y="3447257"/>
                          <a:ext cx="1527175" cy="325437"/>
                        </a:xfrm>
                        <a:prstGeom prst="rect">
                          <a:avLst/>
                        </a:prstGeom>
                        <a:noFill/>
                        <a:ln>
                          <a:noFill/>
                        </a:ln>
                        <a:effectLst/>
                      </p:spPr>
                    </p:pic>
                  </p:oleObj>
                </mc:Fallback>
              </mc:AlternateContent>
            </a:graphicData>
          </a:graphic>
        </p:graphicFrame>
        <p:graphicFrame>
          <p:nvGraphicFramePr>
            <p:cNvPr id="21514" name="Object 13">
              <a:hlinkClick r:id="" action="ppaction://ole?verb=0"/>
            </p:cNvPr>
            <p:cNvGraphicFramePr>
              <a:graphicFrameLocks/>
            </p:cNvGraphicFramePr>
            <p:nvPr/>
          </p:nvGraphicFramePr>
          <p:xfrm>
            <a:off x="4875213" y="3789364"/>
            <a:ext cx="4773612" cy="414337"/>
          </p:xfrm>
          <a:graphic>
            <a:graphicData uri="http://schemas.openxmlformats.org/presentationml/2006/ole">
              <mc:AlternateContent xmlns:mc="http://schemas.openxmlformats.org/markup-compatibility/2006">
                <mc:Choice xmlns:v="urn:schemas-microsoft-com:vml" Requires="v">
                  <p:oleObj name="Equation" r:id="rId5" imgW="2628900" imgH="254000" progId="Equation.DSMT4">
                    <p:embed/>
                  </p:oleObj>
                </mc:Choice>
                <mc:Fallback>
                  <p:oleObj name="Equation" r:id="rId5" imgW="2628900" imgH="254000" progId="Equation.DSMT4">
                    <p:embed/>
                    <p:pic>
                      <p:nvPicPr>
                        <p:cNvPr id="21514" name="Object 13">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3" y="3789364"/>
                          <a:ext cx="4773612" cy="414337"/>
                        </a:xfrm>
                        <a:prstGeom prst="rect">
                          <a:avLst/>
                        </a:prstGeom>
                        <a:noFill/>
                        <a:ln w="12700">
                          <a:solidFill>
                            <a:schemeClr val="tx2"/>
                          </a:solidFill>
                          <a:miter lim="800000"/>
                          <a:headEnd/>
                          <a:tailEnd/>
                        </a:ln>
                        <a:effectLst/>
                      </p:spPr>
                    </p:pic>
                  </p:oleObj>
                </mc:Fallback>
              </mc:AlternateContent>
            </a:graphicData>
          </a:graphic>
        </p:graphicFrame>
        <p:sp>
          <p:nvSpPr>
            <p:cNvPr id="21515" name="Line 14"/>
            <p:cNvSpPr>
              <a:spLocks noChangeShapeType="1"/>
            </p:cNvSpPr>
            <p:nvPr/>
          </p:nvSpPr>
          <p:spPr bwMode="auto">
            <a:xfrm>
              <a:off x="4216400" y="3997325"/>
              <a:ext cx="687388"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16" name="Rectangle 15"/>
            <p:cNvSpPr>
              <a:spLocks noChangeArrowheads="1"/>
            </p:cNvSpPr>
            <p:nvPr/>
          </p:nvSpPr>
          <p:spPr bwMode="auto">
            <a:xfrm>
              <a:off x="2105025" y="1838326"/>
              <a:ext cx="3366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b="1" i="1">
                  <a:ea typeface="宋体" pitchFamily="2" charset="-122"/>
                </a:rPr>
                <a:t>Y</a:t>
              </a:r>
            </a:p>
          </p:txBody>
        </p:sp>
        <p:sp>
          <p:nvSpPr>
            <p:cNvPr id="21517" name="Rectangle 16"/>
            <p:cNvSpPr>
              <a:spLocks noChangeArrowheads="1"/>
            </p:cNvSpPr>
            <p:nvPr/>
          </p:nvSpPr>
          <p:spPr bwMode="auto">
            <a:xfrm>
              <a:off x="5986463" y="5476876"/>
              <a:ext cx="3366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b="1" i="1">
                  <a:ea typeface="宋体" pitchFamily="2" charset="-122"/>
                </a:rPr>
                <a:t>X</a:t>
              </a:r>
            </a:p>
          </p:txBody>
        </p:sp>
        <p:graphicFrame>
          <p:nvGraphicFramePr>
            <p:cNvPr id="21518" name="Object 17">
              <a:hlinkClick r:id="" action="ppaction://ole?verb=0"/>
            </p:cNvPr>
            <p:cNvGraphicFramePr>
              <a:graphicFrameLocks/>
            </p:cNvGraphicFramePr>
            <p:nvPr/>
          </p:nvGraphicFramePr>
          <p:xfrm>
            <a:off x="5015881" y="2617789"/>
            <a:ext cx="4124325" cy="358775"/>
          </p:xfrm>
          <a:graphic>
            <a:graphicData uri="http://schemas.openxmlformats.org/presentationml/2006/ole">
              <mc:AlternateContent xmlns:mc="http://schemas.openxmlformats.org/markup-compatibility/2006">
                <mc:Choice xmlns:v="urn:schemas-microsoft-com:vml" Requires="v">
                  <p:oleObj name="Equation" r:id="rId7" imgW="2819400" imgH="254000" progId="Equation.DSMT4">
                    <p:embed/>
                  </p:oleObj>
                </mc:Choice>
                <mc:Fallback>
                  <p:oleObj name="Equation" r:id="rId7" imgW="2819400" imgH="254000" progId="Equation.DSMT4">
                    <p:embed/>
                    <p:pic>
                      <p:nvPicPr>
                        <p:cNvPr id="21518" name="Object 17">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5881" y="2617789"/>
                          <a:ext cx="4124325" cy="358775"/>
                        </a:xfrm>
                        <a:prstGeom prst="rect">
                          <a:avLst/>
                        </a:prstGeom>
                        <a:noFill/>
                        <a:ln w="12700">
                          <a:solidFill>
                            <a:schemeClr val="tx2"/>
                          </a:solidFill>
                          <a:miter lim="800000"/>
                          <a:headEnd/>
                          <a:tailEnd/>
                        </a:ln>
                        <a:effectLst/>
                      </p:spPr>
                    </p:pic>
                  </p:oleObj>
                </mc:Fallback>
              </mc:AlternateContent>
            </a:graphicData>
          </a:graphic>
        </p:graphicFrame>
        <p:sp>
          <p:nvSpPr>
            <p:cNvPr id="21519" name="Rectangle 18"/>
            <p:cNvSpPr>
              <a:spLocks noChangeArrowheads="1"/>
            </p:cNvSpPr>
            <p:nvPr/>
          </p:nvSpPr>
          <p:spPr bwMode="auto">
            <a:xfrm>
              <a:off x="1730375" y="1703388"/>
              <a:ext cx="8731250" cy="44878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pitchFamily="2" charset="-122"/>
              </a:endParaRPr>
            </a:p>
          </p:txBody>
        </p:sp>
        <p:sp>
          <p:nvSpPr>
            <p:cNvPr id="21520" name="Line 19"/>
            <p:cNvSpPr>
              <a:spLocks noChangeShapeType="1"/>
            </p:cNvSpPr>
            <p:nvPr/>
          </p:nvSpPr>
          <p:spPr bwMode="auto">
            <a:xfrm flipH="1">
              <a:off x="4205289" y="3233739"/>
              <a:ext cx="14287" cy="752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21" name="Line 20"/>
            <p:cNvSpPr>
              <a:spLocks noChangeShapeType="1"/>
            </p:cNvSpPr>
            <p:nvPr/>
          </p:nvSpPr>
          <p:spPr bwMode="auto">
            <a:xfrm flipH="1">
              <a:off x="2346326" y="4002088"/>
              <a:ext cx="1839913" cy="4762"/>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22" name="Line 21"/>
            <p:cNvSpPr>
              <a:spLocks noChangeShapeType="1"/>
            </p:cNvSpPr>
            <p:nvPr/>
          </p:nvSpPr>
          <p:spPr bwMode="auto">
            <a:xfrm flipH="1">
              <a:off x="2327276" y="3201988"/>
              <a:ext cx="1839913" cy="4762"/>
            </a:xfrm>
            <a:prstGeom prst="line">
              <a:avLst/>
            </a:prstGeom>
            <a:noFill/>
            <a:ln w="1270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23" name="Line 22"/>
            <p:cNvSpPr>
              <a:spLocks noChangeShapeType="1"/>
            </p:cNvSpPr>
            <p:nvPr/>
          </p:nvSpPr>
          <p:spPr bwMode="auto">
            <a:xfrm>
              <a:off x="2322513" y="3208338"/>
              <a:ext cx="2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1524" name="Line 23"/>
            <p:cNvSpPr>
              <a:spLocks noChangeShapeType="1"/>
            </p:cNvSpPr>
            <p:nvPr/>
          </p:nvSpPr>
          <p:spPr bwMode="auto">
            <a:xfrm>
              <a:off x="2327275" y="4008438"/>
              <a:ext cx="2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graphicFrame>
          <p:nvGraphicFramePr>
            <p:cNvPr id="21525" name="Object 24">
              <a:hlinkClick r:id="" action="ppaction://ole?verb=0"/>
            </p:cNvPr>
            <p:cNvGraphicFramePr>
              <a:graphicFrameLocks/>
            </p:cNvGraphicFramePr>
            <p:nvPr/>
          </p:nvGraphicFramePr>
          <p:xfrm>
            <a:off x="1992314" y="3860800"/>
            <a:ext cx="287337" cy="338138"/>
          </p:xfrm>
          <a:graphic>
            <a:graphicData uri="http://schemas.openxmlformats.org/presentationml/2006/ole">
              <mc:AlternateContent xmlns:mc="http://schemas.openxmlformats.org/markup-compatibility/2006">
                <mc:Choice xmlns:v="urn:schemas-microsoft-com:vml" Requires="v">
                  <p:oleObj name="Equation" r:id="rId9" imgW="291973" imgH="342751" progId="Equation.DSMT4">
                    <p:embed/>
                  </p:oleObj>
                </mc:Choice>
                <mc:Fallback>
                  <p:oleObj name="Equation" r:id="rId9" imgW="291973" imgH="342751" progId="Equation.DSMT4">
                    <p:embed/>
                    <p:pic>
                      <p:nvPicPr>
                        <p:cNvPr id="21525" name="Object 24">
                          <a:hlinkClick r:id="" action="ppaction://ole?verb=0"/>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2314" y="3860800"/>
                          <a:ext cx="2873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7" name="Text Box 28"/>
            <p:cNvSpPr txBox="1">
              <a:spLocks noChangeArrowheads="1"/>
            </p:cNvSpPr>
            <p:nvPr/>
          </p:nvSpPr>
          <p:spPr bwMode="auto">
            <a:xfrm>
              <a:off x="4079875" y="5805489"/>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2"/>
                  </a:solidFill>
                  <a:latin typeface="Times New Roman" pitchFamily="18" charset="0"/>
                </a:defRPr>
              </a:lvl1pPr>
              <a:lvl2pPr marL="742950" indent="-285750">
                <a:defRPr sz="2000">
                  <a:solidFill>
                    <a:schemeClr val="tx2"/>
                  </a:solidFill>
                  <a:latin typeface="Times New Roman" pitchFamily="18" charset="0"/>
                </a:defRPr>
              </a:lvl2pPr>
              <a:lvl3pPr marL="1143000" indent="-228600">
                <a:defRPr sz="2000">
                  <a:solidFill>
                    <a:schemeClr val="tx2"/>
                  </a:solidFill>
                  <a:latin typeface="Times New Roman" pitchFamily="18" charset="0"/>
                </a:defRPr>
              </a:lvl3pPr>
              <a:lvl4pPr marL="1600200" indent="-228600">
                <a:defRPr sz="2000">
                  <a:solidFill>
                    <a:schemeClr val="tx2"/>
                  </a:solidFill>
                  <a:latin typeface="Times New Roman" pitchFamily="18" charset="0"/>
                </a:defRPr>
              </a:lvl4pPr>
              <a:lvl5pPr marL="2057400" indent="-228600">
                <a:defRPr sz="2000">
                  <a:solidFill>
                    <a:schemeClr val="tx2"/>
                  </a:solidFill>
                  <a:latin typeface="Times New Roman" pitchFamily="18" charset="0"/>
                </a:defRPr>
              </a:lvl5pPr>
              <a:lvl6pPr marL="2514600" indent="-228600" eaLnBrk="0" fontAlgn="base" hangingPunct="0">
                <a:spcBef>
                  <a:spcPct val="0"/>
                </a:spcBef>
                <a:spcAft>
                  <a:spcPct val="0"/>
                </a:spcAft>
                <a:defRPr sz="2000">
                  <a:solidFill>
                    <a:schemeClr val="tx2"/>
                  </a:solidFill>
                  <a:latin typeface="Times New Roman" pitchFamily="18" charset="0"/>
                </a:defRPr>
              </a:lvl6pPr>
              <a:lvl7pPr marL="2971800" indent="-228600" eaLnBrk="0" fontAlgn="base" hangingPunct="0">
                <a:spcBef>
                  <a:spcPct val="0"/>
                </a:spcBef>
                <a:spcAft>
                  <a:spcPct val="0"/>
                </a:spcAft>
                <a:defRPr sz="2000">
                  <a:solidFill>
                    <a:schemeClr val="tx2"/>
                  </a:solidFill>
                  <a:latin typeface="Times New Roman" pitchFamily="18" charset="0"/>
                </a:defRPr>
              </a:lvl7pPr>
              <a:lvl8pPr marL="3429000" indent="-228600" eaLnBrk="0" fontAlgn="base" hangingPunct="0">
                <a:spcBef>
                  <a:spcPct val="0"/>
                </a:spcBef>
                <a:spcAft>
                  <a:spcPct val="0"/>
                </a:spcAft>
                <a:defRPr sz="2000">
                  <a:solidFill>
                    <a:schemeClr val="tx2"/>
                  </a:solidFill>
                  <a:latin typeface="Times New Roman" pitchFamily="18" charset="0"/>
                </a:defRPr>
              </a:lvl8pPr>
              <a:lvl9pPr marL="3886200" indent="-228600" eaLnBrk="0" fontAlgn="base" hangingPunct="0">
                <a:spcBef>
                  <a:spcPct val="0"/>
                </a:spcBef>
                <a:spcAft>
                  <a:spcPct val="0"/>
                </a:spcAft>
                <a:defRPr sz="2000">
                  <a:solidFill>
                    <a:schemeClr val="tx2"/>
                  </a:solidFill>
                  <a:latin typeface="Times New Roman" pitchFamily="18" charset="0"/>
                </a:defRPr>
              </a:lvl9pPr>
            </a:lstStyle>
            <a:p>
              <a:pPr>
                <a:spcBef>
                  <a:spcPct val="50000"/>
                </a:spcBef>
              </a:pPr>
              <a:r>
                <a:rPr lang="en-US" altLang="zh-CN" b="1" i="1">
                  <a:solidFill>
                    <a:srgbClr val="FF3300"/>
                  </a:solidFill>
                  <a:ea typeface="宋体" pitchFamily="2" charset="-122"/>
                </a:rPr>
                <a:t>x</a:t>
              </a:r>
              <a:r>
                <a:rPr lang="en-US" altLang="zh-CN" b="1" i="1" baseline="-25000">
                  <a:solidFill>
                    <a:srgbClr val="FF3300"/>
                  </a:solidFill>
                  <a:ea typeface="宋体" pitchFamily="2" charset="-122"/>
                </a:rPr>
                <a:t>i</a:t>
              </a:r>
            </a:p>
          </p:txBody>
        </p:sp>
        <p:sp>
          <p:nvSpPr>
            <p:cNvPr id="21528" name="Text Box 29"/>
            <p:cNvSpPr txBox="1">
              <a:spLocks noChangeArrowheads="1"/>
            </p:cNvSpPr>
            <p:nvPr/>
          </p:nvSpPr>
          <p:spPr bwMode="auto">
            <a:xfrm>
              <a:off x="1919288" y="2997201"/>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2"/>
                  </a:solidFill>
                  <a:latin typeface="Times New Roman" pitchFamily="18" charset="0"/>
                </a:defRPr>
              </a:lvl1pPr>
              <a:lvl2pPr marL="742950" indent="-285750">
                <a:defRPr sz="2000">
                  <a:solidFill>
                    <a:schemeClr val="tx2"/>
                  </a:solidFill>
                  <a:latin typeface="Times New Roman" pitchFamily="18" charset="0"/>
                </a:defRPr>
              </a:lvl2pPr>
              <a:lvl3pPr marL="1143000" indent="-228600">
                <a:defRPr sz="2000">
                  <a:solidFill>
                    <a:schemeClr val="tx2"/>
                  </a:solidFill>
                  <a:latin typeface="Times New Roman" pitchFamily="18" charset="0"/>
                </a:defRPr>
              </a:lvl3pPr>
              <a:lvl4pPr marL="1600200" indent="-228600">
                <a:defRPr sz="2000">
                  <a:solidFill>
                    <a:schemeClr val="tx2"/>
                  </a:solidFill>
                  <a:latin typeface="Times New Roman" pitchFamily="18" charset="0"/>
                </a:defRPr>
              </a:lvl4pPr>
              <a:lvl5pPr marL="2057400" indent="-228600">
                <a:defRPr sz="2000">
                  <a:solidFill>
                    <a:schemeClr val="tx2"/>
                  </a:solidFill>
                  <a:latin typeface="Times New Roman" pitchFamily="18" charset="0"/>
                </a:defRPr>
              </a:lvl5pPr>
              <a:lvl6pPr marL="2514600" indent="-228600" eaLnBrk="0" fontAlgn="base" hangingPunct="0">
                <a:spcBef>
                  <a:spcPct val="0"/>
                </a:spcBef>
                <a:spcAft>
                  <a:spcPct val="0"/>
                </a:spcAft>
                <a:defRPr sz="2000">
                  <a:solidFill>
                    <a:schemeClr val="tx2"/>
                  </a:solidFill>
                  <a:latin typeface="Times New Roman" pitchFamily="18" charset="0"/>
                </a:defRPr>
              </a:lvl6pPr>
              <a:lvl7pPr marL="2971800" indent="-228600" eaLnBrk="0" fontAlgn="base" hangingPunct="0">
                <a:spcBef>
                  <a:spcPct val="0"/>
                </a:spcBef>
                <a:spcAft>
                  <a:spcPct val="0"/>
                </a:spcAft>
                <a:defRPr sz="2000">
                  <a:solidFill>
                    <a:schemeClr val="tx2"/>
                  </a:solidFill>
                  <a:latin typeface="Times New Roman" pitchFamily="18" charset="0"/>
                </a:defRPr>
              </a:lvl7pPr>
              <a:lvl8pPr marL="3429000" indent="-228600" eaLnBrk="0" fontAlgn="base" hangingPunct="0">
                <a:spcBef>
                  <a:spcPct val="0"/>
                </a:spcBef>
                <a:spcAft>
                  <a:spcPct val="0"/>
                </a:spcAft>
                <a:defRPr sz="2000">
                  <a:solidFill>
                    <a:schemeClr val="tx2"/>
                  </a:solidFill>
                  <a:latin typeface="Times New Roman" pitchFamily="18" charset="0"/>
                </a:defRPr>
              </a:lvl8pPr>
              <a:lvl9pPr marL="3886200" indent="-228600" eaLnBrk="0" fontAlgn="base" hangingPunct="0">
                <a:spcBef>
                  <a:spcPct val="0"/>
                </a:spcBef>
                <a:spcAft>
                  <a:spcPct val="0"/>
                </a:spcAft>
                <a:defRPr sz="2000">
                  <a:solidFill>
                    <a:schemeClr val="tx2"/>
                  </a:solidFill>
                  <a:latin typeface="Times New Roman" pitchFamily="18" charset="0"/>
                </a:defRPr>
              </a:lvl9pPr>
            </a:lstStyle>
            <a:p>
              <a:pPr>
                <a:spcBef>
                  <a:spcPct val="50000"/>
                </a:spcBef>
              </a:pPr>
              <a:r>
                <a:rPr lang="en-US" altLang="zh-CN" b="1" i="1">
                  <a:solidFill>
                    <a:srgbClr val="FF3300"/>
                  </a:solidFill>
                  <a:ea typeface="宋体" pitchFamily="2" charset="-122"/>
                </a:rPr>
                <a:t>y</a:t>
              </a:r>
              <a:r>
                <a:rPr lang="en-US" altLang="zh-CN" b="1" i="1" baseline="-25000">
                  <a:solidFill>
                    <a:srgbClr val="FF3300"/>
                  </a:solidFill>
                  <a:ea typeface="宋体" pitchFamily="2" charset="-122"/>
                </a:rPr>
                <a:t>i</a:t>
              </a:r>
            </a:p>
          </p:txBody>
        </p:sp>
      </p:grpSp>
      <p:sp>
        <p:nvSpPr>
          <p:cNvPr id="2" name="Title 1"/>
          <p:cNvSpPr>
            <a:spLocks noGrp="1"/>
          </p:cNvSpPr>
          <p:nvPr>
            <p:ph type="title"/>
          </p:nvPr>
        </p:nvSpPr>
        <p:spPr>
          <a:xfrm>
            <a:off x="260684" y="75565"/>
            <a:ext cx="10515600" cy="1325563"/>
          </a:xfrm>
        </p:spPr>
        <p:txBody>
          <a:bodyPr/>
          <a:lstStyle/>
          <a:p>
            <a:r>
              <a:rPr lang="en-IE" dirty="0"/>
              <a:t>‘Error’ or ‘Residuals’ in Regression</a:t>
            </a:r>
          </a:p>
        </p:txBody>
      </p:sp>
    </p:spTree>
    <p:extLst>
      <p:ext uri="{BB962C8B-B14F-4D97-AF65-F5344CB8AC3E}">
        <p14:creationId xmlns:p14="http://schemas.microsoft.com/office/powerpoint/2010/main" val="2010468371"/>
      </p:ext>
    </p:extLst>
  </p:cSld>
  <p:clrMapOvr>
    <a:masterClrMapping/>
  </p:clrMapOvr>
  <p:transition>
    <p:strips/>
  </p:transition>
</p:sld>
</file>

<file path=ppt/theme/theme1.xml><?xml version="1.0" encoding="utf-8"?>
<a:theme xmlns:a="http://schemas.openxmlformats.org/drawingml/2006/main"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5650</TotalTime>
  <Words>3315</Words>
  <Application>Microsoft Office PowerPoint</Application>
  <PresentationFormat>Widescreen</PresentationFormat>
  <Paragraphs>372</Paragraphs>
  <Slides>41</Slides>
  <Notes>18</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56" baseType="lpstr">
      <vt:lpstr>宋体</vt:lpstr>
      <vt:lpstr>Aptos</vt:lpstr>
      <vt:lpstr>Arial</vt:lpstr>
      <vt:lpstr>Cambria Math</vt:lpstr>
      <vt:lpstr>Comic Sans MS</vt:lpstr>
      <vt:lpstr>proxima-nova</vt:lpstr>
      <vt:lpstr>SourceSansPro</vt:lpstr>
      <vt:lpstr>Times New Roman</vt:lpstr>
      <vt:lpstr>Wingdings</vt:lpstr>
      <vt:lpstr>15_Office Theme</vt:lpstr>
      <vt:lpstr>24_Office Theme</vt:lpstr>
      <vt:lpstr>1_Office Theme</vt:lpstr>
      <vt:lpstr>5_Office Theme</vt:lpstr>
      <vt:lpstr>16_Office Theme</vt:lpstr>
      <vt:lpstr>Equation</vt:lpstr>
      <vt:lpstr>PSY1055 Advanced Psychology Research Skills</vt:lpstr>
      <vt:lpstr>LECTURE OUTLINE</vt:lpstr>
      <vt:lpstr>LECTURE OUTLINE</vt:lpstr>
      <vt:lpstr>Recap: Simple Linear Regression</vt:lpstr>
      <vt:lpstr>Simple Linear Equation</vt:lpstr>
      <vt:lpstr>Regression Parameters </vt:lpstr>
      <vt:lpstr>Parameters of a Linear Regression</vt:lpstr>
      <vt:lpstr>Parameters of a Linear Regression</vt:lpstr>
      <vt:lpstr>‘Error’ or ‘Residuals’ in Regression</vt:lpstr>
      <vt:lpstr>In a Simple Linear Regression you are trying to find out…</vt:lpstr>
      <vt:lpstr>PowerPoint Presentation</vt:lpstr>
      <vt:lpstr>LECTURE OUTLINE</vt:lpstr>
      <vt:lpstr>Simple vs Multiple Regression</vt:lpstr>
      <vt:lpstr>Multiple Regression  </vt:lpstr>
      <vt:lpstr>Multiple Regression  </vt:lpstr>
      <vt:lpstr>Multiple Regression Parameters </vt:lpstr>
      <vt:lpstr>Evaluating Standard Multiple Regression</vt:lpstr>
      <vt:lpstr>Testing Multiple Parameters</vt:lpstr>
      <vt:lpstr>In a Multiple Regression you are trying to find out…</vt:lpstr>
      <vt:lpstr>LECTURE OUTLINE</vt:lpstr>
      <vt:lpstr>“Don’t use multiple regression as a fishing expedition”</vt:lpstr>
      <vt:lpstr>Multiple Regression Models</vt:lpstr>
      <vt:lpstr>Multiple Regression – why are fewer predictors better? (1) </vt:lpstr>
      <vt:lpstr>Multiple Regression – why are fewer predictors better? (2)</vt:lpstr>
      <vt:lpstr>Multiple Regression – why are fewer predictors better? (3) </vt:lpstr>
      <vt:lpstr>A note on Sample Size for Multiple Regression</vt:lpstr>
      <vt:lpstr>A note on Sample Size for Multiple Regression</vt:lpstr>
      <vt:lpstr>Multiple regression: Effect Size</vt:lpstr>
      <vt:lpstr>Types of Multiple Regression Models</vt:lpstr>
      <vt:lpstr>LECTURE OUTLINE</vt:lpstr>
      <vt:lpstr>Assumptions of Multiple Regression </vt:lpstr>
      <vt:lpstr>Stepwise process for running Multiple Regression </vt:lpstr>
      <vt:lpstr>Testing Assumptions of Multiple Regression  1. Multicollinearity</vt:lpstr>
      <vt:lpstr>Testing Assumptions of Multiple Regression  2. Independence of residuals</vt:lpstr>
      <vt:lpstr>Testing Assumptions of Multiple Regression 3. Normality of Residuals</vt:lpstr>
      <vt:lpstr>Checking for Assumptions 4. Linearity between IV and DV after controlling for other predictors</vt:lpstr>
      <vt:lpstr>Testing Assumptions of Multiple Regression  5. Homoscedasticity</vt:lpstr>
      <vt:lpstr>Testing Assumptions of Multiple Regression  5. Homoscedasticity</vt:lpstr>
      <vt:lpstr>Testing Assumptions of Multiple Regression  6. No extreme values/outliers/influential points</vt:lpstr>
      <vt:lpstr>Recommended Reading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Ciara Mahon</dc:creator>
  <cp:lastModifiedBy>Ciara Mahon</cp:lastModifiedBy>
  <cp:revision>47</cp:revision>
  <dcterms:created xsi:type="dcterms:W3CDTF">2025-01-28T13:39:26Z</dcterms:created>
  <dcterms:modified xsi:type="dcterms:W3CDTF">2026-02-03T18:18:00Z</dcterms:modified>
</cp:coreProperties>
</file>