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66" r:id="rId2"/>
    <p:sldMasterId id="2147483669" r:id="rId3"/>
  </p:sldMasterIdLst>
  <p:notesMasterIdLst>
    <p:notesMasterId r:id="rId16"/>
  </p:notesMasterIdLst>
  <p:sldIdLst>
    <p:sldId id="639" r:id="rId4"/>
    <p:sldId id="632" r:id="rId5"/>
    <p:sldId id="637" r:id="rId6"/>
    <p:sldId id="640" r:id="rId7"/>
    <p:sldId id="635" r:id="rId8"/>
    <p:sldId id="634" r:id="rId9"/>
    <p:sldId id="636" r:id="rId10"/>
    <p:sldId id="641" r:id="rId11"/>
    <p:sldId id="642" r:id="rId12"/>
    <p:sldId id="631" r:id="rId13"/>
    <p:sldId id="633" r:id="rId14"/>
    <p:sldId id="524"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660"/>
  </p:normalViewPr>
  <p:slideViewPr>
    <p:cSldViewPr snapToGrid="0">
      <p:cViewPr varScale="1">
        <p:scale>
          <a:sx n="59" d="100"/>
          <a:sy n="59" d="100"/>
        </p:scale>
        <p:origin x="964" y="5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viewProps" Target="viewProps.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slide" Target="slides/slide12.xml"/><Relationship Id="rId10" Type="http://schemas.openxmlformats.org/officeDocument/2006/relationships/slide" Target="slides/slide7.xml"/><Relationship Id="rId19" Type="http://schemas.openxmlformats.org/officeDocument/2006/relationships/theme" Target="theme/theme1.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IE"/>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DD7772D-7819-4C06-8140-A0B6E6A2734C}" type="datetimeFigureOut">
              <a:rPr lang="en-IE" smtClean="0"/>
              <a:t>03/02/2026</a:t>
            </a:fld>
            <a:endParaRPr lang="en-IE"/>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IE"/>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IE"/>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DD4EAFB-4A7C-4425-9742-41428433502A}" type="slidenum">
              <a:rPr lang="en-IE" smtClean="0"/>
              <a:t>‹#›</a:t>
            </a:fld>
            <a:endParaRPr lang="en-IE"/>
          </a:p>
        </p:txBody>
      </p:sp>
    </p:spTree>
    <p:extLst>
      <p:ext uri="{BB962C8B-B14F-4D97-AF65-F5344CB8AC3E}">
        <p14:creationId xmlns:p14="http://schemas.microsoft.com/office/powerpoint/2010/main" val="381567448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52">
          <a:extLst>
            <a:ext uri="{FF2B5EF4-FFF2-40B4-BE49-F238E27FC236}">
              <a16:creationId xmlns:a16="http://schemas.microsoft.com/office/drawing/2014/main" id="{7C0DBDC4-0FB7-39D5-D715-0B1BF971C3C8}"/>
            </a:ext>
          </a:extLst>
        </p:cNvPr>
        <p:cNvGrpSpPr/>
        <p:nvPr/>
      </p:nvGrpSpPr>
      <p:grpSpPr>
        <a:xfrm>
          <a:off x="0" y="0"/>
          <a:ext cx="0" cy="0"/>
          <a:chOff x="0" y="0"/>
          <a:chExt cx="0" cy="0"/>
        </a:xfrm>
      </p:grpSpPr>
      <p:sp>
        <p:nvSpPr>
          <p:cNvPr id="553" name="Google Shape;553;p1:notes">
            <a:extLst>
              <a:ext uri="{FF2B5EF4-FFF2-40B4-BE49-F238E27FC236}">
                <a16:creationId xmlns:a16="http://schemas.microsoft.com/office/drawing/2014/main" id="{B1F20C65-6BC1-C2A5-B4FB-44EFF01E7FD0}"/>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554" name="Google Shape;554;p1:notes">
            <a:extLst>
              <a:ext uri="{FF2B5EF4-FFF2-40B4-BE49-F238E27FC236}">
                <a16:creationId xmlns:a16="http://schemas.microsoft.com/office/drawing/2014/main" id="{70223276-1ACB-0A05-8B4D-B094F4A74DA9}"/>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5597163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04">
          <a:extLst>
            <a:ext uri="{FF2B5EF4-FFF2-40B4-BE49-F238E27FC236}">
              <a16:creationId xmlns:a16="http://schemas.microsoft.com/office/drawing/2014/main" id="{5FFF43D3-EB43-1184-2517-D7C2E7AC6E1A}"/>
            </a:ext>
          </a:extLst>
        </p:cNvPr>
        <p:cNvGrpSpPr/>
        <p:nvPr/>
      </p:nvGrpSpPr>
      <p:grpSpPr>
        <a:xfrm>
          <a:off x="0" y="0"/>
          <a:ext cx="0" cy="0"/>
          <a:chOff x="0" y="0"/>
          <a:chExt cx="0" cy="0"/>
        </a:xfrm>
      </p:grpSpPr>
      <p:sp>
        <p:nvSpPr>
          <p:cNvPr id="705" name="Google Shape;705;p24:notes">
            <a:extLst>
              <a:ext uri="{FF2B5EF4-FFF2-40B4-BE49-F238E27FC236}">
                <a16:creationId xmlns:a16="http://schemas.microsoft.com/office/drawing/2014/main" id="{A909F048-6CD8-1B19-9FF5-A9FA0330A2FB}"/>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706" name="Google Shape;706;p24:notes">
            <a:extLst>
              <a:ext uri="{FF2B5EF4-FFF2-40B4-BE49-F238E27FC236}">
                <a16:creationId xmlns:a16="http://schemas.microsoft.com/office/drawing/2014/main" id="{FC6F9F84-8B0F-94B4-0D04-E7838A149466}"/>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11853044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Slide">
    <p:spTree>
      <p:nvGrpSpPr>
        <p:cNvPr id="1" name="Shape 8"/>
        <p:cNvGrpSpPr/>
        <p:nvPr/>
      </p:nvGrpSpPr>
      <p:grpSpPr>
        <a:xfrm>
          <a:off x="0" y="0"/>
          <a:ext cx="0" cy="0"/>
          <a:chOff x="0" y="0"/>
          <a:chExt cx="0" cy="0"/>
        </a:xfrm>
      </p:grpSpPr>
      <p:sp>
        <p:nvSpPr>
          <p:cNvPr id="9" name="Google Shape;9;p27"/>
          <p:cNvSpPr txBox="1">
            <a:spLocks noGrp="1"/>
          </p:cNvSpPr>
          <p:nvPr>
            <p:ph type="ctrTitle"/>
          </p:nvPr>
        </p:nvSpPr>
        <p:spPr>
          <a:xfrm>
            <a:off x="362465" y="875229"/>
            <a:ext cx="7904205" cy="1293362"/>
          </a:xfrm>
          <a:prstGeom prst="rect">
            <a:avLst/>
          </a:prstGeom>
          <a:noFill/>
          <a:ln>
            <a:noFill/>
          </a:ln>
        </p:spPr>
        <p:txBody>
          <a:bodyPr spcFirstLastPara="1" wrap="square" lIns="91425" tIns="45700" rIns="91425" bIns="45700" anchor="t" anchorCtr="0">
            <a:normAutofit/>
          </a:bodyPr>
          <a:lstStyle>
            <a:lvl1pPr lvl="0" algn="l">
              <a:lnSpc>
                <a:spcPct val="90000"/>
              </a:lnSpc>
              <a:spcBef>
                <a:spcPts val="0"/>
              </a:spcBef>
              <a:spcAft>
                <a:spcPts val="0"/>
              </a:spcAft>
              <a:buClr>
                <a:schemeClr val="lt1"/>
              </a:buClr>
              <a:buSzPts val="4400"/>
              <a:buFont typeface="Arial"/>
              <a:buNone/>
              <a:defRPr sz="4400" b="1"/>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0" name="Google Shape;10;p27"/>
          <p:cNvSpPr txBox="1">
            <a:spLocks noGrp="1"/>
          </p:cNvSpPr>
          <p:nvPr>
            <p:ph type="subTitle" idx="1"/>
          </p:nvPr>
        </p:nvSpPr>
        <p:spPr>
          <a:xfrm>
            <a:off x="362465" y="2426022"/>
            <a:ext cx="7904205" cy="1293361"/>
          </a:xfrm>
          <a:prstGeom prst="rect">
            <a:avLst/>
          </a:prstGeom>
          <a:noFill/>
          <a:ln>
            <a:noFill/>
          </a:ln>
        </p:spPr>
        <p:txBody>
          <a:bodyPr spcFirstLastPara="1" wrap="square" lIns="91425" tIns="45700" rIns="91425" bIns="45700" anchor="t" anchorCtr="0">
            <a:normAutofit/>
          </a:bodyPr>
          <a:lstStyle>
            <a:lvl1pPr lvl="0" algn="l">
              <a:lnSpc>
                <a:spcPct val="90000"/>
              </a:lnSpc>
              <a:spcBef>
                <a:spcPts val="1000"/>
              </a:spcBef>
              <a:spcAft>
                <a:spcPts val="0"/>
              </a:spcAft>
              <a:buClr>
                <a:schemeClr val="lt1"/>
              </a:buClr>
              <a:buSzPts val="2400"/>
              <a:buNone/>
              <a:defRPr sz="2400"/>
            </a:lvl1pPr>
            <a:lvl2pPr lvl="1" algn="ctr">
              <a:lnSpc>
                <a:spcPct val="90000"/>
              </a:lnSpc>
              <a:spcBef>
                <a:spcPts val="500"/>
              </a:spcBef>
              <a:spcAft>
                <a:spcPts val="0"/>
              </a:spcAft>
              <a:buClr>
                <a:schemeClr val="lt1"/>
              </a:buClr>
              <a:buSzPts val="2000"/>
              <a:buNone/>
              <a:defRPr sz="2000"/>
            </a:lvl2pPr>
            <a:lvl3pPr lvl="2" algn="ctr">
              <a:lnSpc>
                <a:spcPct val="90000"/>
              </a:lnSpc>
              <a:spcBef>
                <a:spcPts val="500"/>
              </a:spcBef>
              <a:spcAft>
                <a:spcPts val="0"/>
              </a:spcAft>
              <a:buClr>
                <a:schemeClr val="lt1"/>
              </a:buClr>
              <a:buSzPts val="1800"/>
              <a:buNone/>
              <a:defRPr sz="1800"/>
            </a:lvl3pPr>
            <a:lvl4pPr lvl="3" algn="ctr">
              <a:lnSpc>
                <a:spcPct val="90000"/>
              </a:lnSpc>
              <a:spcBef>
                <a:spcPts val="500"/>
              </a:spcBef>
              <a:spcAft>
                <a:spcPts val="0"/>
              </a:spcAft>
              <a:buClr>
                <a:schemeClr val="lt1"/>
              </a:buClr>
              <a:buSzPts val="1600"/>
              <a:buNone/>
              <a:defRPr sz="1600"/>
            </a:lvl4pPr>
            <a:lvl5pPr lvl="4" algn="ctr">
              <a:lnSpc>
                <a:spcPct val="90000"/>
              </a:lnSpc>
              <a:spcBef>
                <a:spcPts val="500"/>
              </a:spcBef>
              <a:spcAft>
                <a:spcPts val="0"/>
              </a:spcAft>
              <a:buClr>
                <a:schemeClr val="lt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Tree>
    <p:extLst>
      <p:ext uri="{BB962C8B-B14F-4D97-AF65-F5344CB8AC3E}">
        <p14:creationId xmlns:p14="http://schemas.microsoft.com/office/powerpoint/2010/main" val="105461262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539"/>
        <p:cNvGrpSpPr/>
        <p:nvPr/>
      </p:nvGrpSpPr>
      <p:grpSpPr>
        <a:xfrm>
          <a:off x="0" y="0"/>
          <a:ext cx="0" cy="0"/>
          <a:chOff x="0" y="0"/>
          <a:chExt cx="0" cy="0"/>
        </a:xfrm>
      </p:grpSpPr>
    </p:spTree>
    <p:extLst>
      <p:ext uri="{BB962C8B-B14F-4D97-AF65-F5344CB8AC3E}">
        <p14:creationId xmlns:p14="http://schemas.microsoft.com/office/powerpoint/2010/main" val="8823449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Content" type="obj">
  <p:cSld name="Title and Content">
    <p:spTree>
      <p:nvGrpSpPr>
        <p:cNvPr id="1" name="Shape 11"/>
        <p:cNvGrpSpPr/>
        <p:nvPr/>
      </p:nvGrpSpPr>
      <p:grpSpPr>
        <a:xfrm>
          <a:off x="0" y="0"/>
          <a:ext cx="0" cy="0"/>
          <a:chOff x="0" y="0"/>
          <a:chExt cx="0" cy="0"/>
        </a:xfrm>
      </p:grpSpPr>
      <p:sp>
        <p:nvSpPr>
          <p:cNvPr id="12" name="Google Shape;12;p76"/>
          <p:cNvSpPr txBox="1">
            <a:spLocks noGrp="1"/>
          </p:cNvSpPr>
          <p:nvPr>
            <p:ph type="title"/>
          </p:nvPr>
        </p:nvSpPr>
        <p:spPr>
          <a:xfrm>
            <a:off x="343930" y="513412"/>
            <a:ext cx="7737389" cy="932334"/>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lt1"/>
              </a:buClr>
              <a:buSzPts val="3600"/>
              <a:buFont typeface="Arial"/>
              <a:buNone/>
              <a:defRPr sz="3600" b="1"/>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3" name="Google Shape;13;p76"/>
          <p:cNvSpPr txBox="1">
            <a:spLocks noGrp="1"/>
          </p:cNvSpPr>
          <p:nvPr>
            <p:ph type="body" idx="1"/>
          </p:nvPr>
        </p:nvSpPr>
        <p:spPr>
          <a:xfrm>
            <a:off x="343930" y="1545409"/>
            <a:ext cx="7737389" cy="2103824"/>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lt1"/>
              </a:buClr>
              <a:buSzPts val="1800"/>
              <a:buChar char="•"/>
              <a:defRPr/>
            </a:lvl1pPr>
            <a:lvl2pPr marL="914400" lvl="1" indent="-342900" algn="l">
              <a:lnSpc>
                <a:spcPct val="90000"/>
              </a:lnSpc>
              <a:spcBef>
                <a:spcPts val="500"/>
              </a:spcBef>
              <a:spcAft>
                <a:spcPts val="0"/>
              </a:spcAft>
              <a:buClr>
                <a:schemeClr val="lt1"/>
              </a:buClr>
              <a:buSzPts val="1800"/>
              <a:buChar char="•"/>
              <a:defRPr/>
            </a:lvl2pPr>
            <a:lvl3pPr marL="1371600" lvl="2" indent="-342900" algn="l">
              <a:lnSpc>
                <a:spcPct val="90000"/>
              </a:lnSpc>
              <a:spcBef>
                <a:spcPts val="500"/>
              </a:spcBef>
              <a:spcAft>
                <a:spcPts val="0"/>
              </a:spcAft>
              <a:buClr>
                <a:schemeClr val="lt1"/>
              </a:buClr>
              <a:buSzPts val="1800"/>
              <a:buChar char="•"/>
              <a:defRPr/>
            </a:lvl3pPr>
            <a:lvl4pPr marL="1828800" lvl="3" indent="-342900" algn="l">
              <a:lnSpc>
                <a:spcPct val="90000"/>
              </a:lnSpc>
              <a:spcBef>
                <a:spcPts val="500"/>
              </a:spcBef>
              <a:spcAft>
                <a:spcPts val="0"/>
              </a:spcAft>
              <a:buClr>
                <a:schemeClr val="lt1"/>
              </a:buClr>
              <a:buSzPts val="1800"/>
              <a:buChar char="•"/>
              <a:defRPr/>
            </a:lvl4pPr>
            <a:lvl5pPr marL="2286000" lvl="4" indent="-342900" algn="l">
              <a:lnSpc>
                <a:spcPct val="90000"/>
              </a:lnSpc>
              <a:spcBef>
                <a:spcPts val="500"/>
              </a:spcBef>
              <a:spcAft>
                <a:spcPts val="0"/>
              </a:spcAft>
              <a:buClr>
                <a:schemeClr val="lt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Tree>
    <p:extLst>
      <p:ext uri="{BB962C8B-B14F-4D97-AF65-F5344CB8AC3E}">
        <p14:creationId xmlns:p14="http://schemas.microsoft.com/office/powerpoint/2010/main" val="4194502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Section Header" type="secHead">
  <p:cSld name="Section Header">
    <p:spTree>
      <p:nvGrpSpPr>
        <p:cNvPr id="1" name="Shape 14"/>
        <p:cNvGrpSpPr/>
        <p:nvPr/>
      </p:nvGrpSpPr>
      <p:grpSpPr>
        <a:xfrm>
          <a:off x="0" y="0"/>
          <a:ext cx="0" cy="0"/>
          <a:chOff x="0" y="0"/>
          <a:chExt cx="0" cy="0"/>
        </a:xfrm>
      </p:grpSpPr>
      <p:sp>
        <p:nvSpPr>
          <p:cNvPr id="15" name="Google Shape;15;p77"/>
          <p:cNvSpPr txBox="1">
            <a:spLocks noGrp="1"/>
          </p:cNvSpPr>
          <p:nvPr>
            <p:ph type="title"/>
          </p:nvPr>
        </p:nvSpPr>
        <p:spPr>
          <a:xfrm>
            <a:off x="473504" y="387567"/>
            <a:ext cx="7657242" cy="214557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lt1"/>
              </a:buClr>
              <a:buSzPts val="6000"/>
              <a:buFont typeface="Arial"/>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6" name="Google Shape;16;p77"/>
          <p:cNvSpPr txBox="1">
            <a:spLocks noGrp="1"/>
          </p:cNvSpPr>
          <p:nvPr>
            <p:ph type="body" idx="1"/>
          </p:nvPr>
        </p:nvSpPr>
        <p:spPr>
          <a:xfrm>
            <a:off x="473504" y="2874106"/>
            <a:ext cx="7657242" cy="1067700"/>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lt1"/>
              </a:buClr>
              <a:buSzPts val="2400"/>
              <a:buNone/>
              <a:defRPr sz="2400" b="1">
                <a:solidFill>
                  <a:schemeClr val="lt1"/>
                </a:solidFill>
              </a:defRPr>
            </a:lvl1pPr>
            <a:lvl2pPr marL="914400" lvl="1" indent="-228600" algn="l">
              <a:lnSpc>
                <a:spcPct val="90000"/>
              </a:lnSpc>
              <a:spcBef>
                <a:spcPts val="500"/>
              </a:spcBef>
              <a:spcAft>
                <a:spcPts val="0"/>
              </a:spcAft>
              <a:buClr>
                <a:srgbClr val="888888"/>
              </a:buClr>
              <a:buSzPts val="2000"/>
              <a:buNone/>
              <a:defRPr sz="2000">
                <a:solidFill>
                  <a:srgbClr val="888888"/>
                </a:solidFill>
              </a:defRPr>
            </a:lvl2pPr>
            <a:lvl3pPr marL="1371600" lvl="2" indent="-228600" algn="l">
              <a:lnSpc>
                <a:spcPct val="90000"/>
              </a:lnSpc>
              <a:spcBef>
                <a:spcPts val="500"/>
              </a:spcBef>
              <a:spcAft>
                <a:spcPts val="0"/>
              </a:spcAft>
              <a:buClr>
                <a:srgbClr val="888888"/>
              </a:buClr>
              <a:buSzPts val="1800"/>
              <a:buNone/>
              <a:defRPr sz="1800">
                <a:solidFill>
                  <a:srgbClr val="888888"/>
                </a:solidFill>
              </a:defRPr>
            </a:lvl3pPr>
            <a:lvl4pPr marL="1828800" lvl="3" indent="-228600" algn="l">
              <a:lnSpc>
                <a:spcPct val="90000"/>
              </a:lnSpc>
              <a:spcBef>
                <a:spcPts val="500"/>
              </a:spcBef>
              <a:spcAft>
                <a:spcPts val="0"/>
              </a:spcAft>
              <a:buClr>
                <a:srgbClr val="888888"/>
              </a:buClr>
              <a:buSzPts val="1600"/>
              <a:buNone/>
              <a:defRPr sz="1600">
                <a:solidFill>
                  <a:srgbClr val="888888"/>
                </a:solidFill>
              </a:defRPr>
            </a:lvl4pPr>
            <a:lvl5pPr marL="2286000" lvl="4" indent="-228600" algn="l">
              <a:lnSpc>
                <a:spcPct val="90000"/>
              </a:lnSpc>
              <a:spcBef>
                <a:spcPts val="500"/>
              </a:spcBef>
              <a:spcAft>
                <a:spcPts val="0"/>
              </a:spcAft>
              <a:buClr>
                <a:srgbClr val="888888"/>
              </a:buClr>
              <a:buSzPts val="1600"/>
              <a:buNone/>
              <a:defRPr sz="1600">
                <a:solidFill>
                  <a:srgbClr val="888888"/>
                </a:solidFill>
              </a:defRPr>
            </a:lvl5pPr>
            <a:lvl6pPr marL="2743200" lvl="5" indent="-228600" algn="l">
              <a:lnSpc>
                <a:spcPct val="90000"/>
              </a:lnSpc>
              <a:spcBef>
                <a:spcPts val="500"/>
              </a:spcBef>
              <a:spcAft>
                <a:spcPts val="0"/>
              </a:spcAft>
              <a:buClr>
                <a:srgbClr val="888888"/>
              </a:buClr>
              <a:buSzPts val="1600"/>
              <a:buNone/>
              <a:defRPr sz="1600">
                <a:solidFill>
                  <a:srgbClr val="888888"/>
                </a:solidFill>
              </a:defRPr>
            </a:lvl6pPr>
            <a:lvl7pPr marL="3200400" lvl="6" indent="-228600" algn="l">
              <a:lnSpc>
                <a:spcPct val="90000"/>
              </a:lnSpc>
              <a:spcBef>
                <a:spcPts val="500"/>
              </a:spcBef>
              <a:spcAft>
                <a:spcPts val="0"/>
              </a:spcAft>
              <a:buClr>
                <a:srgbClr val="888888"/>
              </a:buClr>
              <a:buSzPts val="1600"/>
              <a:buNone/>
              <a:defRPr sz="1600">
                <a:solidFill>
                  <a:srgbClr val="888888"/>
                </a:solidFill>
              </a:defRPr>
            </a:lvl7pPr>
            <a:lvl8pPr marL="3657600" lvl="7" indent="-228600" algn="l">
              <a:lnSpc>
                <a:spcPct val="90000"/>
              </a:lnSpc>
              <a:spcBef>
                <a:spcPts val="500"/>
              </a:spcBef>
              <a:spcAft>
                <a:spcPts val="0"/>
              </a:spcAft>
              <a:buClr>
                <a:srgbClr val="888888"/>
              </a:buClr>
              <a:buSzPts val="1600"/>
              <a:buNone/>
              <a:defRPr sz="1600">
                <a:solidFill>
                  <a:srgbClr val="888888"/>
                </a:solidFill>
              </a:defRPr>
            </a:lvl8pPr>
            <a:lvl9pPr marL="4114800" lvl="8" indent="-228600" algn="l">
              <a:lnSpc>
                <a:spcPct val="90000"/>
              </a:lnSpc>
              <a:spcBef>
                <a:spcPts val="500"/>
              </a:spcBef>
              <a:spcAft>
                <a:spcPts val="0"/>
              </a:spcAft>
              <a:buClr>
                <a:srgbClr val="888888"/>
              </a:buClr>
              <a:buSzPts val="1600"/>
              <a:buNone/>
              <a:defRPr sz="1600">
                <a:solidFill>
                  <a:srgbClr val="888888"/>
                </a:solidFill>
              </a:defRPr>
            </a:lvl9pPr>
          </a:lstStyle>
          <a:p>
            <a:endParaRPr/>
          </a:p>
        </p:txBody>
      </p:sp>
    </p:spTree>
    <p:extLst>
      <p:ext uri="{BB962C8B-B14F-4D97-AF65-F5344CB8AC3E}">
        <p14:creationId xmlns:p14="http://schemas.microsoft.com/office/powerpoint/2010/main" val="312410302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Only" type="titleOnly">
  <p:cSld name="Title Only">
    <p:spTree>
      <p:nvGrpSpPr>
        <p:cNvPr id="1" name="Shape 17"/>
        <p:cNvGrpSpPr/>
        <p:nvPr/>
      </p:nvGrpSpPr>
      <p:grpSpPr>
        <a:xfrm>
          <a:off x="0" y="0"/>
          <a:ext cx="0" cy="0"/>
          <a:chOff x="0" y="0"/>
          <a:chExt cx="0" cy="0"/>
        </a:xfrm>
      </p:grpSpPr>
      <p:sp>
        <p:nvSpPr>
          <p:cNvPr id="18" name="Google Shape;18;p78"/>
          <p:cNvSpPr txBox="1">
            <a:spLocks noGrp="1"/>
          </p:cNvSpPr>
          <p:nvPr>
            <p:ph type="title"/>
          </p:nvPr>
        </p:nvSpPr>
        <p:spPr>
          <a:xfrm>
            <a:off x="356286" y="1514304"/>
            <a:ext cx="7737390" cy="1914695"/>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lt1"/>
              </a:buClr>
              <a:buSzPts val="5400"/>
              <a:buFont typeface="Arial"/>
              <a:buNone/>
              <a:defRPr sz="5400" b="1"/>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Tree>
    <p:extLst>
      <p:ext uri="{BB962C8B-B14F-4D97-AF65-F5344CB8AC3E}">
        <p14:creationId xmlns:p14="http://schemas.microsoft.com/office/powerpoint/2010/main" val="42636390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19"/>
        <p:cNvGrpSpPr/>
        <p:nvPr/>
      </p:nvGrpSpPr>
      <p:grpSpPr>
        <a:xfrm>
          <a:off x="0" y="0"/>
          <a:ext cx="0" cy="0"/>
          <a:chOff x="0" y="0"/>
          <a:chExt cx="0" cy="0"/>
        </a:xfrm>
      </p:grpSpPr>
    </p:spTree>
    <p:extLst>
      <p:ext uri="{BB962C8B-B14F-4D97-AF65-F5344CB8AC3E}">
        <p14:creationId xmlns:p14="http://schemas.microsoft.com/office/powerpoint/2010/main" val="373275404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Title and Content" type="obj">
  <p:cSld name="Title and Content">
    <p:spTree>
      <p:nvGrpSpPr>
        <p:cNvPr id="1" name="Shape 381"/>
        <p:cNvGrpSpPr/>
        <p:nvPr/>
      </p:nvGrpSpPr>
      <p:grpSpPr>
        <a:xfrm>
          <a:off x="0" y="0"/>
          <a:ext cx="0" cy="0"/>
          <a:chOff x="0" y="0"/>
          <a:chExt cx="0" cy="0"/>
        </a:xfrm>
      </p:grpSpPr>
      <p:sp>
        <p:nvSpPr>
          <p:cNvPr id="382" name="Google Shape;382;p61"/>
          <p:cNvSpPr txBox="1">
            <a:spLocks noGrp="1"/>
          </p:cNvSpPr>
          <p:nvPr>
            <p:ph type="title"/>
          </p:nvPr>
        </p:nvSpPr>
        <p:spPr>
          <a:xfrm>
            <a:off x="343930" y="1327306"/>
            <a:ext cx="10311878" cy="932334"/>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3600"/>
              <a:buFont typeface="Arial"/>
              <a:buNone/>
              <a:defRPr sz="3600" b="1"/>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83" name="Google Shape;383;p61"/>
          <p:cNvSpPr txBox="1">
            <a:spLocks noGrp="1"/>
          </p:cNvSpPr>
          <p:nvPr>
            <p:ph type="body" idx="1"/>
          </p:nvPr>
        </p:nvSpPr>
        <p:spPr>
          <a:xfrm>
            <a:off x="343930" y="2581728"/>
            <a:ext cx="10311878" cy="3063167"/>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Tree>
    <p:extLst>
      <p:ext uri="{BB962C8B-B14F-4D97-AF65-F5344CB8AC3E}">
        <p14:creationId xmlns:p14="http://schemas.microsoft.com/office/powerpoint/2010/main" val="10904566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406219-98CC-0445-B324-CC1F5D906169}"/>
              </a:ext>
            </a:extLst>
          </p:cNvPr>
          <p:cNvSpPr>
            <a:spLocks noGrp="1"/>
          </p:cNvSpPr>
          <p:nvPr>
            <p:ph type="ctrTitle"/>
          </p:nvPr>
        </p:nvSpPr>
        <p:spPr>
          <a:xfrm>
            <a:off x="1524000" y="1122363"/>
            <a:ext cx="9144000" cy="2387600"/>
          </a:xfrm>
        </p:spPr>
        <p:txBody>
          <a:bodyPr anchor="b">
            <a:normAutofit/>
          </a:bodyPr>
          <a:lstStyle>
            <a:lvl1pPr algn="l">
              <a:defRPr sz="4400" b="1"/>
            </a:lvl1pPr>
          </a:lstStyle>
          <a:p>
            <a:r>
              <a:rPr lang="en-GB" dirty="0"/>
              <a:t>Click to edit Master title style</a:t>
            </a:r>
            <a:endParaRPr lang="en-US" dirty="0"/>
          </a:p>
        </p:txBody>
      </p:sp>
      <p:sp>
        <p:nvSpPr>
          <p:cNvPr id="3" name="Subtitle 2">
            <a:extLst>
              <a:ext uri="{FF2B5EF4-FFF2-40B4-BE49-F238E27FC236}">
                <a16:creationId xmlns:a16="http://schemas.microsoft.com/office/drawing/2014/main" id="{6F64D535-E8AD-EA4E-9878-7041B5808D1F}"/>
              </a:ext>
            </a:extLst>
          </p:cNvPr>
          <p:cNvSpPr>
            <a:spLocks noGrp="1"/>
          </p:cNvSpPr>
          <p:nvPr>
            <p:ph type="subTitle" idx="1"/>
          </p:nvPr>
        </p:nvSpPr>
        <p:spPr>
          <a:xfrm>
            <a:off x="1524000" y="3602038"/>
            <a:ext cx="9144000" cy="1655762"/>
          </a:xfrm>
        </p:spPr>
        <p:txBody>
          <a:bodyPr/>
          <a:lstStyle>
            <a:lvl1pPr marL="0" indent="0" algn="l">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US"/>
          </a:p>
        </p:txBody>
      </p:sp>
    </p:spTree>
    <p:extLst>
      <p:ext uri="{BB962C8B-B14F-4D97-AF65-F5344CB8AC3E}">
        <p14:creationId xmlns:p14="http://schemas.microsoft.com/office/powerpoint/2010/main" val="335645958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Title Slide" type="title">
  <p:cSld name="Title Slide">
    <p:spTree>
      <p:nvGrpSpPr>
        <p:cNvPr id="1" name="Shape 531"/>
        <p:cNvGrpSpPr/>
        <p:nvPr/>
      </p:nvGrpSpPr>
      <p:grpSpPr>
        <a:xfrm>
          <a:off x="0" y="0"/>
          <a:ext cx="0" cy="0"/>
          <a:chOff x="0" y="0"/>
          <a:chExt cx="0" cy="0"/>
        </a:xfrm>
      </p:grpSpPr>
      <p:sp>
        <p:nvSpPr>
          <p:cNvPr id="532" name="Google Shape;532;p73"/>
          <p:cNvSpPr txBox="1">
            <a:spLocks noGrp="1"/>
          </p:cNvSpPr>
          <p:nvPr>
            <p:ph type="ctrTitle"/>
          </p:nvPr>
        </p:nvSpPr>
        <p:spPr>
          <a:xfrm>
            <a:off x="508769" y="2160166"/>
            <a:ext cx="5062975" cy="1880329"/>
          </a:xfrm>
          <a:prstGeom prst="rect">
            <a:avLst/>
          </a:prstGeom>
          <a:noFill/>
          <a:ln>
            <a:noFill/>
          </a:ln>
        </p:spPr>
        <p:txBody>
          <a:bodyPr spcFirstLastPara="1" wrap="square" lIns="91425" tIns="45700" rIns="91425" bIns="45700" anchor="t" anchorCtr="0">
            <a:normAutofit/>
          </a:bodyPr>
          <a:lstStyle>
            <a:lvl1pPr lvl="0" algn="l">
              <a:lnSpc>
                <a:spcPct val="90000"/>
              </a:lnSpc>
              <a:spcBef>
                <a:spcPts val="0"/>
              </a:spcBef>
              <a:spcAft>
                <a:spcPts val="0"/>
              </a:spcAft>
              <a:buClr>
                <a:schemeClr val="lt1"/>
              </a:buClr>
              <a:buSzPts val="4400"/>
              <a:buFont typeface="Arial"/>
              <a:buNone/>
              <a:defRPr sz="4400" b="1"/>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33" name="Google Shape;533;p73"/>
          <p:cNvSpPr txBox="1">
            <a:spLocks noGrp="1"/>
          </p:cNvSpPr>
          <p:nvPr>
            <p:ph type="subTitle" idx="1"/>
          </p:nvPr>
        </p:nvSpPr>
        <p:spPr>
          <a:xfrm>
            <a:off x="508769" y="4267014"/>
            <a:ext cx="5148319" cy="1293361"/>
          </a:xfrm>
          <a:prstGeom prst="rect">
            <a:avLst/>
          </a:prstGeom>
          <a:noFill/>
          <a:ln>
            <a:noFill/>
          </a:ln>
        </p:spPr>
        <p:txBody>
          <a:bodyPr spcFirstLastPara="1" wrap="square" lIns="91425" tIns="45700" rIns="91425" bIns="45700" anchor="t" anchorCtr="0">
            <a:normAutofit/>
          </a:bodyPr>
          <a:lstStyle>
            <a:lvl1pPr lvl="0" algn="l">
              <a:lnSpc>
                <a:spcPct val="90000"/>
              </a:lnSpc>
              <a:spcBef>
                <a:spcPts val="1000"/>
              </a:spcBef>
              <a:spcAft>
                <a:spcPts val="0"/>
              </a:spcAft>
              <a:buClr>
                <a:schemeClr val="lt1"/>
              </a:buClr>
              <a:buSzPts val="2400"/>
              <a:buNone/>
              <a:defRPr sz="2400"/>
            </a:lvl1pPr>
            <a:lvl2pPr lvl="1" algn="ctr">
              <a:lnSpc>
                <a:spcPct val="90000"/>
              </a:lnSpc>
              <a:spcBef>
                <a:spcPts val="500"/>
              </a:spcBef>
              <a:spcAft>
                <a:spcPts val="0"/>
              </a:spcAft>
              <a:buClr>
                <a:schemeClr val="lt1"/>
              </a:buClr>
              <a:buSzPts val="2000"/>
              <a:buNone/>
              <a:defRPr sz="2000"/>
            </a:lvl2pPr>
            <a:lvl3pPr lvl="2" algn="ctr">
              <a:lnSpc>
                <a:spcPct val="90000"/>
              </a:lnSpc>
              <a:spcBef>
                <a:spcPts val="500"/>
              </a:spcBef>
              <a:spcAft>
                <a:spcPts val="0"/>
              </a:spcAft>
              <a:buClr>
                <a:schemeClr val="lt1"/>
              </a:buClr>
              <a:buSzPts val="1800"/>
              <a:buNone/>
              <a:defRPr sz="1800"/>
            </a:lvl3pPr>
            <a:lvl4pPr lvl="3" algn="ctr">
              <a:lnSpc>
                <a:spcPct val="90000"/>
              </a:lnSpc>
              <a:spcBef>
                <a:spcPts val="500"/>
              </a:spcBef>
              <a:spcAft>
                <a:spcPts val="0"/>
              </a:spcAft>
              <a:buClr>
                <a:schemeClr val="lt1"/>
              </a:buClr>
              <a:buSzPts val="1600"/>
              <a:buNone/>
              <a:defRPr sz="1600"/>
            </a:lvl4pPr>
            <a:lvl5pPr lvl="4" algn="ctr">
              <a:lnSpc>
                <a:spcPct val="90000"/>
              </a:lnSpc>
              <a:spcBef>
                <a:spcPts val="500"/>
              </a:spcBef>
              <a:spcAft>
                <a:spcPts val="0"/>
              </a:spcAft>
              <a:buClr>
                <a:schemeClr val="lt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Tree>
    <p:extLst>
      <p:ext uri="{BB962C8B-B14F-4D97-AF65-F5344CB8AC3E}">
        <p14:creationId xmlns:p14="http://schemas.microsoft.com/office/powerpoint/2010/main" val="43578794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Title Only" type="titleOnly">
  <p:cSld name="Title Only">
    <p:spTree>
      <p:nvGrpSpPr>
        <p:cNvPr id="1" name="Shape 537"/>
        <p:cNvGrpSpPr/>
        <p:nvPr/>
      </p:nvGrpSpPr>
      <p:grpSpPr>
        <a:xfrm>
          <a:off x="0" y="0"/>
          <a:ext cx="0" cy="0"/>
          <a:chOff x="0" y="0"/>
          <a:chExt cx="0" cy="0"/>
        </a:xfrm>
      </p:grpSpPr>
      <p:sp>
        <p:nvSpPr>
          <p:cNvPr id="538" name="Google Shape;538;p205"/>
          <p:cNvSpPr txBox="1">
            <a:spLocks noGrp="1"/>
          </p:cNvSpPr>
          <p:nvPr>
            <p:ph type="title"/>
          </p:nvPr>
        </p:nvSpPr>
        <p:spPr>
          <a:xfrm>
            <a:off x="807226" y="3429000"/>
            <a:ext cx="5166854" cy="932334"/>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lt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Tree>
    <p:extLst>
      <p:ext uri="{BB962C8B-B14F-4D97-AF65-F5344CB8AC3E}">
        <p14:creationId xmlns:p14="http://schemas.microsoft.com/office/powerpoint/2010/main" val="3285959349"/>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1.jp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3" Type="http://schemas.openxmlformats.org/officeDocument/2006/relationships/theme" Target="../theme/theme2.xml"/><Relationship Id="rId2" Type="http://schemas.openxmlformats.org/officeDocument/2006/relationships/slideLayout" Target="../slideLayouts/slideLayout7.xml"/><Relationship Id="rId1" Type="http://schemas.openxmlformats.org/officeDocument/2006/relationships/slideLayout" Target="../slideLayouts/slideLayout6.xml"/><Relationship Id="rId4" Type="http://schemas.openxmlformats.org/officeDocument/2006/relationships/image" Target="../media/image2.jpg"/></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10.xml"/><Relationship Id="rId2" Type="http://schemas.openxmlformats.org/officeDocument/2006/relationships/slideLayout" Target="../slideLayouts/slideLayout9.xml"/><Relationship Id="rId1" Type="http://schemas.openxmlformats.org/officeDocument/2006/relationships/slideLayout" Target="../slideLayouts/slideLayout8.xml"/><Relationship Id="rId5" Type="http://schemas.openxmlformats.org/officeDocument/2006/relationships/image" Target="../media/image3.png"/><Relationship Id="rId4" Type="http://schemas.openxmlformats.org/officeDocument/2006/relationships/theme" Target="../theme/theme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a:blip r:embed="rId7">
            <a:alphaModFix/>
          </a:blip>
          <a:stretch>
            <a:fillRect/>
          </a:stretch>
        </a:blipFill>
        <a:effectLst/>
      </p:bgPr>
    </p:bg>
    <p:spTree>
      <p:nvGrpSpPr>
        <p:cNvPr id="1" name="Shape 5"/>
        <p:cNvGrpSpPr/>
        <p:nvPr/>
      </p:nvGrpSpPr>
      <p:grpSpPr>
        <a:xfrm>
          <a:off x="0" y="0"/>
          <a:ext cx="0" cy="0"/>
          <a:chOff x="0" y="0"/>
          <a:chExt cx="0" cy="0"/>
        </a:xfrm>
      </p:grpSpPr>
      <p:sp>
        <p:nvSpPr>
          <p:cNvPr id="6" name="Google Shape;6;p26"/>
          <p:cNvSpPr txBox="1">
            <a:spLocks noGrp="1"/>
          </p:cNvSpPr>
          <p:nvPr>
            <p:ph type="title"/>
          </p:nvPr>
        </p:nvSpPr>
        <p:spPr>
          <a:xfrm>
            <a:off x="343930" y="513412"/>
            <a:ext cx="7737389" cy="932334"/>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lt1"/>
              </a:buClr>
              <a:buSzPts val="4000"/>
              <a:buFont typeface="Arial"/>
              <a:buNone/>
              <a:defRPr sz="4000" b="1" i="0" u="none" strike="noStrike" cap="none">
                <a:solidFill>
                  <a:schemeClr val="lt1"/>
                </a:solidFill>
                <a:latin typeface="Arial"/>
                <a:ea typeface="Arial"/>
                <a:cs typeface="Arial"/>
                <a:sym typeface="Arial"/>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7" name="Google Shape;7;p26"/>
          <p:cNvSpPr txBox="1">
            <a:spLocks noGrp="1"/>
          </p:cNvSpPr>
          <p:nvPr>
            <p:ph type="body" idx="1"/>
          </p:nvPr>
        </p:nvSpPr>
        <p:spPr>
          <a:xfrm>
            <a:off x="343930" y="1706047"/>
            <a:ext cx="7737389" cy="2103824"/>
          </a:xfrm>
          <a:prstGeom prst="rect">
            <a:avLst/>
          </a:prstGeom>
          <a:noFill/>
          <a:ln>
            <a:noFill/>
          </a:ln>
        </p:spPr>
        <p:txBody>
          <a:bodyPr spcFirstLastPara="1" wrap="square" lIns="91425" tIns="45700" rIns="91425" bIns="45700" anchor="t" anchorCtr="0">
            <a:normAutofit/>
          </a:bodyPr>
          <a:lstStyle>
            <a:lvl1pPr marL="457200" marR="0" lvl="0" indent="-406400" algn="l" rtl="0">
              <a:lnSpc>
                <a:spcPct val="90000"/>
              </a:lnSpc>
              <a:spcBef>
                <a:spcPts val="1000"/>
              </a:spcBef>
              <a:spcAft>
                <a:spcPts val="0"/>
              </a:spcAft>
              <a:buClr>
                <a:schemeClr val="lt1"/>
              </a:buClr>
              <a:buSzPts val="2800"/>
              <a:buFont typeface="Arial"/>
              <a:buChar char="•"/>
              <a:defRPr sz="2800" b="0" i="0" u="none" strike="noStrike" cap="none">
                <a:solidFill>
                  <a:schemeClr val="lt1"/>
                </a:solidFill>
                <a:latin typeface="Arial"/>
                <a:ea typeface="Arial"/>
                <a:cs typeface="Arial"/>
                <a:sym typeface="Arial"/>
              </a:defRPr>
            </a:lvl1pPr>
            <a:lvl2pPr marL="914400" marR="0" lvl="1" indent="-381000" algn="l" rtl="0">
              <a:lnSpc>
                <a:spcPct val="90000"/>
              </a:lnSpc>
              <a:spcBef>
                <a:spcPts val="500"/>
              </a:spcBef>
              <a:spcAft>
                <a:spcPts val="0"/>
              </a:spcAft>
              <a:buClr>
                <a:schemeClr val="lt1"/>
              </a:buClr>
              <a:buSzPts val="2400"/>
              <a:buFont typeface="Arial"/>
              <a:buChar char="•"/>
              <a:defRPr sz="2400" b="0" i="0" u="none" strike="noStrike" cap="none">
                <a:solidFill>
                  <a:schemeClr val="lt1"/>
                </a:solidFill>
                <a:latin typeface="Arial"/>
                <a:ea typeface="Arial"/>
                <a:cs typeface="Arial"/>
                <a:sym typeface="Arial"/>
              </a:defRPr>
            </a:lvl2pPr>
            <a:lvl3pPr marL="1371600" marR="0" lvl="2" indent="-355600" algn="l" rtl="0">
              <a:lnSpc>
                <a:spcPct val="90000"/>
              </a:lnSpc>
              <a:spcBef>
                <a:spcPts val="500"/>
              </a:spcBef>
              <a:spcAft>
                <a:spcPts val="0"/>
              </a:spcAft>
              <a:buClr>
                <a:schemeClr val="lt1"/>
              </a:buClr>
              <a:buSzPts val="2000"/>
              <a:buFont typeface="Arial"/>
              <a:buChar char="•"/>
              <a:defRPr sz="2000" b="0" i="0" u="none" strike="noStrike" cap="none">
                <a:solidFill>
                  <a:schemeClr val="lt1"/>
                </a:solidFill>
                <a:latin typeface="Arial"/>
                <a:ea typeface="Arial"/>
                <a:cs typeface="Arial"/>
                <a:sym typeface="Arial"/>
              </a:defRPr>
            </a:lvl3pPr>
            <a:lvl4pPr marL="1828800" marR="0" lvl="3" indent="-342900" algn="l" rtl="0">
              <a:lnSpc>
                <a:spcPct val="90000"/>
              </a:lnSpc>
              <a:spcBef>
                <a:spcPts val="500"/>
              </a:spcBef>
              <a:spcAft>
                <a:spcPts val="0"/>
              </a:spcAft>
              <a:buClr>
                <a:schemeClr val="lt1"/>
              </a:buClr>
              <a:buSzPts val="1800"/>
              <a:buFont typeface="Arial"/>
              <a:buChar char="•"/>
              <a:defRPr sz="1800" b="0" i="0" u="none" strike="noStrike" cap="none">
                <a:solidFill>
                  <a:schemeClr val="lt1"/>
                </a:solidFill>
                <a:latin typeface="Arial"/>
                <a:ea typeface="Arial"/>
                <a:cs typeface="Arial"/>
                <a:sym typeface="Arial"/>
              </a:defRPr>
            </a:lvl4pPr>
            <a:lvl5pPr marL="2286000" marR="0" lvl="4" indent="-342900" algn="l" rtl="0">
              <a:lnSpc>
                <a:spcPct val="90000"/>
              </a:lnSpc>
              <a:spcBef>
                <a:spcPts val="500"/>
              </a:spcBef>
              <a:spcAft>
                <a:spcPts val="0"/>
              </a:spcAft>
              <a:buClr>
                <a:schemeClr val="lt1"/>
              </a:buClr>
              <a:buSzPts val="1800"/>
              <a:buFont typeface="Arial"/>
              <a:buChar char="•"/>
              <a:defRPr sz="1800" b="0" i="0" u="none" strike="noStrike" cap="none">
                <a:solidFill>
                  <a:schemeClr val="lt1"/>
                </a:solidFill>
                <a:latin typeface="Arial"/>
                <a:ea typeface="Arial"/>
                <a:cs typeface="Arial"/>
                <a:sym typeface="Arial"/>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9pPr>
          </a:lstStyle>
          <a:p>
            <a:endParaRPr/>
          </a:p>
        </p:txBody>
      </p:sp>
    </p:spTree>
    <p:extLst>
      <p:ext uri="{BB962C8B-B14F-4D97-AF65-F5344CB8AC3E}">
        <p14:creationId xmlns:p14="http://schemas.microsoft.com/office/powerpoint/2010/main" val="362724369"/>
      </p:ext>
    </p:extLst>
  </p:cSld>
  <p:clrMap bg1="lt1" tx1="dk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blipFill>
          <a:blip r:embed="rId4">
            <a:alphaModFix/>
          </a:blip>
          <a:stretch>
            <a:fillRect/>
          </a:stretch>
        </a:blipFill>
        <a:effectLst/>
      </p:bgPr>
    </p:bg>
    <p:spTree>
      <p:nvGrpSpPr>
        <p:cNvPr id="1" name="Shape 378"/>
        <p:cNvGrpSpPr/>
        <p:nvPr/>
      </p:nvGrpSpPr>
      <p:grpSpPr>
        <a:xfrm>
          <a:off x="0" y="0"/>
          <a:ext cx="0" cy="0"/>
          <a:chOff x="0" y="0"/>
          <a:chExt cx="0" cy="0"/>
        </a:xfrm>
      </p:grpSpPr>
      <p:sp>
        <p:nvSpPr>
          <p:cNvPr id="379" name="Google Shape;379;p60"/>
          <p:cNvSpPr txBox="1">
            <a:spLocks noGrp="1"/>
          </p:cNvSpPr>
          <p:nvPr>
            <p:ph type="title"/>
          </p:nvPr>
        </p:nvSpPr>
        <p:spPr>
          <a:xfrm>
            <a:off x="563386" y="620170"/>
            <a:ext cx="10311878" cy="932334"/>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4400"/>
              <a:buFont typeface="Arial"/>
              <a:buNone/>
              <a:defRPr sz="4400" b="1" i="0" u="none" strike="noStrike" cap="none">
                <a:solidFill>
                  <a:schemeClr val="dk1"/>
                </a:solidFill>
                <a:latin typeface="Arial"/>
                <a:ea typeface="Arial"/>
                <a:cs typeface="Arial"/>
                <a:sym typeface="Arial"/>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380" name="Google Shape;380;p60"/>
          <p:cNvSpPr txBox="1">
            <a:spLocks noGrp="1"/>
          </p:cNvSpPr>
          <p:nvPr>
            <p:ph type="body" idx="1"/>
          </p:nvPr>
        </p:nvSpPr>
        <p:spPr>
          <a:xfrm>
            <a:off x="563386" y="1840158"/>
            <a:ext cx="10311878" cy="4633793"/>
          </a:xfrm>
          <a:prstGeom prst="rect">
            <a:avLst/>
          </a:prstGeom>
          <a:noFill/>
          <a:ln>
            <a:noFill/>
          </a:ln>
        </p:spPr>
        <p:txBody>
          <a:bodyPr spcFirstLastPara="1" wrap="square" lIns="91425" tIns="45700" rIns="91425" bIns="45700" anchor="t" anchorCtr="0">
            <a:norm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Arial"/>
                <a:ea typeface="Arial"/>
                <a:cs typeface="Arial"/>
                <a:sym typeface="Arial"/>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Arial"/>
                <a:ea typeface="Arial"/>
                <a:cs typeface="Arial"/>
                <a:sym typeface="Arial"/>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9pPr>
          </a:lstStyle>
          <a:p>
            <a:endParaRPr/>
          </a:p>
        </p:txBody>
      </p:sp>
    </p:spTree>
    <p:extLst>
      <p:ext uri="{BB962C8B-B14F-4D97-AF65-F5344CB8AC3E}">
        <p14:creationId xmlns:p14="http://schemas.microsoft.com/office/powerpoint/2010/main" val="1981307924"/>
      </p:ext>
    </p:extLst>
  </p:cSld>
  <p:clrMap bg1="lt1" tx1="dk1" bg2="dk2" tx2="lt2" accent1="accent1" accent2="accent2" accent3="accent3" accent4="accent4" accent5="accent5" accent6="accent6" hlink="hlink" folHlink="folHlink"/>
  <p:sldLayoutIdLst>
    <p:sldLayoutId id="2147483667" r:id="rId1"/>
    <p:sldLayoutId id="2147483668" r:id="rId2"/>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blipFill>
          <a:blip r:embed="rId5">
            <a:alphaModFix/>
          </a:blip>
          <a:stretch>
            <a:fillRect/>
          </a:stretch>
        </a:blipFill>
        <a:effectLst/>
      </p:bgPr>
    </p:bg>
    <p:spTree>
      <p:nvGrpSpPr>
        <p:cNvPr id="1" name="Shape 528"/>
        <p:cNvGrpSpPr/>
        <p:nvPr/>
      </p:nvGrpSpPr>
      <p:grpSpPr>
        <a:xfrm>
          <a:off x="0" y="0"/>
          <a:ext cx="0" cy="0"/>
          <a:chOff x="0" y="0"/>
          <a:chExt cx="0" cy="0"/>
        </a:xfrm>
      </p:grpSpPr>
      <p:sp>
        <p:nvSpPr>
          <p:cNvPr id="529" name="Google Shape;529;p72"/>
          <p:cNvSpPr txBox="1">
            <a:spLocks noGrp="1"/>
          </p:cNvSpPr>
          <p:nvPr>
            <p:ph type="title"/>
          </p:nvPr>
        </p:nvSpPr>
        <p:spPr>
          <a:xfrm>
            <a:off x="587770" y="1379793"/>
            <a:ext cx="5300966" cy="932334"/>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lt1"/>
              </a:buClr>
              <a:buSzPts val="4400"/>
              <a:buFont typeface="Arial"/>
              <a:buNone/>
              <a:defRPr sz="4400" b="1" i="0" u="none" strike="noStrike" cap="none">
                <a:solidFill>
                  <a:schemeClr val="lt1"/>
                </a:solidFill>
                <a:latin typeface="Arial"/>
                <a:ea typeface="Arial"/>
                <a:cs typeface="Arial"/>
                <a:sym typeface="Arial"/>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530" name="Google Shape;530;p72"/>
          <p:cNvSpPr txBox="1">
            <a:spLocks noGrp="1"/>
          </p:cNvSpPr>
          <p:nvPr>
            <p:ph type="body" idx="1"/>
          </p:nvPr>
        </p:nvSpPr>
        <p:spPr>
          <a:xfrm>
            <a:off x="587770" y="2794854"/>
            <a:ext cx="5300966" cy="2103824"/>
          </a:xfrm>
          <a:prstGeom prst="rect">
            <a:avLst/>
          </a:prstGeom>
          <a:noFill/>
          <a:ln>
            <a:noFill/>
          </a:ln>
        </p:spPr>
        <p:txBody>
          <a:bodyPr spcFirstLastPara="1" wrap="square" lIns="91425" tIns="45700" rIns="91425" bIns="45700" anchor="t" anchorCtr="0">
            <a:normAutofit/>
          </a:bodyPr>
          <a:lstStyle>
            <a:lvl1pPr marL="457200" marR="0" lvl="0" indent="-406400" algn="l" rtl="0">
              <a:lnSpc>
                <a:spcPct val="90000"/>
              </a:lnSpc>
              <a:spcBef>
                <a:spcPts val="1000"/>
              </a:spcBef>
              <a:spcAft>
                <a:spcPts val="0"/>
              </a:spcAft>
              <a:buClr>
                <a:schemeClr val="lt1"/>
              </a:buClr>
              <a:buSzPts val="2800"/>
              <a:buFont typeface="Arial"/>
              <a:buChar char="•"/>
              <a:defRPr sz="2800" b="0" i="0" u="none" strike="noStrike" cap="none">
                <a:solidFill>
                  <a:schemeClr val="lt1"/>
                </a:solidFill>
                <a:latin typeface="Arial"/>
                <a:ea typeface="Arial"/>
                <a:cs typeface="Arial"/>
                <a:sym typeface="Arial"/>
              </a:defRPr>
            </a:lvl1pPr>
            <a:lvl2pPr marL="914400" marR="0" lvl="1" indent="-381000" algn="l" rtl="0">
              <a:lnSpc>
                <a:spcPct val="90000"/>
              </a:lnSpc>
              <a:spcBef>
                <a:spcPts val="500"/>
              </a:spcBef>
              <a:spcAft>
                <a:spcPts val="0"/>
              </a:spcAft>
              <a:buClr>
                <a:schemeClr val="lt1"/>
              </a:buClr>
              <a:buSzPts val="2400"/>
              <a:buFont typeface="Arial"/>
              <a:buChar char="•"/>
              <a:defRPr sz="2400" b="0" i="0" u="none" strike="noStrike" cap="none">
                <a:solidFill>
                  <a:schemeClr val="lt1"/>
                </a:solidFill>
                <a:latin typeface="Arial"/>
                <a:ea typeface="Arial"/>
                <a:cs typeface="Arial"/>
                <a:sym typeface="Arial"/>
              </a:defRPr>
            </a:lvl2pPr>
            <a:lvl3pPr marL="1371600" marR="0" lvl="2" indent="-355600" algn="l" rtl="0">
              <a:lnSpc>
                <a:spcPct val="90000"/>
              </a:lnSpc>
              <a:spcBef>
                <a:spcPts val="500"/>
              </a:spcBef>
              <a:spcAft>
                <a:spcPts val="0"/>
              </a:spcAft>
              <a:buClr>
                <a:schemeClr val="lt1"/>
              </a:buClr>
              <a:buSzPts val="2000"/>
              <a:buFont typeface="Arial"/>
              <a:buChar char="•"/>
              <a:defRPr sz="2000" b="0" i="0" u="none" strike="noStrike" cap="none">
                <a:solidFill>
                  <a:schemeClr val="lt1"/>
                </a:solidFill>
                <a:latin typeface="Arial"/>
                <a:ea typeface="Arial"/>
                <a:cs typeface="Arial"/>
                <a:sym typeface="Arial"/>
              </a:defRPr>
            </a:lvl3pPr>
            <a:lvl4pPr marL="1828800" marR="0" lvl="3" indent="-342900" algn="l" rtl="0">
              <a:lnSpc>
                <a:spcPct val="90000"/>
              </a:lnSpc>
              <a:spcBef>
                <a:spcPts val="500"/>
              </a:spcBef>
              <a:spcAft>
                <a:spcPts val="0"/>
              </a:spcAft>
              <a:buClr>
                <a:schemeClr val="lt1"/>
              </a:buClr>
              <a:buSzPts val="1800"/>
              <a:buFont typeface="Arial"/>
              <a:buChar char="•"/>
              <a:defRPr sz="1800" b="0" i="0" u="none" strike="noStrike" cap="none">
                <a:solidFill>
                  <a:schemeClr val="lt1"/>
                </a:solidFill>
                <a:latin typeface="Arial"/>
                <a:ea typeface="Arial"/>
                <a:cs typeface="Arial"/>
                <a:sym typeface="Arial"/>
              </a:defRPr>
            </a:lvl4pPr>
            <a:lvl5pPr marL="2286000" marR="0" lvl="4" indent="-342900" algn="l" rtl="0">
              <a:lnSpc>
                <a:spcPct val="90000"/>
              </a:lnSpc>
              <a:spcBef>
                <a:spcPts val="500"/>
              </a:spcBef>
              <a:spcAft>
                <a:spcPts val="0"/>
              </a:spcAft>
              <a:buClr>
                <a:schemeClr val="lt1"/>
              </a:buClr>
              <a:buSzPts val="1800"/>
              <a:buFont typeface="Arial"/>
              <a:buChar char="•"/>
              <a:defRPr sz="1800" b="0" i="0" u="none" strike="noStrike" cap="none">
                <a:solidFill>
                  <a:schemeClr val="lt1"/>
                </a:solidFill>
                <a:latin typeface="Arial"/>
                <a:ea typeface="Arial"/>
                <a:cs typeface="Arial"/>
                <a:sym typeface="Arial"/>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9pPr>
          </a:lstStyle>
          <a:p>
            <a:endParaRPr/>
          </a:p>
        </p:txBody>
      </p:sp>
    </p:spTree>
    <p:extLst>
      <p:ext uri="{BB962C8B-B14F-4D97-AF65-F5344CB8AC3E}">
        <p14:creationId xmlns:p14="http://schemas.microsoft.com/office/powerpoint/2010/main" val="2307137684"/>
      </p:ext>
    </p:extLst>
  </p:cSld>
  <p:clrMap bg1="lt1" tx1="dk1" bg2="dk2" tx2="lt2" accent1="accent1" accent2="accent2" accent3="accent3" accent4="accent4" accent5="accent5" accent6="accent6" hlink="hlink" folHlink="folHlink"/>
  <p:sldLayoutIdLst>
    <p:sldLayoutId id="2147483670" r:id="rId1"/>
    <p:sldLayoutId id="2147483671" r:id="rId2"/>
    <p:sldLayoutId id="2147483672" r:id="rId3"/>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hyperlink" Target="https://www.dcu.ie/system/files/finance_editor/2023-09/1%20-%20academic_integrity_policy_v5.0_final.pdf" TargetMode="External"/><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hyperlink" Target="https://implicit.harvard.edu/" TargetMode="Externa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55">
          <a:extLst>
            <a:ext uri="{FF2B5EF4-FFF2-40B4-BE49-F238E27FC236}">
              <a16:creationId xmlns:a16="http://schemas.microsoft.com/office/drawing/2014/main" id="{046B2DD2-8291-1BDD-A8C3-87B781D0526D}"/>
            </a:ext>
          </a:extLst>
        </p:cNvPr>
        <p:cNvGrpSpPr/>
        <p:nvPr/>
      </p:nvGrpSpPr>
      <p:grpSpPr>
        <a:xfrm>
          <a:off x="0" y="0"/>
          <a:ext cx="0" cy="0"/>
          <a:chOff x="0" y="0"/>
          <a:chExt cx="0" cy="0"/>
        </a:xfrm>
      </p:grpSpPr>
      <p:sp>
        <p:nvSpPr>
          <p:cNvPr id="556" name="Google Shape;556;p1">
            <a:extLst>
              <a:ext uri="{FF2B5EF4-FFF2-40B4-BE49-F238E27FC236}">
                <a16:creationId xmlns:a16="http://schemas.microsoft.com/office/drawing/2014/main" id="{E88651FC-5030-9425-257E-2A54E0DCB002}"/>
              </a:ext>
            </a:extLst>
          </p:cNvPr>
          <p:cNvSpPr txBox="1">
            <a:spLocks noGrp="1"/>
          </p:cNvSpPr>
          <p:nvPr>
            <p:ph type="ctrTitle"/>
          </p:nvPr>
        </p:nvSpPr>
        <p:spPr>
          <a:xfrm>
            <a:off x="362465" y="875229"/>
            <a:ext cx="7904205" cy="1293362"/>
          </a:xfrm>
          <a:prstGeom prst="rect">
            <a:avLst/>
          </a:prstGeom>
          <a:noFill/>
          <a:ln>
            <a:noFill/>
          </a:ln>
        </p:spPr>
        <p:txBody>
          <a:bodyPr spcFirstLastPara="1" wrap="square" lIns="91425" tIns="45700" rIns="91425" bIns="45700" anchor="t" anchorCtr="0">
            <a:normAutofit fontScale="90000"/>
          </a:bodyPr>
          <a:lstStyle/>
          <a:p>
            <a:pPr marL="0" lvl="0" indent="0" algn="l" rtl="0">
              <a:lnSpc>
                <a:spcPct val="90000"/>
              </a:lnSpc>
              <a:spcBef>
                <a:spcPts val="0"/>
              </a:spcBef>
              <a:spcAft>
                <a:spcPts val="0"/>
              </a:spcAft>
              <a:buClr>
                <a:schemeClr val="lt1"/>
              </a:buClr>
              <a:buSzPts val="4400"/>
              <a:buFont typeface="Arial"/>
              <a:buNone/>
            </a:pPr>
            <a:r>
              <a:rPr lang="en-US" b="1" dirty="0"/>
              <a:t>PSY1055 Advanced Psychology Research Skills</a:t>
            </a:r>
            <a:endParaRPr dirty="0"/>
          </a:p>
        </p:txBody>
      </p:sp>
      <p:sp>
        <p:nvSpPr>
          <p:cNvPr id="557" name="Google Shape;557;p1">
            <a:extLst>
              <a:ext uri="{FF2B5EF4-FFF2-40B4-BE49-F238E27FC236}">
                <a16:creationId xmlns:a16="http://schemas.microsoft.com/office/drawing/2014/main" id="{8D79E4C5-0737-042E-EE51-6D16A64068C0}"/>
              </a:ext>
            </a:extLst>
          </p:cNvPr>
          <p:cNvSpPr txBox="1">
            <a:spLocks noGrp="1"/>
          </p:cNvSpPr>
          <p:nvPr>
            <p:ph type="subTitle" idx="1"/>
          </p:nvPr>
        </p:nvSpPr>
        <p:spPr>
          <a:xfrm>
            <a:off x="362465" y="2426022"/>
            <a:ext cx="7904205" cy="1293361"/>
          </a:xfrm>
          <a:prstGeom prst="rect">
            <a:avLst/>
          </a:prstGeom>
          <a:noFill/>
          <a:ln>
            <a:noFill/>
          </a:ln>
        </p:spPr>
        <p:txBody>
          <a:bodyPr spcFirstLastPara="1" wrap="square" lIns="91425" tIns="45700" rIns="91425" bIns="45700" anchor="t" anchorCtr="0">
            <a:normAutofit/>
          </a:bodyPr>
          <a:lstStyle/>
          <a:p>
            <a:pPr marL="0" lvl="0" indent="0" algn="l" rtl="0">
              <a:lnSpc>
                <a:spcPct val="90000"/>
              </a:lnSpc>
              <a:spcBef>
                <a:spcPts val="0"/>
              </a:spcBef>
              <a:spcAft>
                <a:spcPts val="0"/>
              </a:spcAft>
              <a:buClr>
                <a:schemeClr val="lt1"/>
              </a:buClr>
              <a:buSzPts val="2400"/>
              <a:buNone/>
            </a:pPr>
            <a:r>
              <a:rPr lang="en-IE" dirty="0"/>
              <a:t>CONTINUOUS ASSESSMENT 3 (CA 3)</a:t>
            </a:r>
          </a:p>
          <a:p>
            <a:pPr marL="0" lvl="0" indent="0" algn="l" rtl="0">
              <a:lnSpc>
                <a:spcPct val="90000"/>
              </a:lnSpc>
              <a:spcBef>
                <a:spcPts val="0"/>
              </a:spcBef>
              <a:spcAft>
                <a:spcPts val="0"/>
              </a:spcAft>
              <a:buClr>
                <a:schemeClr val="lt1"/>
              </a:buClr>
              <a:buSzPts val="2400"/>
              <a:buNone/>
            </a:pPr>
            <a:r>
              <a:rPr lang="en-IE" dirty="0"/>
              <a:t>REPORT </a:t>
            </a:r>
          </a:p>
          <a:p>
            <a:pPr marL="0" lvl="0" indent="0" algn="l" rtl="0">
              <a:lnSpc>
                <a:spcPct val="90000"/>
              </a:lnSpc>
              <a:spcBef>
                <a:spcPts val="0"/>
              </a:spcBef>
              <a:spcAft>
                <a:spcPts val="0"/>
              </a:spcAft>
              <a:buClr>
                <a:schemeClr val="lt1"/>
              </a:buClr>
              <a:buSzPts val="2400"/>
              <a:buNone/>
            </a:pPr>
            <a:r>
              <a:rPr lang="en-IE" dirty="0"/>
              <a:t>OVERVIEW OF ASSIGNMENT</a:t>
            </a:r>
            <a:endParaRPr dirty="0"/>
          </a:p>
        </p:txBody>
      </p:sp>
    </p:spTree>
    <p:extLst>
      <p:ext uri="{BB962C8B-B14F-4D97-AF65-F5344CB8AC3E}">
        <p14:creationId xmlns:p14="http://schemas.microsoft.com/office/powerpoint/2010/main" val="62621075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577F392-8487-3E4F-1CBF-D11CF2CAFBB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031F82D-DB42-A3C1-EF10-029B5972E93D}"/>
              </a:ext>
            </a:extLst>
          </p:cNvPr>
          <p:cNvSpPr>
            <a:spLocks noGrp="1"/>
          </p:cNvSpPr>
          <p:nvPr>
            <p:ph type="title"/>
          </p:nvPr>
        </p:nvSpPr>
        <p:spPr>
          <a:xfrm>
            <a:off x="343930" y="604930"/>
            <a:ext cx="10311878" cy="932334"/>
          </a:xfrm>
        </p:spPr>
        <p:txBody>
          <a:bodyPr/>
          <a:lstStyle/>
          <a:p>
            <a:r>
              <a:rPr lang="en-IE" dirty="0"/>
              <a:t>DCU Academic Integrity Policy  </a:t>
            </a:r>
          </a:p>
        </p:txBody>
      </p:sp>
      <p:sp>
        <p:nvSpPr>
          <p:cNvPr id="5" name="Text Placeholder 4">
            <a:extLst>
              <a:ext uri="{FF2B5EF4-FFF2-40B4-BE49-F238E27FC236}">
                <a16:creationId xmlns:a16="http://schemas.microsoft.com/office/drawing/2014/main" id="{265EF9A5-3ACF-3673-4D31-9973811920CB}"/>
              </a:ext>
            </a:extLst>
          </p:cNvPr>
          <p:cNvSpPr>
            <a:spLocks noGrp="1"/>
          </p:cNvSpPr>
          <p:nvPr>
            <p:ph type="body" idx="1"/>
          </p:nvPr>
        </p:nvSpPr>
        <p:spPr>
          <a:xfrm>
            <a:off x="133618" y="2715840"/>
            <a:ext cx="4063478" cy="3063167"/>
          </a:xfrm>
        </p:spPr>
        <p:txBody>
          <a:bodyPr>
            <a:normAutofit/>
          </a:bodyPr>
          <a:lstStyle/>
          <a:p>
            <a:r>
              <a:rPr lang="en-IE" sz="1600" dirty="0">
                <a:hlinkClick r:id="rId2"/>
              </a:rPr>
              <a:t>https://www.dcu.ie/system/files/finance_editor/2023-09/1%20-%20academic_integrity_policy_v5.0_final.pdf</a:t>
            </a:r>
            <a:endParaRPr lang="en-IE" sz="1600" dirty="0"/>
          </a:p>
          <a:p>
            <a:endParaRPr lang="en-IE" sz="2000" dirty="0"/>
          </a:p>
        </p:txBody>
      </p:sp>
      <p:pic>
        <p:nvPicPr>
          <p:cNvPr id="7" name="Picture 6">
            <a:extLst>
              <a:ext uri="{FF2B5EF4-FFF2-40B4-BE49-F238E27FC236}">
                <a16:creationId xmlns:a16="http://schemas.microsoft.com/office/drawing/2014/main" id="{FC6F2FF0-83A7-D474-9F40-D4C9F4CF590E}"/>
              </a:ext>
            </a:extLst>
          </p:cNvPr>
          <p:cNvPicPr>
            <a:picLocks noChangeAspect="1"/>
          </p:cNvPicPr>
          <p:nvPr/>
        </p:nvPicPr>
        <p:blipFill>
          <a:blip r:embed="rId3"/>
          <a:stretch>
            <a:fillRect/>
          </a:stretch>
        </p:blipFill>
        <p:spPr>
          <a:xfrm>
            <a:off x="3949531" y="1663926"/>
            <a:ext cx="6578938" cy="4464279"/>
          </a:xfrm>
          <a:prstGeom prst="rect">
            <a:avLst/>
          </a:prstGeom>
        </p:spPr>
      </p:pic>
      <p:sp>
        <p:nvSpPr>
          <p:cNvPr id="8" name="TextBox 7">
            <a:extLst>
              <a:ext uri="{FF2B5EF4-FFF2-40B4-BE49-F238E27FC236}">
                <a16:creationId xmlns:a16="http://schemas.microsoft.com/office/drawing/2014/main" id="{A98B892E-874D-4A19-0642-00273FDC4468}"/>
              </a:ext>
            </a:extLst>
          </p:cNvPr>
          <p:cNvSpPr txBox="1"/>
          <p:nvPr/>
        </p:nvSpPr>
        <p:spPr>
          <a:xfrm>
            <a:off x="4704588" y="2011166"/>
            <a:ext cx="5545836" cy="738664"/>
          </a:xfrm>
          <a:prstGeom prst="rect">
            <a:avLst/>
          </a:prstGeom>
          <a:noFill/>
          <a:ln w="38100" cap="flat" cmpd="sng" algn="ctr">
            <a:solidFill>
              <a:srgbClr val="FF0000"/>
            </a:solidFill>
            <a:prstDash val="solid"/>
            <a:round/>
            <a:headEnd type="none" w="med" len="med"/>
            <a:tailEnd type="none" w="med" len="med"/>
          </a:ln>
        </p:spPr>
        <p:style>
          <a:lnRef idx="0">
            <a:scrgbClr r="0" g="0" b="0"/>
          </a:lnRef>
          <a:fillRef idx="0">
            <a:scrgbClr r="0" g="0" b="0"/>
          </a:fillRef>
          <a:effectRef idx="0">
            <a:scrgbClr r="0" g="0" b="0"/>
          </a:effectRef>
          <a:fontRef idx="minor">
            <a:schemeClr val="accent6"/>
          </a:fontRef>
        </p:style>
        <p:txBody>
          <a:bodyPr wrap="square" rtlCol="0">
            <a:sp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lang="en-IE" sz="1400" b="0" i="0" u="none" strike="noStrike" kern="0" cap="none" spc="0" normalizeH="0" baseline="0" noProof="0" dirty="0">
              <a:ln>
                <a:noFill/>
              </a:ln>
              <a:solidFill>
                <a:srgbClr val="70AD47"/>
              </a:solidFill>
              <a:effectLst/>
              <a:uLnTx/>
              <a:uFillTx/>
              <a:latin typeface="Arial"/>
              <a:ea typeface="+mn-ea"/>
              <a:cs typeface="+mn-cs"/>
              <a:sym typeface="Arial"/>
            </a:endParaRPr>
          </a:p>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lang="en-IE" sz="1400" b="0" i="0" u="none" strike="noStrike" kern="0" cap="none" spc="0" normalizeH="0" baseline="0" noProof="0" dirty="0">
              <a:ln>
                <a:noFill/>
              </a:ln>
              <a:solidFill>
                <a:srgbClr val="70AD47"/>
              </a:solidFill>
              <a:effectLst/>
              <a:uLnTx/>
              <a:uFillTx/>
              <a:latin typeface="Arial"/>
              <a:ea typeface="+mn-ea"/>
              <a:cs typeface="+mn-cs"/>
              <a:sym typeface="Arial"/>
            </a:endParaRPr>
          </a:p>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lang="en-IE" sz="1400" b="0" i="0" u="none" strike="noStrike" kern="0" cap="none" spc="0" normalizeH="0" baseline="0" noProof="0" dirty="0">
              <a:ln>
                <a:noFill/>
              </a:ln>
              <a:solidFill>
                <a:srgbClr val="70AD47"/>
              </a:solidFill>
              <a:effectLst/>
              <a:uLnTx/>
              <a:uFillTx/>
              <a:latin typeface="Arial"/>
              <a:ea typeface="+mn-ea"/>
              <a:cs typeface="+mn-cs"/>
              <a:sym typeface="Arial"/>
            </a:endParaRPr>
          </a:p>
        </p:txBody>
      </p:sp>
    </p:spTree>
    <p:extLst>
      <p:ext uri="{BB962C8B-B14F-4D97-AF65-F5344CB8AC3E}">
        <p14:creationId xmlns:p14="http://schemas.microsoft.com/office/powerpoint/2010/main" val="193037839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7CF7B08-0003-A168-C1BC-3C70A39C037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B3C9326-3D01-CA38-D7A7-78851D55CD7E}"/>
              </a:ext>
            </a:extLst>
          </p:cNvPr>
          <p:cNvSpPr>
            <a:spLocks noGrp="1"/>
          </p:cNvSpPr>
          <p:nvPr>
            <p:ph type="title"/>
          </p:nvPr>
        </p:nvSpPr>
        <p:spPr>
          <a:xfrm>
            <a:off x="343930" y="604930"/>
            <a:ext cx="10311878" cy="932334"/>
          </a:xfrm>
        </p:spPr>
        <p:txBody>
          <a:bodyPr/>
          <a:lstStyle/>
          <a:p>
            <a:r>
              <a:rPr lang="en-IE" dirty="0"/>
              <a:t>Continuous Assessment 3</a:t>
            </a:r>
          </a:p>
        </p:txBody>
      </p:sp>
      <p:sp>
        <p:nvSpPr>
          <p:cNvPr id="3" name="Content Placeholder 2">
            <a:extLst>
              <a:ext uri="{FF2B5EF4-FFF2-40B4-BE49-F238E27FC236}">
                <a16:creationId xmlns:a16="http://schemas.microsoft.com/office/drawing/2014/main" id="{80913F12-53C1-5D0A-2DC3-F2DCE7015943}"/>
              </a:ext>
            </a:extLst>
          </p:cNvPr>
          <p:cNvSpPr>
            <a:spLocks noGrp="1"/>
          </p:cNvSpPr>
          <p:nvPr>
            <p:ph sz="quarter" idx="1"/>
          </p:nvPr>
        </p:nvSpPr>
        <p:spPr>
          <a:xfrm>
            <a:off x="490234" y="2197680"/>
            <a:ext cx="10311878" cy="3063167"/>
          </a:xfrm>
        </p:spPr>
        <p:txBody>
          <a:bodyPr>
            <a:normAutofit/>
          </a:bodyPr>
          <a:lstStyle/>
          <a:p>
            <a:pPr marL="0" indent="0">
              <a:spcBef>
                <a:spcPts val="1400"/>
              </a:spcBef>
              <a:spcAft>
                <a:spcPts val="1400"/>
              </a:spcAft>
              <a:buNone/>
              <a:tabLst>
                <a:tab pos="457200" algn="l"/>
              </a:tabLst>
            </a:pPr>
            <a:r>
              <a:rPr lang="en-US" sz="1800" dirty="0">
                <a:latin typeface="+mn-lt"/>
              </a:rPr>
              <a:t>Academic misconduct includes:</a:t>
            </a:r>
            <a:endParaRPr lang="en-GB" sz="1800" dirty="0">
              <a:effectLst/>
              <a:latin typeface="+mn-lt"/>
              <a:ea typeface="Times New Roman" panose="02020603050405020304" pitchFamily="18" charset="0"/>
            </a:endParaRPr>
          </a:p>
          <a:p>
            <a:pPr marL="342900" lvl="0" indent="-342900">
              <a:spcBef>
                <a:spcPts val="1400"/>
              </a:spcBef>
              <a:spcAft>
                <a:spcPts val="1400"/>
              </a:spcAft>
              <a:buFont typeface="+mj-lt"/>
              <a:buAutoNum type="arabicPeriod"/>
              <a:tabLst>
                <a:tab pos="457200" algn="l"/>
              </a:tabLst>
            </a:pPr>
            <a:r>
              <a:rPr lang="en-GB" sz="1800" dirty="0">
                <a:effectLst/>
                <a:latin typeface="+mn-lt"/>
                <a:ea typeface="Times New Roman" panose="02020603050405020304" pitchFamily="18" charset="0"/>
              </a:rPr>
              <a:t>Plagiarism (any published works) will lead to an </a:t>
            </a:r>
            <a:r>
              <a:rPr lang="en-GB" sz="1800" b="1" dirty="0">
                <a:effectLst/>
                <a:latin typeface="+mn-lt"/>
                <a:ea typeface="Times New Roman" panose="02020603050405020304" pitchFamily="18" charset="0"/>
              </a:rPr>
              <a:t>automatic fail </a:t>
            </a:r>
            <a:r>
              <a:rPr lang="en-GB" sz="1800" dirty="0">
                <a:effectLst/>
                <a:latin typeface="+mn-lt"/>
                <a:ea typeface="Times New Roman" panose="02020603050405020304" pitchFamily="18" charset="0"/>
              </a:rPr>
              <a:t>and/or other penalties as outlined in </a:t>
            </a:r>
            <a:r>
              <a:rPr lang="en-GB" sz="1800" dirty="0">
                <a:latin typeface="+mn-lt"/>
              </a:rPr>
              <a:t>the DCU student handbook. </a:t>
            </a:r>
          </a:p>
          <a:p>
            <a:pPr marL="342900" lvl="0" indent="-342900">
              <a:spcBef>
                <a:spcPts val="1400"/>
              </a:spcBef>
              <a:spcAft>
                <a:spcPts val="1400"/>
              </a:spcAft>
              <a:buFont typeface="+mj-lt"/>
              <a:buAutoNum type="arabicPeriod"/>
              <a:tabLst>
                <a:tab pos="457200" algn="l"/>
              </a:tabLst>
            </a:pPr>
            <a:r>
              <a:rPr lang="en-US" sz="1800" b="1" dirty="0">
                <a:latin typeface="+mn-lt"/>
              </a:rPr>
              <a:t>Submitting </a:t>
            </a:r>
            <a:r>
              <a:rPr lang="en-US" sz="1800" b="1" dirty="0" err="1">
                <a:latin typeface="+mn-lt"/>
              </a:rPr>
              <a:t>unauthorised</a:t>
            </a:r>
            <a:r>
              <a:rPr lang="en-US" sz="1800" b="1" dirty="0">
                <a:latin typeface="+mn-lt"/>
              </a:rPr>
              <a:t> Generative Artificial Intelligence generated work </a:t>
            </a:r>
            <a:endParaRPr lang="en-IE" sz="1800" b="1" dirty="0">
              <a:latin typeface="+mn-lt"/>
            </a:endParaRPr>
          </a:p>
          <a:p>
            <a:pPr marL="342900" lvl="0" indent="-342900">
              <a:spcBef>
                <a:spcPts val="1400"/>
              </a:spcBef>
              <a:spcAft>
                <a:spcPts val="1400"/>
              </a:spcAft>
              <a:buFont typeface="+mj-lt"/>
              <a:buAutoNum type="arabicPeriod"/>
              <a:tabLst>
                <a:tab pos="457200" algn="l"/>
              </a:tabLst>
            </a:pPr>
            <a:r>
              <a:rPr lang="en-GB" sz="1800" dirty="0">
                <a:latin typeface="+mn-lt"/>
              </a:rPr>
              <a:t>Students should refer to APA guidelines on writing reports in Psychology.</a:t>
            </a:r>
            <a:endParaRPr lang="en-IE" sz="1800" dirty="0">
              <a:latin typeface="+mn-lt"/>
            </a:endParaRPr>
          </a:p>
          <a:p>
            <a:endParaRPr lang="en-IE" dirty="0"/>
          </a:p>
        </p:txBody>
      </p:sp>
    </p:spTree>
    <p:extLst>
      <p:ext uri="{BB962C8B-B14F-4D97-AF65-F5344CB8AC3E}">
        <p14:creationId xmlns:p14="http://schemas.microsoft.com/office/powerpoint/2010/main" val="42042880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707">
          <a:extLst>
            <a:ext uri="{FF2B5EF4-FFF2-40B4-BE49-F238E27FC236}">
              <a16:creationId xmlns:a16="http://schemas.microsoft.com/office/drawing/2014/main" id="{F62B84C4-2600-78D6-845C-CDE6670B41BC}"/>
            </a:ext>
          </a:extLst>
        </p:cNvPr>
        <p:cNvGrpSpPr/>
        <p:nvPr/>
      </p:nvGrpSpPr>
      <p:grpSpPr>
        <a:xfrm>
          <a:off x="0" y="0"/>
          <a:ext cx="0" cy="0"/>
          <a:chOff x="0" y="0"/>
          <a:chExt cx="0" cy="0"/>
        </a:xfrm>
      </p:grpSpPr>
      <p:sp>
        <p:nvSpPr>
          <p:cNvPr id="708" name="Google Shape;708;p24">
            <a:extLst>
              <a:ext uri="{FF2B5EF4-FFF2-40B4-BE49-F238E27FC236}">
                <a16:creationId xmlns:a16="http://schemas.microsoft.com/office/drawing/2014/main" id="{F2C26D6C-85FB-7B6C-D14B-0FB27DEB6E5B}"/>
              </a:ext>
            </a:extLst>
          </p:cNvPr>
          <p:cNvSpPr txBox="1">
            <a:spLocks noGrp="1"/>
          </p:cNvSpPr>
          <p:nvPr>
            <p:ph type="ctrTitle"/>
          </p:nvPr>
        </p:nvSpPr>
        <p:spPr>
          <a:xfrm>
            <a:off x="508769" y="2160166"/>
            <a:ext cx="5062975" cy="1880329"/>
          </a:xfrm>
          <a:prstGeom prst="rect">
            <a:avLst/>
          </a:prstGeom>
          <a:noFill/>
          <a:ln>
            <a:noFill/>
          </a:ln>
        </p:spPr>
        <p:txBody>
          <a:bodyPr spcFirstLastPara="1" wrap="square" lIns="91425" tIns="45700" rIns="91425" bIns="45700" anchor="t" anchorCtr="0">
            <a:normAutofit/>
          </a:bodyPr>
          <a:lstStyle/>
          <a:p>
            <a:pPr marL="0" lvl="0" indent="0" algn="l" rtl="0">
              <a:lnSpc>
                <a:spcPct val="90000"/>
              </a:lnSpc>
              <a:spcBef>
                <a:spcPts val="0"/>
              </a:spcBef>
              <a:spcAft>
                <a:spcPts val="0"/>
              </a:spcAft>
              <a:buClr>
                <a:schemeClr val="lt1"/>
              </a:buClr>
              <a:buSzPts val="4400"/>
              <a:buFont typeface="Arial"/>
              <a:buNone/>
            </a:pPr>
            <a:r>
              <a:rPr lang="en-IE" dirty="0"/>
              <a:t>Thanks</a:t>
            </a:r>
            <a:endParaRPr dirty="0"/>
          </a:p>
        </p:txBody>
      </p:sp>
      <p:sp>
        <p:nvSpPr>
          <p:cNvPr id="709" name="Google Shape;709;p24">
            <a:extLst>
              <a:ext uri="{FF2B5EF4-FFF2-40B4-BE49-F238E27FC236}">
                <a16:creationId xmlns:a16="http://schemas.microsoft.com/office/drawing/2014/main" id="{30B71E3E-02E0-EF58-DEB6-89D2CA12095D}"/>
              </a:ext>
            </a:extLst>
          </p:cNvPr>
          <p:cNvSpPr txBox="1">
            <a:spLocks noGrp="1"/>
          </p:cNvSpPr>
          <p:nvPr>
            <p:ph type="subTitle" idx="1"/>
          </p:nvPr>
        </p:nvSpPr>
        <p:spPr>
          <a:xfrm>
            <a:off x="508769" y="4267014"/>
            <a:ext cx="5148319" cy="1293361"/>
          </a:xfrm>
          <a:prstGeom prst="rect">
            <a:avLst/>
          </a:prstGeom>
          <a:noFill/>
          <a:ln>
            <a:noFill/>
          </a:ln>
        </p:spPr>
        <p:txBody>
          <a:bodyPr spcFirstLastPara="1" wrap="square" lIns="91425" tIns="45700" rIns="91425" bIns="45700" anchor="t" anchorCtr="0">
            <a:normAutofit/>
          </a:bodyPr>
          <a:lstStyle/>
          <a:p>
            <a:pPr marL="0" lvl="0" indent="0" algn="l" rtl="0">
              <a:lnSpc>
                <a:spcPct val="90000"/>
              </a:lnSpc>
              <a:spcBef>
                <a:spcPts val="0"/>
              </a:spcBef>
              <a:spcAft>
                <a:spcPts val="0"/>
              </a:spcAft>
              <a:buClr>
                <a:schemeClr val="lt1"/>
              </a:buClr>
              <a:buSzPts val="2400"/>
              <a:buNone/>
            </a:pPr>
            <a:endParaRPr/>
          </a:p>
        </p:txBody>
      </p:sp>
    </p:spTree>
    <p:extLst>
      <p:ext uri="{BB962C8B-B14F-4D97-AF65-F5344CB8AC3E}">
        <p14:creationId xmlns:p14="http://schemas.microsoft.com/office/powerpoint/2010/main" val="338468088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A21A7D2-E7FF-F658-4D77-67E1FFDAB18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0FD2EDF-8B43-A273-2130-EFBB8722D412}"/>
              </a:ext>
            </a:extLst>
          </p:cNvPr>
          <p:cNvSpPr>
            <a:spLocks noGrp="1"/>
          </p:cNvSpPr>
          <p:nvPr>
            <p:ph type="title"/>
          </p:nvPr>
        </p:nvSpPr>
        <p:spPr>
          <a:xfrm>
            <a:off x="618250" y="640080"/>
            <a:ext cx="10311878" cy="932334"/>
          </a:xfrm>
        </p:spPr>
        <p:txBody>
          <a:bodyPr>
            <a:normAutofit/>
          </a:bodyPr>
          <a:lstStyle/>
          <a:p>
            <a:r>
              <a:rPr lang="en-IE" dirty="0"/>
              <a:t>Continuous Assessment 3</a:t>
            </a:r>
            <a:br>
              <a:rPr lang="en-IE" dirty="0"/>
            </a:br>
            <a:r>
              <a:rPr lang="en-GB" sz="1800" b="1" dirty="0">
                <a:effectLst/>
                <a:latin typeface="+mn-lt"/>
                <a:ea typeface="Times New Roman" panose="02020603050405020304" pitchFamily="18" charset="0"/>
              </a:rPr>
              <a:t>Implicit Attitudes to Race (Social Cognitive Psychology) Report</a:t>
            </a:r>
            <a:endParaRPr lang="en-IE" dirty="0">
              <a:latin typeface="+mn-lt"/>
            </a:endParaRPr>
          </a:p>
        </p:txBody>
      </p:sp>
      <p:sp>
        <p:nvSpPr>
          <p:cNvPr id="3" name="Content Placeholder 2">
            <a:extLst>
              <a:ext uri="{FF2B5EF4-FFF2-40B4-BE49-F238E27FC236}">
                <a16:creationId xmlns:a16="http://schemas.microsoft.com/office/drawing/2014/main" id="{5AA10208-012B-9FEA-6557-A7345EC9378F}"/>
              </a:ext>
            </a:extLst>
          </p:cNvPr>
          <p:cNvSpPr>
            <a:spLocks noGrp="1"/>
          </p:cNvSpPr>
          <p:nvPr>
            <p:ph sz="quarter" idx="1"/>
          </p:nvPr>
        </p:nvSpPr>
        <p:spPr>
          <a:xfrm>
            <a:off x="526810" y="2069664"/>
            <a:ext cx="10311878" cy="4148256"/>
          </a:xfrm>
        </p:spPr>
        <p:txBody>
          <a:bodyPr>
            <a:normAutofit/>
          </a:bodyPr>
          <a:lstStyle/>
          <a:p>
            <a:r>
              <a:rPr lang="en-IE" sz="2200" dirty="0">
                <a:latin typeface="+mn-lt"/>
              </a:rPr>
              <a:t>Due </a:t>
            </a:r>
            <a:r>
              <a:rPr lang="en-IE" sz="2200" b="1" dirty="0">
                <a:latin typeface="+mn-lt"/>
              </a:rPr>
              <a:t>Friday 27</a:t>
            </a:r>
            <a:r>
              <a:rPr lang="en-IE" sz="2200" b="1" baseline="30000" dirty="0">
                <a:latin typeface="+mn-lt"/>
              </a:rPr>
              <a:t>th</a:t>
            </a:r>
            <a:r>
              <a:rPr lang="en-IE" sz="2200" b="1" dirty="0">
                <a:latin typeface="+mn-lt"/>
              </a:rPr>
              <a:t> February</a:t>
            </a:r>
            <a:r>
              <a:rPr lang="en-IE" sz="2200" dirty="0">
                <a:latin typeface="+mn-lt"/>
              </a:rPr>
              <a:t>, 5pm</a:t>
            </a:r>
          </a:p>
          <a:p>
            <a:r>
              <a:rPr lang="en-IE" sz="2200" b="1" dirty="0">
                <a:latin typeface="+mn-lt"/>
              </a:rPr>
              <a:t>18.75% </a:t>
            </a:r>
            <a:r>
              <a:rPr lang="en-IE" sz="2200" dirty="0">
                <a:latin typeface="+mn-lt"/>
              </a:rPr>
              <a:t>of final mark </a:t>
            </a:r>
          </a:p>
          <a:p>
            <a:endParaRPr lang="en-IE" sz="2200" dirty="0">
              <a:latin typeface="+mn-lt"/>
            </a:endParaRPr>
          </a:p>
          <a:p>
            <a:r>
              <a:rPr lang="en-IE" sz="2200" b="1" dirty="0">
                <a:latin typeface="+mn-lt"/>
              </a:rPr>
              <a:t>2,500</a:t>
            </a:r>
            <a:r>
              <a:rPr lang="en-IE" sz="2200" dirty="0">
                <a:latin typeface="+mn-lt"/>
              </a:rPr>
              <a:t> words </a:t>
            </a:r>
            <a:r>
              <a:rPr lang="en-GB" sz="2200" dirty="0">
                <a:effectLst/>
                <a:latin typeface="+mn-lt"/>
                <a:ea typeface="Times New Roman" panose="02020603050405020304" pitchFamily="18" charset="0"/>
              </a:rPr>
              <a:t>(excluding abstract, footnotes, appendices and references). </a:t>
            </a:r>
          </a:p>
          <a:p>
            <a:r>
              <a:rPr lang="en-GB" sz="2200" dirty="0">
                <a:effectLst/>
                <a:latin typeface="+mn-lt"/>
                <a:ea typeface="Times New Roman" panose="02020603050405020304" pitchFamily="18" charset="0"/>
              </a:rPr>
              <a:t>You must insert a word count. </a:t>
            </a:r>
          </a:p>
          <a:p>
            <a:r>
              <a:rPr lang="en-GB" sz="2200" dirty="0">
                <a:effectLst/>
                <a:latin typeface="+mn-lt"/>
                <a:ea typeface="Times New Roman" panose="02020603050405020304" pitchFamily="18" charset="0"/>
              </a:rPr>
              <a:t>Students who greatly exceed this limit (by more than 250 words) will not be given credit for the excess words, and will be penalised by losing 10% off the total mark.</a:t>
            </a:r>
          </a:p>
          <a:p>
            <a:endParaRPr lang="en-GB" sz="2200" dirty="0">
              <a:effectLst/>
              <a:latin typeface="+mn-lt"/>
              <a:ea typeface="Times New Roman" panose="02020603050405020304" pitchFamily="18" charset="0"/>
            </a:endParaRPr>
          </a:p>
          <a:p>
            <a:r>
              <a:rPr lang="en-GB" sz="2200" dirty="0">
                <a:effectLst/>
                <a:latin typeface="+mn-lt"/>
                <a:ea typeface="Times New Roman" panose="02020603050405020304" pitchFamily="18" charset="0"/>
              </a:rPr>
              <a:t>Submission via Loop CA3 portal</a:t>
            </a:r>
            <a:endParaRPr lang="en-IE" sz="2200" dirty="0">
              <a:effectLst/>
              <a:latin typeface="+mn-lt"/>
              <a:ea typeface="Times New Roman" panose="02020603050405020304" pitchFamily="18" charset="0"/>
            </a:endParaRPr>
          </a:p>
          <a:p>
            <a:endParaRPr lang="en-IE" dirty="0"/>
          </a:p>
        </p:txBody>
      </p:sp>
    </p:spTree>
    <p:extLst>
      <p:ext uri="{BB962C8B-B14F-4D97-AF65-F5344CB8AC3E}">
        <p14:creationId xmlns:p14="http://schemas.microsoft.com/office/powerpoint/2010/main" val="269925925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1F19BF-84AE-55FE-1640-4EB270411AD9}"/>
              </a:ext>
            </a:extLst>
          </p:cNvPr>
          <p:cNvSpPr>
            <a:spLocks noGrp="1"/>
          </p:cNvSpPr>
          <p:nvPr>
            <p:ph type="title"/>
          </p:nvPr>
        </p:nvSpPr>
        <p:spPr>
          <a:xfrm>
            <a:off x="526810" y="531778"/>
            <a:ext cx="10311878" cy="932334"/>
          </a:xfrm>
        </p:spPr>
        <p:txBody>
          <a:bodyPr>
            <a:normAutofit fontScale="90000"/>
          </a:bodyPr>
          <a:lstStyle/>
          <a:p>
            <a:r>
              <a:rPr lang="en-IE" dirty="0"/>
              <a:t>Overview of CA3</a:t>
            </a:r>
            <a:br>
              <a:rPr lang="en-IE" dirty="0"/>
            </a:br>
            <a:r>
              <a:rPr lang="en-GB" sz="2700" b="1" dirty="0">
                <a:effectLst/>
                <a:latin typeface="+mn-lt"/>
                <a:ea typeface="Times New Roman" panose="02020603050405020304" pitchFamily="18" charset="0"/>
              </a:rPr>
              <a:t>Implicit Attitudes to Race (Social Cognitive Psychology) Report</a:t>
            </a:r>
            <a:endParaRPr lang="en-IE" dirty="0"/>
          </a:p>
        </p:txBody>
      </p:sp>
      <p:sp>
        <p:nvSpPr>
          <p:cNvPr id="3" name="Text Placeholder 2">
            <a:extLst>
              <a:ext uri="{FF2B5EF4-FFF2-40B4-BE49-F238E27FC236}">
                <a16:creationId xmlns:a16="http://schemas.microsoft.com/office/drawing/2014/main" id="{A848A36B-8E04-79DD-EDB7-CDA23E1DF789}"/>
              </a:ext>
            </a:extLst>
          </p:cNvPr>
          <p:cNvSpPr>
            <a:spLocks noGrp="1"/>
          </p:cNvSpPr>
          <p:nvPr>
            <p:ph type="body" idx="1"/>
          </p:nvPr>
        </p:nvSpPr>
        <p:spPr>
          <a:xfrm>
            <a:off x="362218" y="1703904"/>
            <a:ext cx="10311878" cy="3773352"/>
          </a:xfrm>
        </p:spPr>
        <p:txBody>
          <a:bodyPr>
            <a:normAutofit fontScale="25000" lnSpcReduction="20000"/>
          </a:bodyPr>
          <a:lstStyle/>
          <a:p>
            <a:pPr algn="just">
              <a:lnSpc>
                <a:spcPct val="150000"/>
              </a:lnSpc>
              <a:spcBef>
                <a:spcPts val="1400"/>
              </a:spcBef>
              <a:spcAft>
                <a:spcPts val="595"/>
              </a:spcAft>
            </a:pPr>
            <a:r>
              <a:rPr lang="en-GB" sz="7200" dirty="0">
                <a:effectLst/>
                <a:latin typeface="+mn-lt"/>
                <a:ea typeface="Times New Roman" panose="02020603050405020304" pitchFamily="18" charset="0"/>
              </a:rPr>
              <a:t>A detailed handbook on the report is available on Loop – read through these guidelines carefully. </a:t>
            </a:r>
          </a:p>
          <a:p>
            <a:pPr algn="just">
              <a:lnSpc>
                <a:spcPct val="150000"/>
              </a:lnSpc>
              <a:spcBef>
                <a:spcPts val="1400"/>
              </a:spcBef>
              <a:spcAft>
                <a:spcPts val="595"/>
              </a:spcAft>
            </a:pPr>
            <a:r>
              <a:rPr lang="en-US" sz="7200" dirty="0">
                <a:effectLst/>
                <a:latin typeface="+mn-lt"/>
                <a:ea typeface="Times New Roman" panose="02020603050405020304" pitchFamily="18" charset="0"/>
              </a:rPr>
              <a:t>You are required to conduct a brief literature review, develop a research question, </a:t>
            </a:r>
            <a:r>
              <a:rPr lang="en-US" sz="7200" dirty="0" err="1">
                <a:effectLst/>
                <a:latin typeface="+mn-lt"/>
                <a:ea typeface="Times New Roman" panose="02020603050405020304" pitchFamily="18" charset="0"/>
              </a:rPr>
              <a:t>analyse</a:t>
            </a:r>
            <a:r>
              <a:rPr lang="en-US" sz="7200" dirty="0">
                <a:effectLst/>
                <a:latin typeface="+mn-lt"/>
                <a:ea typeface="Times New Roman" panose="02020603050405020304" pitchFamily="18" charset="0"/>
              </a:rPr>
              <a:t> the data using basic descriptive analyses and standard multiple regression analyses and interpret your findings.</a:t>
            </a:r>
          </a:p>
          <a:p>
            <a:pPr algn="just">
              <a:lnSpc>
                <a:spcPct val="150000"/>
              </a:lnSpc>
              <a:spcBef>
                <a:spcPts val="1400"/>
              </a:spcBef>
              <a:spcAft>
                <a:spcPts val="595"/>
              </a:spcAft>
            </a:pPr>
            <a:r>
              <a:rPr lang="en-US" sz="7200" dirty="0">
                <a:effectLst/>
                <a:latin typeface="+mn-lt"/>
                <a:ea typeface="Times New Roman" panose="02020603050405020304" pitchFamily="18" charset="0"/>
              </a:rPr>
              <a:t>This project will assess your ability to appropriately </a:t>
            </a:r>
            <a:r>
              <a:rPr lang="en-US" sz="7200" dirty="0" err="1">
                <a:effectLst/>
                <a:latin typeface="+mn-lt"/>
                <a:ea typeface="Times New Roman" panose="02020603050405020304" pitchFamily="18" charset="0"/>
              </a:rPr>
              <a:t>analyse</a:t>
            </a:r>
            <a:r>
              <a:rPr lang="en-US" sz="7200" dirty="0">
                <a:effectLst/>
                <a:latin typeface="+mn-lt"/>
                <a:ea typeface="Times New Roman" panose="02020603050405020304" pitchFamily="18" charset="0"/>
              </a:rPr>
              <a:t> raw quantitative data to (a) test multivariate assumptions and (b) carry out a standard multiple regression, and your ability to interpret and write up a quantitative report. </a:t>
            </a:r>
          </a:p>
          <a:p>
            <a:endParaRPr lang="en-IE" dirty="0"/>
          </a:p>
        </p:txBody>
      </p:sp>
    </p:spTree>
    <p:extLst>
      <p:ext uri="{BB962C8B-B14F-4D97-AF65-F5344CB8AC3E}">
        <p14:creationId xmlns:p14="http://schemas.microsoft.com/office/powerpoint/2010/main" val="235909573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CD8F12E-BE0D-BB0A-91F3-86E8384E8F8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C75F74F-C0C4-6648-E7AF-E061477507B1}"/>
              </a:ext>
            </a:extLst>
          </p:cNvPr>
          <p:cNvSpPr>
            <a:spLocks noGrp="1"/>
          </p:cNvSpPr>
          <p:nvPr>
            <p:ph type="title"/>
          </p:nvPr>
        </p:nvSpPr>
        <p:spPr>
          <a:xfrm>
            <a:off x="526810" y="531778"/>
            <a:ext cx="10311878" cy="932334"/>
          </a:xfrm>
        </p:spPr>
        <p:txBody>
          <a:bodyPr>
            <a:normAutofit fontScale="90000"/>
          </a:bodyPr>
          <a:lstStyle/>
          <a:p>
            <a:r>
              <a:rPr lang="en-IE" dirty="0"/>
              <a:t>Overview of CA3</a:t>
            </a:r>
            <a:br>
              <a:rPr lang="en-IE" dirty="0"/>
            </a:br>
            <a:r>
              <a:rPr lang="en-GB" sz="2700" b="1" dirty="0">
                <a:effectLst/>
                <a:latin typeface="+mn-lt"/>
                <a:ea typeface="Times New Roman" panose="02020603050405020304" pitchFamily="18" charset="0"/>
              </a:rPr>
              <a:t>Implicit Attitudes to Race (Social Cognitive Psychology) Report</a:t>
            </a:r>
            <a:endParaRPr lang="en-IE" dirty="0"/>
          </a:p>
        </p:txBody>
      </p:sp>
      <p:sp>
        <p:nvSpPr>
          <p:cNvPr id="3" name="Text Placeholder 2">
            <a:extLst>
              <a:ext uri="{FF2B5EF4-FFF2-40B4-BE49-F238E27FC236}">
                <a16:creationId xmlns:a16="http://schemas.microsoft.com/office/drawing/2014/main" id="{DF61643C-A0AF-5DDC-1A44-A946BA1ADE40}"/>
              </a:ext>
            </a:extLst>
          </p:cNvPr>
          <p:cNvSpPr>
            <a:spLocks noGrp="1"/>
          </p:cNvSpPr>
          <p:nvPr>
            <p:ph type="body" idx="1"/>
          </p:nvPr>
        </p:nvSpPr>
        <p:spPr>
          <a:xfrm>
            <a:off x="362218" y="1703904"/>
            <a:ext cx="10311878" cy="3773352"/>
          </a:xfrm>
        </p:spPr>
        <p:txBody>
          <a:bodyPr>
            <a:normAutofit fontScale="70000" lnSpcReduction="20000"/>
          </a:bodyPr>
          <a:lstStyle/>
          <a:p>
            <a:pPr algn="just">
              <a:lnSpc>
                <a:spcPct val="150000"/>
              </a:lnSpc>
              <a:spcBef>
                <a:spcPts val="1400"/>
              </a:spcBef>
              <a:spcAft>
                <a:spcPts val="595"/>
              </a:spcAft>
            </a:pPr>
            <a:r>
              <a:rPr lang="en-GB" sz="2700" dirty="0"/>
              <a:t>You will not be required to collect data for this assignment, data will be provided to you. </a:t>
            </a:r>
          </a:p>
          <a:p>
            <a:pPr algn="just">
              <a:lnSpc>
                <a:spcPct val="150000"/>
              </a:lnSpc>
              <a:spcBef>
                <a:spcPts val="1400"/>
              </a:spcBef>
              <a:spcAft>
                <a:spcPts val="595"/>
              </a:spcAft>
            </a:pPr>
            <a:r>
              <a:rPr lang="en-GB" dirty="0"/>
              <a:t>For learning purposes and to gain insight into how the implicit bias tests work, you can choose to complete the standard Race IAT at the Project Implicit (PI) IAT demonstration website. Go to the Project Implicit web page: </a:t>
            </a:r>
            <a:r>
              <a:rPr lang="en-GB" dirty="0">
                <a:hlinkClick r:id="rId2"/>
              </a:rPr>
              <a:t>https://implicit.harvard.edu</a:t>
            </a:r>
            <a:r>
              <a:rPr lang="en-GB" dirty="0"/>
              <a:t>. </a:t>
            </a:r>
          </a:p>
          <a:p>
            <a:pPr algn="just">
              <a:lnSpc>
                <a:spcPct val="150000"/>
              </a:lnSpc>
              <a:spcBef>
                <a:spcPts val="1400"/>
              </a:spcBef>
              <a:spcAft>
                <a:spcPts val="595"/>
              </a:spcAft>
            </a:pPr>
            <a:r>
              <a:rPr lang="en-GB" dirty="0"/>
              <a:t>You can follow the on-screen instructions to complete the test.</a:t>
            </a:r>
            <a:endParaRPr lang="en-IE" dirty="0"/>
          </a:p>
          <a:p>
            <a:pPr algn="just">
              <a:lnSpc>
                <a:spcPct val="150000"/>
              </a:lnSpc>
              <a:spcBef>
                <a:spcPts val="1400"/>
              </a:spcBef>
              <a:spcAft>
                <a:spcPts val="595"/>
              </a:spcAft>
            </a:pPr>
            <a:endParaRPr lang="en-IE" dirty="0"/>
          </a:p>
        </p:txBody>
      </p:sp>
    </p:spTree>
    <p:extLst>
      <p:ext uri="{BB962C8B-B14F-4D97-AF65-F5344CB8AC3E}">
        <p14:creationId xmlns:p14="http://schemas.microsoft.com/office/powerpoint/2010/main" val="244309833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F4889D-82C7-3240-C3E8-B5A8C676563B}"/>
              </a:ext>
            </a:extLst>
          </p:cNvPr>
          <p:cNvSpPr>
            <a:spLocks noGrp="1"/>
          </p:cNvSpPr>
          <p:nvPr>
            <p:ph type="title"/>
          </p:nvPr>
        </p:nvSpPr>
        <p:spPr>
          <a:xfrm>
            <a:off x="481090" y="495202"/>
            <a:ext cx="10311878" cy="932334"/>
          </a:xfrm>
        </p:spPr>
        <p:txBody>
          <a:bodyPr>
            <a:normAutofit fontScale="90000"/>
          </a:bodyPr>
          <a:lstStyle/>
          <a:p>
            <a:r>
              <a:rPr lang="en-IE" dirty="0"/>
              <a:t>Continuous Assessment 3</a:t>
            </a:r>
            <a:br>
              <a:rPr lang="en-IE" dirty="0"/>
            </a:br>
            <a:r>
              <a:rPr lang="en-GB" sz="2700" b="1" dirty="0">
                <a:effectLst/>
                <a:latin typeface="+mn-lt"/>
                <a:ea typeface="Times New Roman" panose="02020603050405020304" pitchFamily="18" charset="0"/>
              </a:rPr>
              <a:t>Implicit Attitudes to Race (Social Cognitive Psychology) Report</a:t>
            </a:r>
            <a:endParaRPr lang="en-IE" dirty="0"/>
          </a:p>
        </p:txBody>
      </p:sp>
      <p:sp>
        <p:nvSpPr>
          <p:cNvPr id="3" name="Text Placeholder 2">
            <a:extLst>
              <a:ext uri="{FF2B5EF4-FFF2-40B4-BE49-F238E27FC236}">
                <a16:creationId xmlns:a16="http://schemas.microsoft.com/office/drawing/2014/main" id="{C324DDD6-D9B2-5F8E-D0D8-F23337959283}"/>
              </a:ext>
            </a:extLst>
          </p:cNvPr>
          <p:cNvSpPr>
            <a:spLocks noGrp="1"/>
          </p:cNvSpPr>
          <p:nvPr>
            <p:ph type="body" idx="1"/>
          </p:nvPr>
        </p:nvSpPr>
        <p:spPr>
          <a:xfrm>
            <a:off x="481090" y="1575888"/>
            <a:ext cx="10311878" cy="4658894"/>
          </a:xfrm>
        </p:spPr>
        <p:txBody>
          <a:bodyPr>
            <a:normAutofit fontScale="92500" lnSpcReduction="10000"/>
          </a:bodyPr>
          <a:lstStyle/>
          <a:p>
            <a:pPr marL="114300" indent="0">
              <a:buNone/>
            </a:pPr>
            <a:r>
              <a:rPr lang="en-GB" sz="1800" dirty="0">
                <a:effectLst/>
                <a:latin typeface="+mn-lt"/>
                <a:ea typeface="Times New Roman" panose="02020603050405020304" pitchFamily="18" charset="0"/>
              </a:rPr>
              <a:t>An introduction to this research topic is provided in the Background section below. </a:t>
            </a:r>
          </a:p>
          <a:p>
            <a:pPr marL="114300" indent="0">
              <a:buNone/>
            </a:pPr>
            <a:endParaRPr lang="en-GB" sz="1800" dirty="0">
              <a:latin typeface="+mn-lt"/>
            </a:endParaRPr>
          </a:p>
          <a:p>
            <a:pPr marL="114300" indent="0">
              <a:buNone/>
            </a:pPr>
            <a:r>
              <a:rPr lang="en-GB" sz="1800" dirty="0">
                <a:latin typeface="+mn-lt"/>
              </a:rPr>
              <a:t>You are required to </a:t>
            </a:r>
          </a:p>
          <a:p>
            <a:pPr>
              <a:buAutoNum type="arabicPeriod"/>
            </a:pPr>
            <a:r>
              <a:rPr lang="en-GB" sz="1800" b="1" dirty="0">
                <a:latin typeface="+mn-lt"/>
              </a:rPr>
              <a:t>Literature review: </a:t>
            </a:r>
            <a:r>
              <a:rPr lang="en-US" sz="1800" kern="50" dirty="0">
                <a:effectLst/>
                <a:latin typeface="+mn-lt"/>
                <a:ea typeface="Times New Roman" panose="02020603050405020304" pitchFamily="18" charset="0"/>
              </a:rPr>
              <a:t>conduct a brief literature review that extends beyond the key readings given in the background section [literature examining development &amp; use of IAT AND prejudice &amp; racism should be included]</a:t>
            </a:r>
          </a:p>
          <a:p>
            <a:pPr>
              <a:buAutoNum type="arabicPeriod"/>
            </a:pPr>
            <a:r>
              <a:rPr lang="en-GB" sz="1800" b="1" dirty="0">
                <a:latin typeface="+mn-lt"/>
              </a:rPr>
              <a:t>Research Hypotheses: </a:t>
            </a:r>
            <a:r>
              <a:rPr lang="en-US" sz="1800" kern="50" dirty="0">
                <a:effectLst/>
                <a:latin typeface="+mn-lt"/>
                <a:ea typeface="Times New Roman" panose="02020603050405020304" pitchFamily="18" charset="0"/>
              </a:rPr>
              <a:t>develop a research question and research hypotheses and state </a:t>
            </a:r>
            <a:r>
              <a:rPr lang="en-US" sz="1800" kern="50" dirty="0">
                <a:latin typeface="+mn-lt"/>
                <a:ea typeface="Times New Roman" panose="02020603050405020304" pitchFamily="18" charset="0"/>
              </a:rPr>
              <a:t>at end of the Introduction</a:t>
            </a:r>
          </a:p>
          <a:p>
            <a:pPr marL="114300" indent="0">
              <a:buNone/>
            </a:pPr>
            <a:r>
              <a:rPr lang="en-US" sz="1800" b="1" kern="50" dirty="0">
                <a:effectLst/>
                <a:latin typeface="+mn-lt"/>
                <a:ea typeface="Times New Roman" panose="02020603050405020304" pitchFamily="18" charset="0"/>
              </a:rPr>
              <a:t>3. Study Methodology and Sample: </a:t>
            </a:r>
            <a:r>
              <a:rPr lang="en-US" sz="1800" kern="50" dirty="0">
                <a:effectLst/>
                <a:latin typeface="+mn-lt"/>
                <a:ea typeface="Times New Roman" panose="02020603050405020304" pitchFamily="18" charset="0"/>
              </a:rPr>
              <a:t>describe design, participants, methods, procedure. </a:t>
            </a:r>
          </a:p>
          <a:p>
            <a:pPr marL="114300" indent="0">
              <a:buNone/>
            </a:pPr>
            <a:r>
              <a:rPr lang="en-US" sz="1800" b="1" kern="50" dirty="0">
                <a:latin typeface="+mn-lt"/>
                <a:ea typeface="Times New Roman" panose="02020603050405020304" pitchFamily="18" charset="0"/>
              </a:rPr>
              <a:t>4. Identify and conduct appropriate analysis using </a:t>
            </a:r>
            <a:r>
              <a:rPr lang="en-GB" sz="1800" b="1" dirty="0">
                <a:effectLst/>
                <a:latin typeface="+mn-lt"/>
                <a:ea typeface="Times New Roman" panose="02020603050405020304" pitchFamily="18" charset="0"/>
              </a:rPr>
              <a:t>PSY1055_Report3_RACE_Data.sav</a:t>
            </a:r>
            <a:r>
              <a:rPr lang="en-GB" sz="1800" dirty="0">
                <a:effectLst/>
                <a:latin typeface="+mn-lt"/>
                <a:ea typeface="Times New Roman" panose="02020603050405020304" pitchFamily="18" charset="0"/>
              </a:rPr>
              <a:t> </a:t>
            </a:r>
          </a:p>
          <a:p>
            <a:pPr marL="571500" lvl="1" indent="0">
              <a:buNone/>
            </a:pPr>
            <a:r>
              <a:rPr lang="en-GB" sz="1900" dirty="0">
                <a:latin typeface="+mn-lt"/>
                <a:ea typeface="Times New Roman" panose="02020603050405020304" pitchFamily="18" charset="0"/>
              </a:rPr>
              <a:t>Descriptive statistics</a:t>
            </a:r>
          </a:p>
          <a:p>
            <a:pPr marL="571500" lvl="1" indent="0">
              <a:buNone/>
            </a:pPr>
            <a:r>
              <a:rPr lang="en-GB" sz="1900" dirty="0">
                <a:effectLst/>
                <a:latin typeface="+mn-lt"/>
                <a:ea typeface="Times New Roman" panose="02020603050405020304" pitchFamily="18" charset="0"/>
              </a:rPr>
              <a:t>Inferential statistics (Multiple regression) (report on assumptions &amp; report according to APA)</a:t>
            </a:r>
          </a:p>
          <a:p>
            <a:pPr marL="114300" indent="0">
              <a:buNone/>
            </a:pPr>
            <a:r>
              <a:rPr lang="en-GB" sz="1800" dirty="0">
                <a:latin typeface="+mn-lt"/>
                <a:ea typeface="Times New Roman" panose="02020603050405020304" pitchFamily="18" charset="0"/>
              </a:rPr>
              <a:t>5. </a:t>
            </a:r>
            <a:r>
              <a:rPr lang="en-GB" sz="1800" b="1" dirty="0">
                <a:latin typeface="+mn-lt"/>
                <a:ea typeface="Times New Roman" panose="02020603050405020304" pitchFamily="18" charset="0"/>
              </a:rPr>
              <a:t>Discussion &amp; Interpretation: </a:t>
            </a:r>
            <a:r>
              <a:rPr lang="en-IE" sz="1800" dirty="0">
                <a:latin typeface="+mn-lt"/>
                <a:ea typeface="Times New Roman" panose="02020603050405020304" pitchFamily="18" charset="0"/>
              </a:rPr>
              <a:t>interpret main findings in relation to literature provided in the Introduction and discuss study strengths/limitations and directions for future research</a:t>
            </a:r>
          </a:p>
          <a:p>
            <a:pPr marL="114300" indent="0">
              <a:buNone/>
            </a:pPr>
            <a:r>
              <a:rPr lang="en-IE" sz="1800" dirty="0">
                <a:effectLst/>
                <a:latin typeface="+mn-lt"/>
                <a:ea typeface="Times New Roman" panose="02020603050405020304" pitchFamily="18" charset="0"/>
              </a:rPr>
              <a:t>6. </a:t>
            </a:r>
            <a:r>
              <a:rPr lang="en-IE" sz="1800" b="1" dirty="0">
                <a:effectLst/>
                <a:latin typeface="+mn-lt"/>
                <a:ea typeface="Times New Roman" panose="02020603050405020304" pitchFamily="18" charset="0"/>
              </a:rPr>
              <a:t>References</a:t>
            </a:r>
          </a:p>
          <a:p>
            <a:endParaRPr lang="en-IE" b="1" dirty="0"/>
          </a:p>
        </p:txBody>
      </p:sp>
    </p:spTree>
    <p:extLst>
      <p:ext uri="{BB962C8B-B14F-4D97-AF65-F5344CB8AC3E}">
        <p14:creationId xmlns:p14="http://schemas.microsoft.com/office/powerpoint/2010/main" val="291769968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10A5364-854E-A0AD-6089-951107CCB53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7693BA5-6238-3C06-440C-49BC4414F580}"/>
              </a:ext>
            </a:extLst>
          </p:cNvPr>
          <p:cNvSpPr>
            <a:spLocks noGrp="1"/>
          </p:cNvSpPr>
          <p:nvPr>
            <p:ph type="title"/>
          </p:nvPr>
        </p:nvSpPr>
        <p:spPr>
          <a:xfrm>
            <a:off x="343930" y="604930"/>
            <a:ext cx="10311878" cy="932334"/>
          </a:xfrm>
        </p:spPr>
        <p:txBody>
          <a:bodyPr/>
          <a:lstStyle/>
          <a:p>
            <a:r>
              <a:rPr lang="en-IE" dirty="0"/>
              <a:t>Continuous Assessment 3</a:t>
            </a:r>
          </a:p>
        </p:txBody>
      </p:sp>
      <p:sp>
        <p:nvSpPr>
          <p:cNvPr id="3" name="Content Placeholder 2">
            <a:extLst>
              <a:ext uri="{FF2B5EF4-FFF2-40B4-BE49-F238E27FC236}">
                <a16:creationId xmlns:a16="http://schemas.microsoft.com/office/drawing/2014/main" id="{8820B3B8-FC24-3729-0C22-718B7865CAA9}"/>
              </a:ext>
            </a:extLst>
          </p:cNvPr>
          <p:cNvSpPr>
            <a:spLocks noGrp="1"/>
          </p:cNvSpPr>
          <p:nvPr>
            <p:ph sz="quarter" idx="1"/>
          </p:nvPr>
        </p:nvSpPr>
        <p:spPr>
          <a:xfrm>
            <a:off x="499378" y="1537264"/>
            <a:ext cx="10311878" cy="4055390"/>
          </a:xfrm>
        </p:spPr>
        <p:txBody>
          <a:bodyPr>
            <a:normAutofit fontScale="85000" lnSpcReduction="20000"/>
          </a:bodyPr>
          <a:lstStyle/>
          <a:p>
            <a:pPr marL="114300" indent="0" algn="just">
              <a:lnSpc>
                <a:spcPct val="150000"/>
              </a:lnSpc>
              <a:spcBef>
                <a:spcPts val="1400"/>
              </a:spcBef>
              <a:spcAft>
                <a:spcPts val="595"/>
              </a:spcAft>
              <a:buNone/>
            </a:pPr>
            <a:r>
              <a:rPr lang="en-GB" sz="1800" dirty="0">
                <a:effectLst/>
                <a:latin typeface="+mn-lt"/>
                <a:ea typeface="Times New Roman" panose="02020603050405020304" pitchFamily="18" charset="0"/>
              </a:rPr>
              <a:t>*Indication of breakdown of word count – this is not prescriptive</a:t>
            </a:r>
          </a:p>
          <a:p>
            <a:pPr algn="just">
              <a:lnSpc>
                <a:spcPct val="150000"/>
              </a:lnSpc>
              <a:spcBef>
                <a:spcPts val="1400"/>
              </a:spcBef>
              <a:spcAft>
                <a:spcPts val="595"/>
              </a:spcAft>
            </a:pPr>
            <a:r>
              <a:rPr lang="en-US" sz="1800" dirty="0">
                <a:effectLst/>
                <a:latin typeface="+mn-lt"/>
                <a:ea typeface="Times New Roman" panose="02020603050405020304" pitchFamily="18" charset="0"/>
              </a:rPr>
              <a:t>Abstract	150 words  </a:t>
            </a:r>
          </a:p>
          <a:p>
            <a:pPr algn="just">
              <a:lnSpc>
                <a:spcPct val="150000"/>
              </a:lnSpc>
              <a:spcBef>
                <a:spcPts val="1400"/>
              </a:spcBef>
              <a:spcAft>
                <a:spcPts val="595"/>
              </a:spcAft>
            </a:pPr>
            <a:r>
              <a:rPr lang="en-US" sz="1800" dirty="0">
                <a:effectLst/>
                <a:latin typeface="+mn-lt"/>
                <a:ea typeface="Times New Roman" panose="02020603050405020304" pitchFamily="18" charset="0"/>
              </a:rPr>
              <a:t>Introduction	800 words  </a:t>
            </a:r>
          </a:p>
          <a:p>
            <a:pPr algn="just">
              <a:lnSpc>
                <a:spcPct val="150000"/>
              </a:lnSpc>
              <a:spcBef>
                <a:spcPts val="1400"/>
              </a:spcBef>
              <a:spcAft>
                <a:spcPts val="595"/>
              </a:spcAft>
            </a:pPr>
            <a:r>
              <a:rPr lang="en-US" sz="1800" dirty="0">
                <a:effectLst/>
                <a:latin typeface="+mn-lt"/>
                <a:ea typeface="Times New Roman" panose="02020603050405020304" pitchFamily="18" charset="0"/>
              </a:rPr>
              <a:t>Method	400 words</a:t>
            </a:r>
          </a:p>
          <a:p>
            <a:pPr algn="just">
              <a:lnSpc>
                <a:spcPct val="150000"/>
              </a:lnSpc>
              <a:spcBef>
                <a:spcPts val="1400"/>
              </a:spcBef>
              <a:spcAft>
                <a:spcPts val="595"/>
              </a:spcAft>
            </a:pPr>
            <a:r>
              <a:rPr lang="en-US" sz="1800" dirty="0">
                <a:effectLst/>
                <a:latin typeface="+mn-lt"/>
                <a:ea typeface="Times New Roman" panose="02020603050405020304" pitchFamily="18" charset="0"/>
              </a:rPr>
              <a:t>Results	350 words  </a:t>
            </a:r>
          </a:p>
          <a:p>
            <a:pPr algn="just">
              <a:lnSpc>
                <a:spcPct val="150000"/>
              </a:lnSpc>
              <a:spcBef>
                <a:spcPts val="1400"/>
              </a:spcBef>
              <a:spcAft>
                <a:spcPts val="595"/>
              </a:spcAft>
            </a:pPr>
            <a:r>
              <a:rPr lang="en-US" sz="1800" dirty="0">
                <a:effectLst/>
                <a:latin typeface="+mn-lt"/>
                <a:ea typeface="Times New Roman" panose="02020603050405020304" pitchFamily="18" charset="0"/>
              </a:rPr>
              <a:t>Discussion	800 words</a:t>
            </a:r>
          </a:p>
          <a:p>
            <a:pPr algn="just">
              <a:lnSpc>
                <a:spcPct val="150000"/>
              </a:lnSpc>
              <a:spcBef>
                <a:spcPts val="1400"/>
              </a:spcBef>
              <a:spcAft>
                <a:spcPts val="595"/>
              </a:spcAft>
            </a:pPr>
            <a:r>
              <a:rPr lang="en-US" sz="1800" dirty="0">
                <a:effectLst/>
                <a:latin typeface="+mn-lt"/>
                <a:ea typeface="Times New Roman" panose="02020603050405020304" pitchFamily="18" charset="0"/>
              </a:rPr>
              <a:t>Appendices	 No word limit</a:t>
            </a:r>
          </a:p>
          <a:p>
            <a:endParaRPr lang="en-IE" dirty="0"/>
          </a:p>
        </p:txBody>
      </p:sp>
    </p:spTree>
    <p:extLst>
      <p:ext uri="{BB962C8B-B14F-4D97-AF65-F5344CB8AC3E}">
        <p14:creationId xmlns:p14="http://schemas.microsoft.com/office/powerpoint/2010/main" val="209024723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CB6E14-163F-238A-B686-A352BC996B68}"/>
              </a:ext>
            </a:extLst>
          </p:cNvPr>
          <p:cNvSpPr>
            <a:spLocks noGrp="1"/>
          </p:cNvSpPr>
          <p:nvPr>
            <p:ph type="title"/>
          </p:nvPr>
        </p:nvSpPr>
        <p:spPr>
          <a:xfrm>
            <a:off x="343930" y="2854354"/>
            <a:ext cx="10311878" cy="932334"/>
          </a:xfrm>
        </p:spPr>
        <p:txBody>
          <a:bodyPr/>
          <a:lstStyle/>
          <a:p>
            <a:r>
              <a:rPr lang="en-IE" dirty="0"/>
              <a:t>CA3 Marking Rubric </a:t>
            </a:r>
          </a:p>
        </p:txBody>
      </p:sp>
      <p:graphicFrame>
        <p:nvGraphicFramePr>
          <p:cNvPr id="4" name="Table 3">
            <a:extLst>
              <a:ext uri="{FF2B5EF4-FFF2-40B4-BE49-F238E27FC236}">
                <a16:creationId xmlns:a16="http://schemas.microsoft.com/office/drawing/2014/main" id="{C608950E-58FE-A0D6-52CC-BC40F99013BC}"/>
              </a:ext>
            </a:extLst>
          </p:cNvPr>
          <p:cNvGraphicFramePr>
            <a:graphicFrameLocks noGrp="1"/>
          </p:cNvGraphicFramePr>
          <p:nvPr>
            <p:extLst>
              <p:ext uri="{D42A27DB-BD31-4B8C-83A1-F6EECF244321}">
                <p14:modId xmlns:p14="http://schemas.microsoft.com/office/powerpoint/2010/main" val="2440106032"/>
              </p:ext>
            </p:extLst>
          </p:nvPr>
        </p:nvGraphicFramePr>
        <p:xfrm>
          <a:off x="5154168" y="1213105"/>
          <a:ext cx="5501640" cy="4570730"/>
        </p:xfrm>
        <a:graphic>
          <a:graphicData uri="http://schemas.openxmlformats.org/drawingml/2006/table">
            <a:tbl>
              <a:tblPr firstRow="1" firstCol="1" bandRow="1">
                <a:tableStyleId>{5C22544A-7EE6-4342-B048-85BDC9FD1C3A}</a:tableStyleId>
              </a:tblPr>
              <a:tblGrid>
                <a:gridCol w="608965">
                  <a:extLst>
                    <a:ext uri="{9D8B030D-6E8A-4147-A177-3AD203B41FA5}">
                      <a16:colId xmlns:a16="http://schemas.microsoft.com/office/drawing/2014/main" val="3701495242"/>
                    </a:ext>
                  </a:extLst>
                </a:gridCol>
                <a:gridCol w="1916430">
                  <a:extLst>
                    <a:ext uri="{9D8B030D-6E8A-4147-A177-3AD203B41FA5}">
                      <a16:colId xmlns:a16="http://schemas.microsoft.com/office/drawing/2014/main" val="514677071"/>
                    </a:ext>
                  </a:extLst>
                </a:gridCol>
                <a:gridCol w="2313940">
                  <a:extLst>
                    <a:ext uri="{9D8B030D-6E8A-4147-A177-3AD203B41FA5}">
                      <a16:colId xmlns:a16="http://schemas.microsoft.com/office/drawing/2014/main" val="3970603620"/>
                    </a:ext>
                  </a:extLst>
                </a:gridCol>
                <a:gridCol w="662305">
                  <a:extLst>
                    <a:ext uri="{9D8B030D-6E8A-4147-A177-3AD203B41FA5}">
                      <a16:colId xmlns:a16="http://schemas.microsoft.com/office/drawing/2014/main" val="636655672"/>
                    </a:ext>
                  </a:extLst>
                </a:gridCol>
              </a:tblGrid>
              <a:tr h="0">
                <a:tc>
                  <a:txBody>
                    <a:bodyPr/>
                    <a:lstStyle/>
                    <a:p>
                      <a:pPr algn="ctr">
                        <a:lnSpc>
                          <a:spcPts val="1400"/>
                        </a:lnSpc>
                      </a:pPr>
                      <a:r>
                        <a:rPr lang="en-GB" sz="1200">
                          <a:effectLst/>
                        </a:rPr>
                        <a:t> </a:t>
                      </a:r>
                      <a:endParaRPr lang="en-IE"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lnSpc>
                          <a:spcPts val="1400"/>
                        </a:lnSpc>
                      </a:pPr>
                      <a:r>
                        <a:rPr lang="en-GB" sz="1200">
                          <a:effectLst/>
                        </a:rPr>
                        <a:t>Section</a:t>
                      </a:r>
                      <a:endParaRPr lang="en-IE"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lnSpc>
                          <a:spcPts val="1400"/>
                        </a:lnSpc>
                      </a:pPr>
                      <a:r>
                        <a:rPr lang="en-GB" sz="1200">
                          <a:effectLst/>
                        </a:rPr>
                        <a:t>Demonstrate</a:t>
                      </a:r>
                      <a:endParaRPr lang="en-IE"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lnSpc>
                          <a:spcPts val="1400"/>
                        </a:lnSpc>
                      </a:pPr>
                      <a:r>
                        <a:rPr lang="en-GB" sz="1200">
                          <a:effectLst/>
                        </a:rPr>
                        <a:t>%</a:t>
                      </a:r>
                      <a:endParaRPr lang="en-IE" sz="120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1505200265"/>
                  </a:ext>
                </a:extLst>
              </a:tr>
              <a:tr h="684530">
                <a:tc>
                  <a:txBody>
                    <a:bodyPr/>
                    <a:lstStyle/>
                    <a:p>
                      <a:pPr algn="ctr">
                        <a:lnSpc>
                          <a:spcPts val="1400"/>
                        </a:lnSpc>
                      </a:pPr>
                      <a:r>
                        <a:rPr lang="en-GB" sz="1200">
                          <a:effectLst/>
                        </a:rPr>
                        <a:t>1</a:t>
                      </a:r>
                      <a:endParaRPr lang="en-IE"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lnSpc>
                          <a:spcPts val="1400"/>
                        </a:lnSpc>
                      </a:pPr>
                      <a:r>
                        <a:rPr lang="en-GB" sz="1200">
                          <a:effectLst/>
                        </a:rPr>
                        <a:t>Title and abstract</a:t>
                      </a:r>
                      <a:endParaRPr lang="en-IE"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lnSpc>
                          <a:spcPts val="1400"/>
                        </a:lnSpc>
                      </a:pPr>
                      <a:r>
                        <a:rPr lang="en-GB" sz="1200">
                          <a:effectLst/>
                        </a:rPr>
                        <a:t>Informative title and succinct but comprehensive summary of sections 2-5 of the report.</a:t>
                      </a:r>
                      <a:endParaRPr lang="en-IE"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lnSpc>
                          <a:spcPts val="1400"/>
                        </a:lnSpc>
                      </a:pPr>
                      <a:r>
                        <a:rPr lang="en-GB" sz="1200">
                          <a:effectLst/>
                        </a:rPr>
                        <a:t>10</a:t>
                      </a:r>
                      <a:endParaRPr lang="en-IE" sz="120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1862389389"/>
                  </a:ext>
                </a:extLst>
              </a:tr>
              <a:tr h="0">
                <a:tc>
                  <a:txBody>
                    <a:bodyPr/>
                    <a:lstStyle/>
                    <a:p>
                      <a:pPr algn="ctr">
                        <a:lnSpc>
                          <a:spcPts val="1400"/>
                        </a:lnSpc>
                      </a:pPr>
                      <a:r>
                        <a:rPr lang="en-GB" sz="1200">
                          <a:effectLst/>
                        </a:rPr>
                        <a:t>2</a:t>
                      </a:r>
                      <a:endParaRPr lang="en-IE"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lnSpc>
                          <a:spcPts val="1400"/>
                        </a:lnSpc>
                      </a:pPr>
                      <a:r>
                        <a:rPr lang="en-GB" sz="1200">
                          <a:effectLst/>
                        </a:rPr>
                        <a:t>Introduction</a:t>
                      </a:r>
                      <a:endParaRPr lang="en-IE"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lnSpc>
                          <a:spcPts val="1370"/>
                        </a:lnSpc>
                        <a:spcBef>
                          <a:spcPts val="10"/>
                        </a:spcBef>
                      </a:pPr>
                      <a:r>
                        <a:rPr lang="en-GB" sz="1200" dirty="0">
                          <a:effectLst/>
                        </a:rPr>
                        <a:t>Knowledge and understanding</a:t>
                      </a:r>
                      <a:endParaRPr lang="en-IE" sz="1200" dirty="0">
                        <a:effectLst/>
                      </a:endParaRPr>
                    </a:p>
                    <a:p>
                      <a:pPr>
                        <a:lnSpc>
                          <a:spcPts val="1370"/>
                        </a:lnSpc>
                        <a:spcBef>
                          <a:spcPts val="10"/>
                        </a:spcBef>
                      </a:pPr>
                      <a:r>
                        <a:rPr lang="en-GB" sz="1200" dirty="0">
                          <a:effectLst/>
                        </a:rPr>
                        <a:t>Breadth and depth of reading</a:t>
                      </a:r>
                      <a:endParaRPr lang="en-IE" sz="1200" dirty="0">
                        <a:effectLst/>
                      </a:endParaRPr>
                    </a:p>
                    <a:p>
                      <a:pPr>
                        <a:lnSpc>
                          <a:spcPts val="1370"/>
                        </a:lnSpc>
                        <a:spcBef>
                          <a:spcPts val="10"/>
                        </a:spcBef>
                      </a:pPr>
                      <a:r>
                        <a:rPr lang="en-GB" sz="1200" dirty="0">
                          <a:effectLst/>
                        </a:rPr>
                        <a:t> </a:t>
                      </a:r>
                      <a:endParaRPr lang="en-IE" sz="12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lnSpc>
                          <a:spcPts val="1400"/>
                        </a:lnSpc>
                      </a:pPr>
                      <a:r>
                        <a:rPr lang="en-GB" sz="1200">
                          <a:effectLst/>
                        </a:rPr>
                        <a:t>20</a:t>
                      </a:r>
                      <a:endParaRPr lang="en-IE" sz="120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4285162141"/>
                  </a:ext>
                </a:extLst>
              </a:tr>
              <a:tr h="714375">
                <a:tc>
                  <a:txBody>
                    <a:bodyPr/>
                    <a:lstStyle/>
                    <a:p>
                      <a:pPr algn="ctr">
                        <a:lnSpc>
                          <a:spcPts val="1400"/>
                        </a:lnSpc>
                      </a:pPr>
                      <a:r>
                        <a:rPr lang="en-GB" sz="1200">
                          <a:effectLst/>
                        </a:rPr>
                        <a:t>3</a:t>
                      </a:r>
                      <a:endParaRPr lang="en-IE"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lnSpc>
                          <a:spcPts val="1400"/>
                        </a:lnSpc>
                      </a:pPr>
                      <a:r>
                        <a:rPr lang="en-GB" sz="1200">
                          <a:effectLst/>
                        </a:rPr>
                        <a:t>Methods</a:t>
                      </a:r>
                      <a:endParaRPr lang="en-IE"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lnSpc>
                          <a:spcPts val="1400"/>
                        </a:lnSpc>
                      </a:pPr>
                      <a:r>
                        <a:rPr lang="en-GB" sz="1200" dirty="0">
                          <a:effectLst/>
                        </a:rPr>
                        <a:t>Participants, design, materials, procedure (summarised from Report 4 guidelines and data)</a:t>
                      </a:r>
                      <a:endParaRPr lang="en-IE" sz="12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lnSpc>
                          <a:spcPts val="1400"/>
                        </a:lnSpc>
                      </a:pPr>
                      <a:r>
                        <a:rPr lang="en-GB" sz="1200">
                          <a:effectLst/>
                        </a:rPr>
                        <a:t>20</a:t>
                      </a:r>
                      <a:endParaRPr lang="en-IE" sz="120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1823331775"/>
                  </a:ext>
                </a:extLst>
              </a:tr>
              <a:tr h="0">
                <a:tc>
                  <a:txBody>
                    <a:bodyPr/>
                    <a:lstStyle/>
                    <a:p>
                      <a:pPr algn="ctr">
                        <a:lnSpc>
                          <a:spcPts val="1400"/>
                        </a:lnSpc>
                      </a:pPr>
                      <a:r>
                        <a:rPr lang="en-GB" sz="1200">
                          <a:effectLst/>
                        </a:rPr>
                        <a:t>4</a:t>
                      </a:r>
                      <a:endParaRPr lang="en-IE"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lnSpc>
                          <a:spcPts val="1400"/>
                        </a:lnSpc>
                      </a:pPr>
                      <a:r>
                        <a:rPr lang="en-GB" sz="1200">
                          <a:effectLst/>
                        </a:rPr>
                        <a:t>Results</a:t>
                      </a:r>
                      <a:endParaRPr lang="en-IE"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lnSpc>
                          <a:spcPts val="1400"/>
                        </a:lnSpc>
                      </a:pPr>
                      <a:r>
                        <a:rPr lang="en-GB" sz="1200" dirty="0">
                          <a:effectLst/>
                        </a:rPr>
                        <a:t>Demonstrate the ability to conduct and report (APA style) the appropriate descriptive and inferential analysis following the direction given in the Report 4 guidelines and practical class.</a:t>
                      </a:r>
                      <a:endParaRPr lang="en-IE" sz="1200" dirty="0">
                        <a:effectLst/>
                      </a:endParaRPr>
                    </a:p>
                    <a:p>
                      <a:pPr>
                        <a:lnSpc>
                          <a:spcPts val="1400"/>
                        </a:lnSpc>
                      </a:pPr>
                      <a:r>
                        <a:rPr lang="en-GB" sz="1200" dirty="0">
                          <a:effectLst/>
                        </a:rPr>
                        <a:t> </a:t>
                      </a:r>
                      <a:endParaRPr lang="en-IE" sz="12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lnSpc>
                          <a:spcPts val="1400"/>
                        </a:lnSpc>
                      </a:pPr>
                      <a:r>
                        <a:rPr lang="en-GB" sz="1200">
                          <a:effectLst/>
                        </a:rPr>
                        <a:t>20</a:t>
                      </a:r>
                      <a:endParaRPr lang="en-IE" sz="1200">
                        <a:effectLst/>
                      </a:endParaRPr>
                    </a:p>
                    <a:p>
                      <a:pPr algn="ctr">
                        <a:lnSpc>
                          <a:spcPts val="1400"/>
                        </a:lnSpc>
                      </a:pPr>
                      <a:r>
                        <a:rPr lang="en-GB" sz="1200">
                          <a:effectLst/>
                        </a:rPr>
                        <a:t> </a:t>
                      </a:r>
                      <a:endParaRPr lang="en-IE" sz="120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622070710"/>
                  </a:ext>
                </a:extLst>
              </a:tr>
              <a:tr h="0">
                <a:tc>
                  <a:txBody>
                    <a:bodyPr/>
                    <a:lstStyle/>
                    <a:p>
                      <a:pPr algn="ctr">
                        <a:lnSpc>
                          <a:spcPts val="1400"/>
                        </a:lnSpc>
                      </a:pPr>
                      <a:r>
                        <a:rPr lang="en-GB" sz="1200">
                          <a:effectLst/>
                        </a:rPr>
                        <a:t>5</a:t>
                      </a:r>
                      <a:endParaRPr lang="en-IE"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lnSpc>
                          <a:spcPts val="1400"/>
                        </a:lnSpc>
                      </a:pPr>
                      <a:r>
                        <a:rPr lang="en-GB" sz="1200">
                          <a:effectLst/>
                        </a:rPr>
                        <a:t>Discussion</a:t>
                      </a:r>
                      <a:endParaRPr lang="en-IE"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lnSpc>
                          <a:spcPts val="1400"/>
                        </a:lnSpc>
                      </a:pPr>
                      <a:r>
                        <a:rPr lang="en-GB" sz="1200">
                          <a:effectLst/>
                        </a:rPr>
                        <a:t>Knowledge and understanding</a:t>
                      </a:r>
                      <a:endParaRPr lang="en-IE"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lnSpc>
                          <a:spcPts val="1400"/>
                        </a:lnSpc>
                      </a:pPr>
                      <a:r>
                        <a:rPr lang="en-GB" sz="1200">
                          <a:effectLst/>
                        </a:rPr>
                        <a:t>20</a:t>
                      </a:r>
                      <a:endParaRPr lang="en-IE" sz="120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3709049368"/>
                  </a:ext>
                </a:extLst>
              </a:tr>
              <a:tr h="327025">
                <a:tc>
                  <a:txBody>
                    <a:bodyPr/>
                    <a:lstStyle/>
                    <a:p>
                      <a:pPr algn="ctr">
                        <a:lnSpc>
                          <a:spcPts val="1400"/>
                        </a:lnSpc>
                      </a:pPr>
                      <a:r>
                        <a:rPr lang="en-GB" sz="1200">
                          <a:effectLst/>
                        </a:rPr>
                        <a:t> </a:t>
                      </a:r>
                      <a:endParaRPr lang="en-IE"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lnSpc>
                          <a:spcPts val="1400"/>
                        </a:lnSpc>
                      </a:pPr>
                      <a:r>
                        <a:rPr lang="en-GB" sz="1200">
                          <a:effectLst/>
                        </a:rPr>
                        <a:t> </a:t>
                      </a:r>
                      <a:endParaRPr lang="en-IE"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lnSpc>
                          <a:spcPts val="1400"/>
                        </a:lnSpc>
                      </a:pPr>
                      <a:r>
                        <a:rPr lang="en-GB" sz="1200">
                          <a:effectLst/>
                        </a:rPr>
                        <a:t>Critical evaluation</a:t>
                      </a:r>
                      <a:endParaRPr lang="en-IE"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lnSpc>
                          <a:spcPts val="1400"/>
                        </a:lnSpc>
                      </a:pPr>
                      <a:r>
                        <a:rPr lang="en-GB" sz="1200">
                          <a:effectLst/>
                        </a:rPr>
                        <a:t> </a:t>
                      </a:r>
                      <a:endParaRPr lang="en-IE" sz="120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2430408012"/>
                  </a:ext>
                </a:extLst>
              </a:tr>
              <a:tr h="0">
                <a:tc>
                  <a:txBody>
                    <a:bodyPr/>
                    <a:lstStyle/>
                    <a:p>
                      <a:pPr algn="ctr">
                        <a:lnSpc>
                          <a:spcPts val="1400"/>
                        </a:lnSpc>
                      </a:pPr>
                      <a:r>
                        <a:rPr lang="en-GB" sz="1200">
                          <a:effectLst/>
                        </a:rPr>
                        <a:t>6</a:t>
                      </a:r>
                      <a:endParaRPr lang="en-IE"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lnSpc>
                          <a:spcPts val="1400"/>
                        </a:lnSpc>
                      </a:pPr>
                      <a:r>
                        <a:rPr lang="en-GB" sz="1200">
                          <a:effectLst/>
                        </a:rPr>
                        <a:t>Presentation</a:t>
                      </a:r>
                      <a:endParaRPr lang="en-IE"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lnSpc>
                          <a:spcPts val="1400"/>
                        </a:lnSpc>
                      </a:pPr>
                      <a:r>
                        <a:rPr lang="en-GB" sz="1200">
                          <a:effectLst/>
                        </a:rPr>
                        <a:t>Presentation, referencing, overall structure. Adherence to APA style.</a:t>
                      </a:r>
                      <a:endParaRPr lang="en-IE"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lnSpc>
                          <a:spcPts val="1400"/>
                        </a:lnSpc>
                      </a:pPr>
                      <a:r>
                        <a:rPr lang="en-GB" sz="1200">
                          <a:effectLst/>
                        </a:rPr>
                        <a:t>10</a:t>
                      </a:r>
                      <a:endParaRPr lang="en-IE" sz="120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9644763"/>
                  </a:ext>
                </a:extLst>
              </a:tr>
              <a:tr h="0">
                <a:tc>
                  <a:txBody>
                    <a:bodyPr/>
                    <a:lstStyle/>
                    <a:p>
                      <a:pPr algn="ctr">
                        <a:lnSpc>
                          <a:spcPts val="1400"/>
                        </a:lnSpc>
                      </a:pPr>
                      <a:r>
                        <a:rPr lang="en-GB" sz="1200">
                          <a:effectLst/>
                        </a:rPr>
                        <a:t> </a:t>
                      </a:r>
                      <a:endParaRPr lang="en-IE"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lnSpc>
                          <a:spcPts val="1400"/>
                        </a:lnSpc>
                      </a:pPr>
                      <a:r>
                        <a:rPr lang="en-GB" sz="1200">
                          <a:effectLst/>
                        </a:rPr>
                        <a:t> </a:t>
                      </a:r>
                      <a:endParaRPr lang="en-IE"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lnSpc>
                          <a:spcPts val="1400"/>
                        </a:lnSpc>
                      </a:pPr>
                      <a:r>
                        <a:rPr lang="en-GB" sz="1200">
                          <a:effectLst/>
                        </a:rPr>
                        <a:t> </a:t>
                      </a:r>
                      <a:endParaRPr lang="en-IE"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lnSpc>
                          <a:spcPts val="1400"/>
                        </a:lnSpc>
                      </a:pPr>
                      <a:r>
                        <a:rPr lang="en-GB" sz="1200" dirty="0">
                          <a:effectLst/>
                        </a:rPr>
                        <a:t> </a:t>
                      </a:r>
                      <a:endParaRPr lang="en-IE" sz="1200" dirty="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2436695004"/>
                  </a:ext>
                </a:extLst>
              </a:tr>
            </a:tbl>
          </a:graphicData>
        </a:graphic>
      </p:graphicFrame>
    </p:spTree>
    <p:extLst>
      <p:ext uri="{BB962C8B-B14F-4D97-AF65-F5344CB8AC3E}">
        <p14:creationId xmlns:p14="http://schemas.microsoft.com/office/powerpoint/2010/main" val="130560141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DDBE5FD-692A-B406-9E54-D7306008A0C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CADB870-F602-5251-36E9-3802284AE058}"/>
              </a:ext>
            </a:extLst>
          </p:cNvPr>
          <p:cNvSpPr>
            <a:spLocks noGrp="1"/>
          </p:cNvSpPr>
          <p:nvPr>
            <p:ph type="title"/>
          </p:nvPr>
        </p:nvSpPr>
        <p:spPr>
          <a:xfrm>
            <a:off x="343930" y="2854354"/>
            <a:ext cx="10311878" cy="932334"/>
          </a:xfrm>
        </p:spPr>
        <p:txBody>
          <a:bodyPr/>
          <a:lstStyle/>
          <a:p>
            <a:r>
              <a:rPr lang="en-IE" dirty="0"/>
              <a:t>CA3 Marking Rubric </a:t>
            </a:r>
          </a:p>
        </p:txBody>
      </p:sp>
      <p:graphicFrame>
        <p:nvGraphicFramePr>
          <p:cNvPr id="5" name="Table 4">
            <a:extLst>
              <a:ext uri="{FF2B5EF4-FFF2-40B4-BE49-F238E27FC236}">
                <a16:creationId xmlns:a16="http://schemas.microsoft.com/office/drawing/2014/main" id="{28E68ABB-0AC0-8F48-EECB-D06236D15A27}"/>
              </a:ext>
            </a:extLst>
          </p:cNvPr>
          <p:cNvGraphicFramePr>
            <a:graphicFrameLocks noGrp="1"/>
          </p:cNvGraphicFramePr>
          <p:nvPr>
            <p:extLst>
              <p:ext uri="{D42A27DB-BD31-4B8C-83A1-F6EECF244321}">
                <p14:modId xmlns:p14="http://schemas.microsoft.com/office/powerpoint/2010/main" val="1751012146"/>
              </p:ext>
            </p:extLst>
          </p:nvPr>
        </p:nvGraphicFramePr>
        <p:xfrm>
          <a:off x="5258797" y="1502932"/>
          <a:ext cx="5581015" cy="4023360"/>
        </p:xfrm>
        <a:graphic>
          <a:graphicData uri="http://schemas.openxmlformats.org/drawingml/2006/table">
            <a:tbl>
              <a:tblPr firstRow="1" firstCol="1" bandRow="1"/>
              <a:tblGrid>
                <a:gridCol w="528320">
                  <a:extLst>
                    <a:ext uri="{9D8B030D-6E8A-4147-A177-3AD203B41FA5}">
                      <a16:colId xmlns:a16="http://schemas.microsoft.com/office/drawing/2014/main" val="3853967207"/>
                    </a:ext>
                  </a:extLst>
                </a:gridCol>
                <a:gridCol w="864235">
                  <a:extLst>
                    <a:ext uri="{9D8B030D-6E8A-4147-A177-3AD203B41FA5}">
                      <a16:colId xmlns:a16="http://schemas.microsoft.com/office/drawing/2014/main" val="1267833872"/>
                    </a:ext>
                  </a:extLst>
                </a:gridCol>
                <a:gridCol w="4188460">
                  <a:extLst>
                    <a:ext uri="{9D8B030D-6E8A-4147-A177-3AD203B41FA5}">
                      <a16:colId xmlns:a16="http://schemas.microsoft.com/office/drawing/2014/main" val="3752334672"/>
                    </a:ext>
                  </a:extLst>
                </a:gridCol>
              </a:tblGrid>
              <a:tr h="0">
                <a:tc>
                  <a:txBody>
                    <a:bodyPr/>
                    <a:lstStyle/>
                    <a:p>
                      <a:pPr>
                        <a:buNone/>
                      </a:pPr>
                      <a:r>
                        <a:rPr lang="en-US" sz="1100">
                          <a:effectLst/>
                          <a:latin typeface="Times New Roman" panose="02020603050405020304" pitchFamily="18" charset="0"/>
                          <a:ea typeface="Times New Roman" panose="02020603050405020304" pitchFamily="18" charset="0"/>
                          <a:cs typeface="Times New Roman" panose="02020603050405020304" pitchFamily="18" charset="0"/>
                        </a:rPr>
                        <a:t>Grade Band</a:t>
                      </a:r>
                      <a:endParaRPr lang="en-IE"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buNone/>
                      </a:pPr>
                      <a:r>
                        <a:rPr lang="en-US" sz="1100">
                          <a:effectLst/>
                          <a:latin typeface="Times New Roman" panose="02020603050405020304" pitchFamily="18" charset="0"/>
                          <a:ea typeface="Times New Roman" panose="02020603050405020304" pitchFamily="18" charset="0"/>
                          <a:cs typeface="Times New Roman" panose="02020603050405020304" pitchFamily="18" charset="0"/>
                        </a:rPr>
                        <a:t>Mark Range</a:t>
                      </a:r>
                      <a:endParaRPr lang="en-IE"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buNone/>
                      </a:pPr>
                      <a:r>
                        <a:rPr lang="en-US" sz="1100">
                          <a:effectLst/>
                          <a:latin typeface="Times New Roman" panose="02020603050405020304" pitchFamily="18" charset="0"/>
                          <a:ea typeface="Times New Roman" panose="02020603050405020304" pitchFamily="18" charset="0"/>
                          <a:cs typeface="Times New Roman" panose="02020603050405020304" pitchFamily="18" charset="0"/>
                        </a:rPr>
                        <a:t>Descriptor</a:t>
                      </a:r>
                      <a:endParaRPr lang="en-IE"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594375034"/>
                  </a:ext>
                </a:extLst>
              </a:tr>
              <a:tr h="0">
                <a:tc>
                  <a:txBody>
                    <a:bodyPr/>
                    <a:lstStyle/>
                    <a:p>
                      <a:pPr>
                        <a:buNone/>
                      </a:pPr>
                      <a:r>
                        <a:rPr lang="en-US" sz="1100">
                          <a:effectLst/>
                          <a:latin typeface="Times New Roman" panose="02020603050405020304" pitchFamily="18" charset="0"/>
                          <a:ea typeface="Times New Roman" panose="02020603050405020304" pitchFamily="18" charset="0"/>
                          <a:cs typeface="Times New Roman" panose="02020603050405020304" pitchFamily="18" charset="0"/>
                        </a:rPr>
                        <a:t>First Class Honours</a:t>
                      </a:r>
                      <a:endParaRPr lang="en-IE"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buNone/>
                      </a:pPr>
                      <a:r>
                        <a:rPr lang="en-US" sz="1100">
                          <a:effectLst/>
                          <a:latin typeface="Times New Roman" panose="02020603050405020304" pitchFamily="18" charset="0"/>
                          <a:ea typeface="Times New Roman" panose="02020603050405020304" pitchFamily="18" charset="0"/>
                          <a:cs typeface="Times New Roman" panose="02020603050405020304" pitchFamily="18" charset="0"/>
                        </a:rPr>
                        <a:t>70–100%</a:t>
                      </a:r>
                      <a:endParaRPr lang="en-IE"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buNone/>
                      </a:pPr>
                      <a:r>
                        <a:rPr lang="en-US" sz="1100">
                          <a:effectLst/>
                          <a:latin typeface="Times New Roman" panose="02020603050405020304" pitchFamily="18" charset="0"/>
                          <a:ea typeface="Times New Roman" panose="02020603050405020304" pitchFamily="18" charset="0"/>
                          <a:cs typeface="Times New Roman" panose="02020603050405020304" pitchFamily="18" charset="0"/>
                        </a:rPr>
                        <a:t>Excellent understanding, critical analysis, and academic writing throughout. Correct, accurate conducting and reporting of statistics in line with APA formatting. </a:t>
                      </a:r>
                      <a:endParaRPr lang="en-IE"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348363934"/>
                  </a:ext>
                </a:extLst>
              </a:tr>
              <a:tr h="0">
                <a:tc>
                  <a:txBody>
                    <a:bodyPr/>
                    <a:lstStyle/>
                    <a:p>
                      <a:pPr>
                        <a:buNone/>
                      </a:pPr>
                      <a:r>
                        <a:rPr lang="en-US" sz="1100">
                          <a:effectLst/>
                          <a:latin typeface="Times New Roman" panose="02020603050405020304" pitchFamily="18" charset="0"/>
                          <a:ea typeface="Times New Roman" panose="02020603050405020304" pitchFamily="18" charset="0"/>
                          <a:cs typeface="Times New Roman" panose="02020603050405020304" pitchFamily="18" charset="0"/>
                        </a:rPr>
                        <a:t>Upper Second Class (2.1)</a:t>
                      </a:r>
                      <a:endParaRPr lang="en-IE"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buNone/>
                      </a:pPr>
                      <a:r>
                        <a:rPr lang="en-US" sz="1100">
                          <a:effectLst/>
                          <a:latin typeface="Times New Roman" panose="02020603050405020304" pitchFamily="18" charset="0"/>
                          <a:ea typeface="Times New Roman" panose="02020603050405020304" pitchFamily="18" charset="0"/>
                          <a:cs typeface="Times New Roman" panose="02020603050405020304" pitchFamily="18" charset="0"/>
                        </a:rPr>
                        <a:t>60–69%</a:t>
                      </a:r>
                      <a:endParaRPr lang="en-IE"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buNone/>
                      </a:pPr>
                      <a:r>
                        <a:rPr lang="en-US" sz="1100">
                          <a:effectLst/>
                          <a:latin typeface="Times New Roman" panose="02020603050405020304" pitchFamily="18" charset="0"/>
                          <a:ea typeface="Times New Roman" panose="02020603050405020304" pitchFamily="18" charset="0"/>
                          <a:cs typeface="Times New Roman" panose="02020603050405020304" pitchFamily="18" charset="0"/>
                        </a:rPr>
                        <a:t>Very good engagement with material and clear communication, though minor areas for development.  Mostly correct and accurate conducting and reporting of statistics, although some minor errors or deviations from APA formatting. </a:t>
                      </a:r>
                      <a:endParaRPr lang="en-IE"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735165525"/>
                  </a:ext>
                </a:extLst>
              </a:tr>
              <a:tr h="0">
                <a:tc>
                  <a:txBody>
                    <a:bodyPr/>
                    <a:lstStyle/>
                    <a:p>
                      <a:pPr>
                        <a:buNone/>
                      </a:pPr>
                      <a:r>
                        <a:rPr lang="en-US" sz="1100">
                          <a:effectLst/>
                          <a:latin typeface="Times New Roman" panose="02020603050405020304" pitchFamily="18" charset="0"/>
                          <a:ea typeface="Times New Roman" panose="02020603050405020304" pitchFamily="18" charset="0"/>
                          <a:cs typeface="Times New Roman" panose="02020603050405020304" pitchFamily="18" charset="0"/>
                        </a:rPr>
                        <a:t>Lower Second Class (2.2)</a:t>
                      </a:r>
                      <a:endParaRPr lang="en-IE"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buNone/>
                      </a:pPr>
                      <a:r>
                        <a:rPr lang="en-US" sz="1100">
                          <a:effectLst/>
                          <a:latin typeface="Times New Roman" panose="02020603050405020304" pitchFamily="18" charset="0"/>
                          <a:ea typeface="Times New Roman" panose="02020603050405020304" pitchFamily="18" charset="0"/>
                          <a:cs typeface="Times New Roman" panose="02020603050405020304" pitchFamily="18" charset="0"/>
                        </a:rPr>
                        <a:t>50–59%</a:t>
                      </a:r>
                      <a:endParaRPr lang="en-IE"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buNone/>
                      </a:pPr>
                      <a:r>
                        <a:rPr lang="en-US" sz="1100">
                          <a:effectLst/>
                          <a:latin typeface="Times New Roman" panose="02020603050405020304" pitchFamily="18" charset="0"/>
                          <a:ea typeface="Times New Roman" panose="02020603050405020304" pitchFamily="18" charset="0"/>
                          <a:cs typeface="Times New Roman" panose="02020603050405020304" pitchFamily="18" charset="0"/>
                        </a:rPr>
                        <a:t>Satisfactory understanding with some critical insight, but analysis and clarity could be improved. </a:t>
                      </a:r>
                      <a:r>
                        <a:rPr lang="en-GB" sz="1100">
                          <a:effectLst/>
                          <a:latin typeface="Times New Roman" panose="02020603050405020304" pitchFamily="18" charset="0"/>
                          <a:ea typeface="Times New Roman" panose="02020603050405020304" pitchFamily="18" charset="0"/>
                          <a:cs typeface="Times New Roman" panose="02020603050405020304" pitchFamily="18" charset="0"/>
                        </a:rPr>
                        <a:t>Statistical analyses are conducted and reported satisfactorily, though with some inaccuracies or omissions that limit clarity and precision.</a:t>
                      </a:r>
                      <a:endParaRPr lang="en-IE"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997411915"/>
                  </a:ext>
                </a:extLst>
              </a:tr>
              <a:tr h="0">
                <a:tc>
                  <a:txBody>
                    <a:bodyPr/>
                    <a:lstStyle/>
                    <a:p>
                      <a:pPr>
                        <a:buNone/>
                      </a:pPr>
                      <a:r>
                        <a:rPr lang="en-US" sz="1100">
                          <a:effectLst/>
                          <a:latin typeface="Times New Roman" panose="02020603050405020304" pitchFamily="18" charset="0"/>
                          <a:ea typeface="Times New Roman" panose="02020603050405020304" pitchFamily="18" charset="0"/>
                          <a:cs typeface="Times New Roman" panose="02020603050405020304" pitchFamily="18" charset="0"/>
                        </a:rPr>
                        <a:t>Third / Pass</a:t>
                      </a:r>
                      <a:endParaRPr lang="en-IE"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buNone/>
                      </a:pPr>
                      <a:r>
                        <a:rPr lang="en-US" sz="1100">
                          <a:effectLst/>
                          <a:latin typeface="Times New Roman" panose="02020603050405020304" pitchFamily="18" charset="0"/>
                          <a:ea typeface="Times New Roman" panose="02020603050405020304" pitchFamily="18" charset="0"/>
                          <a:cs typeface="Times New Roman" panose="02020603050405020304" pitchFamily="18" charset="0"/>
                        </a:rPr>
                        <a:t>40–49%</a:t>
                      </a:r>
                      <a:endParaRPr lang="en-IE"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buNone/>
                      </a:pPr>
                      <a:r>
                        <a:rPr lang="en-US" sz="1100">
                          <a:effectLst/>
                          <a:latin typeface="Times New Roman" panose="02020603050405020304" pitchFamily="18" charset="0"/>
                          <a:ea typeface="Times New Roman" panose="02020603050405020304" pitchFamily="18" charset="0"/>
                          <a:cs typeface="Times New Roman" panose="02020603050405020304" pitchFamily="18" charset="0"/>
                        </a:rPr>
                        <a:t>Basic grasp of topic but lacking depth, criticality, or clarity in places. </a:t>
                      </a:r>
                      <a:r>
                        <a:rPr lang="en-GB" sz="1100">
                          <a:effectLst/>
                          <a:latin typeface="Times New Roman" panose="02020603050405020304" pitchFamily="18" charset="0"/>
                          <a:ea typeface="Times New Roman" panose="02020603050405020304" pitchFamily="18" charset="0"/>
                          <a:cs typeface="Times New Roman" panose="02020603050405020304" pitchFamily="18" charset="0"/>
                        </a:rPr>
                        <a:t>Statistical analyses are conducted and reported at a basic level, with limited accuracy or clarity, but sufficient to demonstrate minimal understanding.</a:t>
                      </a:r>
                      <a:endParaRPr lang="en-IE"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555460654"/>
                  </a:ext>
                </a:extLst>
              </a:tr>
              <a:tr h="0">
                <a:tc>
                  <a:txBody>
                    <a:bodyPr/>
                    <a:lstStyle/>
                    <a:p>
                      <a:pPr>
                        <a:buNone/>
                      </a:pPr>
                      <a:r>
                        <a:rPr lang="en-US" sz="1100">
                          <a:effectLst/>
                          <a:latin typeface="Times New Roman" panose="02020603050405020304" pitchFamily="18" charset="0"/>
                          <a:ea typeface="Times New Roman" panose="02020603050405020304" pitchFamily="18" charset="0"/>
                          <a:cs typeface="Times New Roman" panose="02020603050405020304" pitchFamily="18" charset="0"/>
                        </a:rPr>
                        <a:t>Fail</a:t>
                      </a:r>
                      <a:endParaRPr lang="en-IE"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buNone/>
                      </a:pPr>
                      <a:r>
                        <a:rPr lang="en-US" sz="1100">
                          <a:effectLst/>
                          <a:latin typeface="Times New Roman" panose="02020603050405020304" pitchFamily="18" charset="0"/>
                          <a:ea typeface="Times New Roman" panose="02020603050405020304" pitchFamily="18" charset="0"/>
                          <a:cs typeface="Times New Roman" panose="02020603050405020304" pitchFamily="18" charset="0"/>
                        </a:rPr>
                        <a:t>&lt;40%</a:t>
                      </a:r>
                      <a:endParaRPr lang="en-IE"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buNone/>
                      </a:pPr>
                      <a:r>
                        <a:rPr lang="en-US" sz="1100" dirty="0">
                          <a:effectLst/>
                          <a:latin typeface="Times New Roman" panose="02020603050405020304" pitchFamily="18" charset="0"/>
                          <a:ea typeface="Times New Roman" panose="02020603050405020304" pitchFamily="18" charset="0"/>
                          <a:cs typeface="Times New Roman" panose="02020603050405020304" pitchFamily="18" charset="0"/>
                        </a:rPr>
                        <a:t>Insufficient understanding or structure. Serious issues in content, analysis, or presentation. </a:t>
                      </a:r>
                      <a:r>
                        <a:rPr lang="en-GB" sz="1100" dirty="0">
                          <a:effectLst/>
                          <a:latin typeface="Times New Roman" panose="02020603050405020304" pitchFamily="18" charset="0"/>
                          <a:ea typeface="Times New Roman" panose="02020603050405020304" pitchFamily="18" charset="0"/>
                          <a:cs typeface="Times New Roman" panose="02020603050405020304" pitchFamily="18" charset="0"/>
                        </a:rPr>
                        <a:t>Statistical analyses are absent or fundamentally flawed, with reporting that is incoherent or insufficient to demonstrate understanding</a:t>
                      </a:r>
                      <a:r>
                        <a:rPr lang="en-US" sz="1100"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IE"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401414641"/>
                  </a:ext>
                </a:extLst>
              </a:tr>
            </a:tbl>
          </a:graphicData>
        </a:graphic>
      </p:graphicFrame>
    </p:spTree>
    <p:extLst>
      <p:ext uri="{BB962C8B-B14F-4D97-AF65-F5344CB8AC3E}">
        <p14:creationId xmlns:p14="http://schemas.microsoft.com/office/powerpoint/2010/main" val="225573749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96EFF0D-067B-6FE0-BF40-68A671926168}"/>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D0FC11D7-A339-4F5F-2E06-8E08A93151D1}"/>
              </a:ext>
            </a:extLst>
          </p:cNvPr>
          <p:cNvSpPr>
            <a:spLocks noGrp="1"/>
          </p:cNvSpPr>
          <p:nvPr>
            <p:ph type="title"/>
          </p:nvPr>
        </p:nvSpPr>
        <p:spPr/>
        <p:txBody>
          <a:bodyPr/>
          <a:lstStyle/>
          <a:p>
            <a:endParaRPr lang="en-IE" dirty="0"/>
          </a:p>
        </p:txBody>
      </p:sp>
      <p:graphicFrame>
        <p:nvGraphicFramePr>
          <p:cNvPr id="6" name="Table 5">
            <a:extLst>
              <a:ext uri="{FF2B5EF4-FFF2-40B4-BE49-F238E27FC236}">
                <a16:creationId xmlns:a16="http://schemas.microsoft.com/office/drawing/2014/main" id="{73A2A9F0-59FB-B821-7488-937E2FB10DCD}"/>
              </a:ext>
            </a:extLst>
          </p:cNvPr>
          <p:cNvGraphicFramePr>
            <a:graphicFrameLocks noGrp="1"/>
          </p:cNvGraphicFramePr>
          <p:nvPr>
            <p:extLst>
              <p:ext uri="{D42A27DB-BD31-4B8C-83A1-F6EECF244321}">
                <p14:modId xmlns:p14="http://schemas.microsoft.com/office/powerpoint/2010/main" val="2914656773"/>
              </p:ext>
            </p:extLst>
          </p:nvPr>
        </p:nvGraphicFramePr>
        <p:xfrm>
          <a:off x="0" y="0"/>
          <a:ext cx="12115802" cy="7390530"/>
        </p:xfrm>
        <a:graphic>
          <a:graphicData uri="http://schemas.openxmlformats.org/drawingml/2006/table">
            <a:tbl>
              <a:tblPr firstRow="1" firstCol="1" bandRow="1">
                <a:tableStyleId>{5C22544A-7EE6-4342-B048-85BDC9FD1C3A}</a:tableStyleId>
              </a:tblPr>
              <a:tblGrid>
                <a:gridCol w="1391333">
                  <a:extLst>
                    <a:ext uri="{9D8B030D-6E8A-4147-A177-3AD203B41FA5}">
                      <a16:colId xmlns:a16="http://schemas.microsoft.com/office/drawing/2014/main" val="3793178792"/>
                    </a:ext>
                  </a:extLst>
                </a:gridCol>
                <a:gridCol w="2600169">
                  <a:extLst>
                    <a:ext uri="{9D8B030D-6E8A-4147-A177-3AD203B41FA5}">
                      <a16:colId xmlns:a16="http://schemas.microsoft.com/office/drawing/2014/main" val="3374728189"/>
                    </a:ext>
                  </a:extLst>
                </a:gridCol>
                <a:gridCol w="1854460">
                  <a:extLst>
                    <a:ext uri="{9D8B030D-6E8A-4147-A177-3AD203B41FA5}">
                      <a16:colId xmlns:a16="http://schemas.microsoft.com/office/drawing/2014/main" val="2471926893"/>
                    </a:ext>
                  </a:extLst>
                </a:gridCol>
                <a:gridCol w="2086023">
                  <a:extLst>
                    <a:ext uri="{9D8B030D-6E8A-4147-A177-3AD203B41FA5}">
                      <a16:colId xmlns:a16="http://schemas.microsoft.com/office/drawing/2014/main" val="728126850"/>
                    </a:ext>
                  </a:extLst>
                </a:gridCol>
                <a:gridCol w="1947672">
                  <a:extLst>
                    <a:ext uri="{9D8B030D-6E8A-4147-A177-3AD203B41FA5}">
                      <a16:colId xmlns:a16="http://schemas.microsoft.com/office/drawing/2014/main" val="1818439993"/>
                    </a:ext>
                  </a:extLst>
                </a:gridCol>
                <a:gridCol w="2236145">
                  <a:extLst>
                    <a:ext uri="{9D8B030D-6E8A-4147-A177-3AD203B41FA5}">
                      <a16:colId xmlns:a16="http://schemas.microsoft.com/office/drawing/2014/main" val="46259515"/>
                    </a:ext>
                  </a:extLst>
                </a:gridCol>
              </a:tblGrid>
              <a:tr h="243976">
                <a:tc>
                  <a:txBody>
                    <a:bodyPr/>
                    <a:lstStyle/>
                    <a:p>
                      <a:pPr>
                        <a:lnSpc>
                          <a:spcPct val="150000"/>
                        </a:lnSpc>
                        <a:buNone/>
                      </a:pPr>
                      <a:r>
                        <a:rPr lang="en-IE" sz="900">
                          <a:effectLst/>
                        </a:rPr>
                        <a:t>Criteria</a:t>
                      </a:r>
                      <a:endParaRPr lang="en-IE" sz="1000">
                        <a:effectLst/>
                        <a:latin typeface="Times New Roman" panose="02020603050405020304" pitchFamily="18" charset="0"/>
                        <a:ea typeface="Times New Roman" panose="02020603050405020304" pitchFamily="18" charset="0"/>
                      </a:endParaRPr>
                    </a:p>
                  </a:txBody>
                  <a:tcPr marL="28277" marR="28277" marT="0" marB="0"/>
                </a:tc>
                <a:tc>
                  <a:txBody>
                    <a:bodyPr/>
                    <a:lstStyle/>
                    <a:p>
                      <a:pPr>
                        <a:lnSpc>
                          <a:spcPct val="150000"/>
                        </a:lnSpc>
                        <a:buNone/>
                      </a:pPr>
                      <a:r>
                        <a:rPr lang="en-IE" sz="900">
                          <a:effectLst/>
                        </a:rPr>
                        <a:t>First (70%+) Excellent</a:t>
                      </a:r>
                      <a:endParaRPr lang="en-IE" sz="1000">
                        <a:effectLst/>
                        <a:latin typeface="Times New Roman" panose="02020603050405020304" pitchFamily="18" charset="0"/>
                        <a:ea typeface="Times New Roman" panose="02020603050405020304" pitchFamily="18" charset="0"/>
                      </a:endParaRPr>
                    </a:p>
                  </a:txBody>
                  <a:tcPr marL="28277" marR="28277" marT="0" marB="0"/>
                </a:tc>
                <a:tc>
                  <a:txBody>
                    <a:bodyPr/>
                    <a:lstStyle/>
                    <a:p>
                      <a:pPr>
                        <a:lnSpc>
                          <a:spcPct val="150000"/>
                        </a:lnSpc>
                        <a:buNone/>
                      </a:pPr>
                      <a:r>
                        <a:rPr lang="en-IE" sz="900">
                          <a:effectLst/>
                        </a:rPr>
                        <a:t>2.1 (60–69%) Very Good</a:t>
                      </a:r>
                      <a:endParaRPr lang="en-IE" sz="1000">
                        <a:effectLst/>
                        <a:latin typeface="Times New Roman" panose="02020603050405020304" pitchFamily="18" charset="0"/>
                        <a:ea typeface="Times New Roman" panose="02020603050405020304" pitchFamily="18" charset="0"/>
                      </a:endParaRPr>
                    </a:p>
                  </a:txBody>
                  <a:tcPr marL="28277" marR="28277" marT="0" marB="0"/>
                </a:tc>
                <a:tc>
                  <a:txBody>
                    <a:bodyPr/>
                    <a:lstStyle/>
                    <a:p>
                      <a:pPr>
                        <a:lnSpc>
                          <a:spcPct val="150000"/>
                        </a:lnSpc>
                        <a:buNone/>
                      </a:pPr>
                      <a:r>
                        <a:rPr lang="en-IE" sz="900">
                          <a:effectLst/>
                        </a:rPr>
                        <a:t>2.2 (50–59%) Satisfactory</a:t>
                      </a:r>
                      <a:endParaRPr lang="en-IE" sz="1000">
                        <a:effectLst/>
                        <a:latin typeface="Times New Roman" panose="02020603050405020304" pitchFamily="18" charset="0"/>
                        <a:ea typeface="Times New Roman" panose="02020603050405020304" pitchFamily="18" charset="0"/>
                      </a:endParaRPr>
                    </a:p>
                  </a:txBody>
                  <a:tcPr marL="28277" marR="28277" marT="0" marB="0"/>
                </a:tc>
                <a:tc>
                  <a:txBody>
                    <a:bodyPr/>
                    <a:lstStyle/>
                    <a:p>
                      <a:pPr>
                        <a:lnSpc>
                          <a:spcPct val="150000"/>
                        </a:lnSpc>
                        <a:buNone/>
                      </a:pPr>
                      <a:r>
                        <a:rPr lang="en-IE" sz="900">
                          <a:effectLst/>
                        </a:rPr>
                        <a:t>Pass (40–49%)</a:t>
                      </a:r>
                      <a:endParaRPr lang="en-IE" sz="1000">
                        <a:effectLst/>
                        <a:latin typeface="Times New Roman" panose="02020603050405020304" pitchFamily="18" charset="0"/>
                        <a:ea typeface="Times New Roman" panose="02020603050405020304" pitchFamily="18" charset="0"/>
                      </a:endParaRPr>
                    </a:p>
                  </a:txBody>
                  <a:tcPr marL="28277" marR="28277" marT="0" marB="0"/>
                </a:tc>
                <a:tc>
                  <a:txBody>
                    <a:bodyPr/>
                    <a:lstStyle/>
                    <a:p>
                      <a:pPr>
                        <a:lnSpc>
                          <a:spcPct val="150000"/>
                        </a:lnSpc>
                        <a:buNone/>
                      </a:pPr>
                      <a:r>
                        <a:rPr lang="en-IE" sz="900">
                          <a:effectLst/>
                        </a:rPr>
                        <a:t>Fail (&lt;40%)</a:t>
                      </a:r>
                      <a:endParaRPr lang="en-IE" sz="1000">
                        <a:effectLst/>
                        <a:latin typeface="Times New Roman" panose="02020603050405020304" pitchFamily="18" charset="0"/>
                        <a:ea typeface="Times New Roman" panose="02020603050405020304" pitchFamily="18" charset="0"/>
                      </a:endParaRPr>
                    </a:p>
                  </a:txBody>
                  <a:tcPr marL="28277" marR="28277" marT="0" marB="0"/>
                </a:tc>
                <a:extLst>
                  <a:ext uri="{0D108BD9-81ED-4DB2-BD59-A6C34878D82A}">
                    <a16:rowId xmlns:a16="http://schemas.microsoft.com/office/drawing/2014/main" val="547338893"/>
                  </a:ext>
                </a:extLst>
              </a:tr>
              <a:tr h="633243">
                <a:tc>
                  <a:txBody>
                    <a:bodyPr/>
                    <a:lstStyle/>
                    <a:p>
                      <a:pPr>
                        <a:lnSpc>
                          <a:spcPct val="150000"/>
                        </a:lnSpc>
                        <a:buNone/>
                      </a:pPr>
                      <a:r>
                        <a:rPr lang="en-IE" sz="900">
                          <a:effectLst/>
                        </a:rPr>
                        <a:t>Title &amp; Abstract (/10)</a:t>
                      </a:r>
                      <a:endParaRPr lang="en-IE" sz="1000">
                        <a:effectLst/>
                        <a:latin typeface="Times New Roman" panose="02020603050405020304" pitchFamily="18" charset="0"/>
                        <a:ea typeface="Times New Roman" panose="02020603050405020304" pitchFamily="18" charset="0"/>
                      </a:endParaRPr>
                    </a:p>
                  </a:txBody>
                  <a:tcPr marL="28277" marR="28277" marT="0" marB="0"/>
                </a:tc>
                <a:tc>
                  <a:txBody>
                    <a:bodyPr/>
                    <a:lstStyle/>
                    <a:p>
                      <a:pPr>
                        <a:lnSpc>
                          <a:spcPct val="150000"/>
                        </a:lnSpc>
                        <a:buNone/>
                      </a:pPr>
                      <a:r>
                        <a:rPr lang="en-IE" sz="900">
                          <a:effectLst/>
                        </a:rPr>
                        <a:t>Title is clear, informative, and succinct. Abstract concisely summarises topic, rationale aims, design, sample, analysis, findings, and implications.</a:t>
                      </a:r>
                      <a:endParaRPr lang="en-IE" sz="1000">
                        <a:effectLst/>
                        <a:latin typeface="Times New Roman" panose="02020603050405020304" pitchFamily="18" charset="0"/>
                        <a:ea typeface="Times New Roman" panose="02020603050405020304" pitchFamily="18" charset="0"/>
                      </a:endParaRPr>
                    </a:p>
                  </a:txBody>
                  <a:tcPr marL="28277" marR="28277" marT="0" marB="0"/>
                </a:tc>
                <a:tc>
                  <a:txBody>
                    <a:bodyPr/>
                    <a:lstStyle/>
                    <a:p>
                      <a:pPr>
                        <a:lnSpc>
                          <a:spcPct val="150000"/>
                        </a:lnSpc>
                        <a:buNone/>
                      </a:pPr>
                      <a:r>
                        <a:rPr lang="en-IE" sz="900">
                          <a:effectLst/>
                        </a:rPr>
                        <a:t>Title is appropriate and mostly concise. Abstract includes key elements, but may lack detail or clarity in one area.</a:t>
                      </a:r>
                      <a:endParaRPr lang="en-IE" sz="1000">
                        <a:effectLst/>
                        <a:latin typeface="Times New Roman" panose="02020603050405020304" pitchFamily="18" charset="0"/>
                        <a:ea typeface="Times New Roman" panose="02020603050405020304" pitchFamily="18" charset="0"/>
                      </a:endParaRPr>
                    </a:p>
                  </a:txBody>
                  <a:tcPr marL="28277" marR="28277" marT="0" marB="0"/>
                </a:tc>
                <a:tc>
                  <a:txBody>
                    <a:bodyPr/>
                    <a:lstStyle/>
                    <a:p>
                      <a:pPr>
                        <a:lnSpc>
                          <a:spcPct val="150000"/>
                        </a:lnSpc>
                        <a:buNone/>
                      </a:pPr>
                      <a:r>
                        <a:rPr lang="en-IE" sz="900">
                          <a:effectLst/>
                        </a:rPr>
                        <a:t>Title and abstract present the main ideas but are either overly general or missing detail.</a:t>
                      </a:r>
                      <a:endParaRPr lang="en-IE" sz="1000">
                        <a:effectLst/>
                        <a:latin typeface="Times New Roman" panose="02020603050405020304" pitchFamily="18" charset="0"/>
                        <a:ea typeface="Times New Roman" panose="02020603050405020304" pitchFamily="18" charset="0"/>
                      </a:endParaRPr>
                    </a:p>
                  </a:txBody>
                  <a:tcPr marL="28277" marR="28277" marT="0" marB="0"/>
                </a:tc>
                <a:tc>
                  <a:txBody>
                    <a:bodyPr/>
                    <a:lstStyle/>
                    <a:p>
                      <a:pPr>
                        <a:lnSpc>
                          <a:spcPct val="150000"/>
                        </a:lnSpc>
                        <a:buNone/>
                      </a:pPr>
                      <a:r>
                        <a:rPr lang="en-IE" sz="900">
                          <a:effectLst/>
                        </a:rPr>
                        <a:t>Vague or incomplete. Some key elements missing, but basic purpose is apparent.</a:t>
                      </a:r>
                      <a:endParaRPr lang="en-IE" sz="1000">
                        <a:effectLst/>
                        <a:latin typeface="Times New Roman" panose="02020603050405020304" pitchFamily="18" charset="0"/>
                        <a:ea typeface="Times New Roman" panose="02020603050405020304" pitchFamily="18" charset="0"/>
                      </a:endParaRPr>
                    </a:p>
                  </a:txBody>
                  <a:tcPr marL="28277" marR="28277" marT="0" marB="0"/>
                </a:tc>
                <a:tc>
                  <a:txBody>
                    <a:bodyPr/>
                    <a:lstStyle/>
                    <a:p>
                      <a:pPr>
                        <a:lnSpc>
                          <a:spcPct val="150000"/>
                        </a:lnSpc>
                        <a:buNone/>
                      </a:pPr>
                      <a:r>
                        <a:rPr lang="en-IE" sz="900">
                          <a:effectLst/>
                        </a:rPr>
                        <a:t>Very vague or absent. Key elements missing. Little or no understanding demonstrated.</a:t>
                      </a:r>
                      <a:endParaRPr lang="en-IE" sz="1000">
                        <a:effectLst/>
                        <a:latin typeface="Times New Roman" panose="02020603050405020304" pitchFamily="18" charset="0"/>
                        <a:ea typeface="Times New Roman" panose="02020603050405020304" pitchFamily="18" charset="0"/>
                      </a:endParaRPr>
                    </a:p>
                  </a:txBody>
                  <a:tcPr marL="28277" marR="28277" marT="0" marB="0"/>
                </a:tc>
                <a:extLst>
                  <a:ext uri="{0D108BD9-81ED-4DB2-BD59-A6C34878D82A}">
                    <a16:rowId xmlns:a16="http://schemas.microsoft.com/office/drawing/2014/main" val="356893735"/>
                  </a:ext>
                </a:extLst>
              </a:tr>
              <a:tr h="1671285">
                <a:tc>
                  <a:txBody>
                    <a:bodyPr/>
                    <a:lstStyle/>
                    <a:p>
                      <a:pPr>
                        <a:lnSpc>
                          <a:spcPct val="150000"/>
                        </a:lnSpc>
                        <a:buNone/>
                      </a:pPr>
                      <a:r>
                        <a:rPr lang="en-IE" sz="900">
                          <a:effectLst/>
                        </a:rPr>
                        <a:t>Introduction (/20)</a:t>
                      </a:r>
                      <a:endParaRPr lang="en-IE" sz="1000">
                        <a:effectLst/>
                        <a:latin typeface="Times New Roman" panose="02020603050405020304" pitchFamily="18" charset="0"/>
                        <a:ea typeface="Times New Roman" panose="02020603050405020304" pitchFamily="18" charset="0"/>
                      </a:endParaRPr>
                    </a:p>
                  </a:txBody>
                  <a:tcPr marL="28277" marR="28277" marT="0" marB="0"/>
                </a:tc>
                <a:tc>
                  <a:txBody>
                    <a:bodyPr/>
                    <a:lstStyle/>
                    <a:p>
                      <a:pPr algn="just">
                        <a:lnSpc>
                          <a:spcPct val="150000"/>
                        </a:lnSpc>
                        <a:spcBef>
                          <a:spcPts val="600"/>
                        </a:spcBef>
                        <a:buNone/>
                      </a:pPr>
                      <a:r>
                        <a:rPr lang="en-IE" sz="900">
                          <a:effectLst/>
                        </a:rPr>
                        <a:t>Strong depth of knowledge and critical engagement. Key concepts defined; literature reviewed critically. H</a:t>
                      </a:r>
                      <a:r>
                        <a:rPr lang="en-GB" sz="900">
                          <a:effectLst/>
                        </a:rPr>
                        <a:t>ighly coherent and logically sequenced structure with smooth and effective transitions between points. </a:t>
                      </a:r>
                      <a:r>
                        <a:rPr lang="en-IE" sz="900">
                          <a:effectLst/>
                        </a:rPr>
                        <a:t>Research gap and rationale coherently communicated and well-reasoned. Brief overview of methods provided; Hypotheses and research questions clear and specific.</a:t>
                      </a:r>
                      <a:endParaRPr lang="en-IE" sz="1000">
                        <a:effectLst/>
                        <a:latin typeface="Times New Roman" panose="02020603050405020304" pitchFamily="18" charset="0"/>
                        <a:ea typeface="Times New Roman" panose="02020603050405020304" pitchFamily="18" charset="0"/>
                      </a:endParaRPr>
                    </a:p>
                  </a:txBody>
                  <a:tcPr marL="28277" marR="28277" marT="0" marB="0"/>
                </a:tc>
                <a:tc>
                  <a:txBody>
                    <a:bodyPr/>
                    <a:lstStyle/>
                    <a:p>
                      <a:pPr>
                        <a:lnSpc>
                          <a:spcPct val="150000"/>
                        </a:lnSpc>
                        <a:buNone/>
                      </a:pPr>
                      <a:r>
                        <a:rPr lang="en-IE" sz="900">
                          <a:effectLst/>
                        </a:rPr>
                        <a:t>Generally strong engagement with literature and very good understanding, though critical depth or structural clarity may be inconsistent. </a:t>
                      </a:r>
                      <a:r>
                        <a:rPr lang="en-GB" sz="900">
                          <a:effectLst/>
                        </a:rPr>
                        <a:t>The research gap, study rationale, hypotheses and research questions are communicated, but lack specificity and/or depth. </a:t>
                      </a:r>
                      <a:endParaRPr lang="en-IE" sz="1000">
                        <a:effectLst/>
                        <a:latin typeface="Times New Roman" panose="02020603050405020304" pitchFamily="18" charset="0"/>
                        <a:ea typeface="Times New Roman" panose="02020603050405020304" pitchFamily="18" charset="0"/>
                      </a:endParaRPr>
                    </a:p>
                  </a:txBody>
                  <a:tcPr marL="28277" marR="28277" marT="0" marB="0"/>
                </a:tc>
                <a:tc>
                  <a:txBody>
                    <a:bodyPr/>
                    <a:lstStyle/>
                    <a:p>
                      <a:pPr>
                        <a:lnSpc>
                          <a:spcPct val="150000"/>
                        </a:lnSpc>
                        <a:buNone/>
                      </a:pPr>
                      <a:r>
                        <a:rPr lang="en-IE" sz="900">
                          <a:effectLst/>
                        </a:rPr>
                        <a:t>Basic elements covered. Limited critical engagement. Uneven structure. Hypotheses and research questions </a:t>
                      </a:r>
                      <a:r>
                        <a:rPr lang="en-GB" sz="900">
                          <a:effectLst/>
                        </a:rPr>
                        <a:t>are poorly articulated and difficult to identify.</a:t>
                      </a:r>
                      <a:endParaRPr lang="en-IE" sz="1000">
                        <a:effectLst/>
                        <a:latin typeface="Times New Roman" panose="02020603050405020304" pitchFamily="18" charset="0"/>
                        <a:ea typeface="Times New Roman" panose="02020603050405020304" pitchFamily="18" charset="0"/>
                      </a:endParaRPr>
                    </a:p>
                  </a:txBody>
                  <a:tcPr marL="28277" marR="28277" marT="0" marB="0"/>
                </a:tc>
                <a:tc>
                  <a:txBody>
                    <a:bodyPr/>
                    <a:lstStyle/>
                    <a:p>
                      <a:pPr>
                        <a:lnSpc>
                          <a:spcPct val="150000"/>
                        </a:lnSpc>
                        <a:buNone/>
                      </a:pPr>
                      <a:r>
                        <a:rPr lang="en-IE" sz="900">
                          <a:effectLst/>
                        </a:rPr>
                        <a:t>Minimal engagement with literature. Largely descriptive with weak structure. Research questions or hypotheses are unclear or omitted.</a:t>
                      </a:r>
                      <a:endParaRPr lang="en-IE" sz="1000">
                        <a:effectLst/>
                        <a:latin typeface="Times New Roman" panose="02020603050405020304" pitchFamily="18" charset="0"/>
                        <a:ea typeface="Times New Roman" panose="02020603050405020304" pitchFamily="18" charset="0"/>
                      </a:endParaRPr>
                    </a:p>
                  </a:txBody>
                  <a:tcPr marL="28277" marR="28277" marT="0" marB="0"/>
                </a:tc>
                <a:tc>
                  <a:txBody>
                    <a:bodyPr/>
                    <a:lstStyle/>
                    <a:p>
                      <a:pPr>
                        <a:lnSpc>
                          <a:spcPct val="150000"/>
                        </a:lnSpc>
                        <a:buNone/>
                      </a:pPr>
                      <a:r>
                        <a:rPr lang="en-IE" sz="900">
                          <a:effectLst/>
                        </a:rPr>
                        <a:t>Superficial or incoherent discussion. Major omissions. Unclear structure and purpose.</a:t>
                      </a:r>
                      <a:endParaRPr lang="en-IE" sz="1000">
                        <a:effectLst/>
                        <a:latin typeface="Times New Roman" panose="02020603050405020304" pitchFamily="18" charset="0"/>
                        <a:ea typeface="Times New Roman" panose="02020603050405020304" pitchFamily="18" charset="0"/>
                      </a:endParaRPr>
                    </a:p>
                  </a:txBody>
                  <a:tcPr marL="28277" marR="28277" marT="0" marB="0"/>
                </a:tc>
                <a:extLst>
                  <a:ext uri="{0D108BD9-81ED-4DB2-BD59-A6C34878D82A}">
                    <a16:rowId xmlns:a16="http://schemas.microsoft.com/office/drawing/2014/main" val="4281634887"/>
                  </a:ext>
                </a:extLst>
              </a:tr>
              <a:tr h="1282019">
                <a:tc>
                  <a:txBody>
                    <a:bodyPr/>
                    <a:lstStyle/>
                    <a:p>
                      <a:pPr>
                        <a:lnSpc>
                          <a:spcPct val="150000"/>
                        </a:lnSpc>
                        <a:buNone/>
                      </a:pPr>
                      <a:r>
                        <a:rPr lang="en-IE" sz="900">
                          <a:effectLst/>
                        </a:rPr>
                        <a:t>Methods (/20)</a:t>
                      </a:r>
                      <a:endParaRPr lang="en-IE" sz="1000">
                        <a:effectLst/>
                        <a:latin typeface="Times New Roman" panose="02020603050405020304" pitchFamily="18" charset="0"/>
                        <a:ea typeface="Times New Roman" panose="02020603050405020304" pitchFamily="18" charset="0"/>
                      </a:endParaRPr>
                    </a:p>
                  </a:txBody>
                  <a:tcPr marL="28277" marR="28277" marT="0" marB="0"/>
                </a:tc>
                <a:tc>
                  <a:txBody>
                    <a:bodyPr/>
                    <a:lstStyle/>
                    <a:p>
                      <a:pPr>
                        <a:lnSpc>
                          <a:spcPct val="150000"/>
                        </a:lnSpc>
                        <a:buNone/>
                      </a:pPr>
                      <a:r>
                        <a:rPr lang="en-IE" sz="900">
                          <a:effectLst/>
                        </a:rPr>
                        <a:t>All subsections detailed: 1. Design (IVs &amp; DVs clearly identified), 2. Participants (recruitment, inclusion criteria, demographics - full sample described in terms of gender (ratio), age (M, SD),), 3. Materials (validity/reliability, scoring procedures for all variables). 4. Procedure and 5. Data analysis accurately and succinctly described</a:t>
                      </a:r>
                      <a:endParaRPr lang="en-IE" sz="1000">
                        <a:effectLst/>
                        <a:latin typeface="Times New Roman" panose="02020603050405020304" pitchFamily="18" charset="0"/>
                        <a:ea typeface="Times New Roman" panose="02020603050405020304" pitchFamily="18" charset="0"/>
                      </a:endParaRPr>
                    </a:p>
                  </a:txBody>
                  <a:tcPr marL="28277" marR="28277" marT="0" marB="0"/>
                </a:tc>
                <a:tc>
                  <a:txBody>
                    <a:bodyPr/>
                    <a:lstStyle/>
                    <a:p>
                      <a:pPr>
                        <a:lnSpc>
                          <a:spcPct val="150000"/>
                        </a:lnSpc>
                        <a:buNone/>
                      </a:pPr>
                      <a:r>
                        <a:rPr lang="en-IE" sz="900">
                          <a:effectLst/>
                        </a:rPr>
                        <a:t>All key subsections present with minor omissions or lack of detail or clarity.</a:t>
                      </a:r>
                      <a:endParaRPr lang="en-IE" sz="1000">
                        <a:effectLst/>
                        <a:latin typeface="Times New Roman" panose="02020603050405020304" pitchFamily="18" charset="0"/>
                        <a:ea typeface="Times New Roman" panose="02020603050405020304" pitchFamily="18" charset="0"/>
                      </a:endParaRPr>
                    </a:p>
                  </a:txBody>
                  <a:tcPr marL="28277" marR="28277" marT="0" marB="0"/>
                </a:tc>
                <a:tc>
                  <a:txBody>
                    <a:bodyPr/>
                    <a:lstStyle/>
                    <a:p>
                      <a:pPr>
                        <a:lnSpc>
                          <a:spcPct val="150000"/>
                        </a:lnSpc>
                        <a:buNone/>
                      </a:pPr>
                      <a:r>
                        <a:rPr lang="en-IE" sz="900">
                          <a:effectLst/>
                        </a:rPr>
                        <a:t>Most subsections present but superficial. Limited attention to design, participants, or materials.</a:t>
                      </a:r>
                      <a:endParaRPr lang="en-IE" sz="1000">
                        <a:effectLst/>
                        <a:latin typeface="Times New Roman" panose="02020603050405020304" pitchFamily="18" charset="0"/>
                        <a:ea typeface="Times New Roman" panose="02020603050405020304" pitchFamily="18" charset="0"/>
                      </a:endParaRPr>
                    </a:p>
                  </a:txBody>
                  <a:tcPr marL="28277" marR="28277" marT="0" marB="0"/>
                </a:tc>
                <a:tc>
                  <a:txBody>
                    <a:bodyPr/>
                    <a:lstStyle/>
                    <a:p>
                      <a:pPr>
                        <a:lnSpc>
                          <a:spcPct val="150000"/>
                        </a:lnSpc>
                        <a:buNone/>
                      </a:pPr>
                      <a:r>
                        <a:rPr lang="en-IE" sz="900">
                          <a:effectLst/>
                        </a:rPr>
                        <a:t>Key subsections present but poorly described. Important details unclear or missing.</a:t>
                      </a:r>
                      <a:endParaRPr lang="en-IE" sz="1000">
                        <a:effectLst/>
                        <a:latin typeface="Times New Roman" panose="02020603050405020304" pitchFamily="18" charset="0"/>
                        <a:ea typeface="Times New Roman" panose="02020603050405020304" pitchFamily="18" charset="0"/>
                      </a:endParaRPr>
                    </a:p>
                  </a:txBody>
                  <a:tcPr marL="28277" marR="28277" marT="0" marB="0"/>
                </a:tc>
                <a:tc>
                  <a:txBody>
                    <a:bodyPr/>
                    <a:lstStyle/>
                    <a:p>
                      <a:pPr>
                        <a:lnSpc>
                          <a:spcPct val="150000"/>
                        </a:lnSpc>
                        <a:buNone/>
                      </a:pPr>
                      <a:r>
                        <a:rPr lang="en-IE" sz="900">
                          <a:effectLst/>
                        </a:rPr>
                        <a:t>Several key sections missing or inaccurate. Method cannot be understood or evaluated.</a:t>
                      </a:r>
                      <a:endParaRPr lang="en-IE" sz="1000">
                        <a:effectLst/>
                        <a:latin typeface="Times New Roman" panose="02020603050405020304" pitchFamily="18" charset="0"/>
                        <a:ea typeface="Times New Roman" panose="02020603050405020304" pitchFamily="18" charset="0"/>
                      </a:endParaRPr>
                    </a:p>
                  </a:txBody>
                  <a:tcPr marL="28277" marR="28277" marT="0" marB="0"/>
                </a:tc>
                <a:extLst>
                  <a:ext uri="{0D108BD9-81ED-4DB2-BD59-A6C34878D82A}">
                    <a16:rowId xmlns:a16="http://schemas.microsoft.com/office/drawing/2014/main" val="2333318682"/>
                  </a:ext>
                </a:extLst>
              </a:tr>
              <a:tr h="1282019">
                <a:tc>
                  <a:txBody>
                    <a:bodyPr/>
                    <a:lstStyle/>
                    <a:p>
                      <a:pPr>
                        <a:lnSpc>
                          <a:spcPct val="150000"/>
                        </a:lnSpc>
                        <a:buNone/>
                      </a:pPr>
                      <a:r>
                        <a:rPr lang="en-IE" sz="900">
                          <a:effectLst/>
                        </a:rPr>
                        <a:t>Results (/20)</a:t>
                      </a:r>
                      <a:endParaRPr lang="en-IE" sz="1000">
                        <a:effectLst/>
                        <a:latin typeface="Times New Roman" panose="02020603050405020304" pitchFamily="18" charset="0"/>
                        <a:ea typeface="Times New Roman" panose="02020603050405020304" pitchFamily="18" charset="0"/>
                      </a:endParaRPr>
                    </a:p>
                  </a:txBody>
                  <a:tcPr marL="28277" marR="28277" marT="0" marB="0"/>
                </a:tc>
                <a:tc>
                  <a:txBody>
                    <a:bodyPr/>
                    <a:lstStyle/>
                    <a:p>
                      <a:pPr>
                        <a:lnSpc>
                          <a:spcPct val="150000"/>
                        </a:lnSpc>
                        <a:buNone/>
                      </a:pPr>
                      <a:r>
                        <a:rPr lang="en-IE" sz="900">
                          <a:effectLst/>
                        </a:rPr>
                        <a:t>Full descriptive statistics reported accurately including RACE IAT Scores (M, SDs), racial preference scores (M, SD) and political ideation scores (M, SD). Statistical assumptions checked. Regression clearly reported and interpreted in accordance with APA formatting. Inclusion and correct interpretation of graphs/figures as appropriate.</a:t>
                      </a:r>
                      <a:endParaRPr lang="en-IE" sz="1000">
                        <a:effectLst/>
                        <a:latin typeface="Times New Roman" panose="02020603050405020304" pitchFamily="18" charset="0"/>
                        <a:ea typeface="Times New Roman" panose="02020603050405020304" pitchFamily="18" charset="0"/>
                      </a:endParaRPr>
                    </a:p>
                  </a:txBody>
                  <a:tcPr marL="28277" marR="28277" marT="0" marB="0"/>
                </a:tc>
                <a:tc>
                  <a:txBody>
                    <a:bodyPr/>
                    <a:lstStyle/>
                    <a:p>
                      <a:pPr>
                        <a:lnSpc>
                          <a:spcPct val="150000"/>
                        </a:lnSpc>
                        <a:buNone/>
                      </a:pPr>
                      <a:r>
                        <a:rPr lang="en-IE" sz="900">
                          <a:effectLst/>
                        </a:rPr>
                        <a:t>Most descriptives included. Regression mostly accurate and reported in APA style. Assumptions mentioned.</a:t>
                      </a:r>
                      <a:endParaRPr lang="en-IE" sz="1000">
                        <a:effectLst/>
                        <a:latin typeface="Times New Roman" panose="02020603050405020304" pitchFamily="18" charset="0"/>
                        <a:ea typeface="Times New Roman" panose="02020603050405020304" pitchFamily="18" charset="0"/>
                      </a:endParaRPr>
                    </a:p>
                  </a:txBody>
                  <a:tcPr marL="28277" marR="28277" marT="0" marB="0"/>
                </a:tc>
                <a:tc>
                  <a:txBody>
                    <a:bodyPr/>
                    <a:lstStyle/>
                    <a:p>
                      <a:pPr>
                        <a:lnSpc>
                          <a:spcPct val="150000"/>
                        </a:lnSpc>
                        <a:buNone/>
                      </a:pPr>
                      <a:r>
                        <a:rPr lang="en-IE" sz="900">
                          <a:effectLst/>
                        </a:rPr>
                        <a:t>Basic descriptives provided. Regression reporting may contain errors or lack clarity.</a:t>
                      </a:r>
                      <a:endParaRPr lang="en-IE" sz="1000">
                        <a:effectLst/>
                        <a:latin typeface="Times New Roman" panose="02020603050405020304" pitchFamily="18" charset="0"/>
                        <a:ea typeface="Times New Roman" panose="02020603050405020304" pitchFamily="18" charset="0"/>
                      </a:endParaRPr>
                    </a:p>
                  </a:txBody>
                  <a:tcPr marL="28277" marR="28277" marT="0" marB="0"/>
                </a:tc>
                <a:tc>
                  <a:txBody>
                    <a:bodyPr/>
                    <a:lstStyle/>
                    <a:p>
                      <a:pPr>
                        <a:lnSpc>
                          <a:spcPct val="150000"/>
                        </a:lnSpc>
                        <a:buNone/>
                      </a:pPr>
                      <a:r>
                        <a:rPr lang="en-IE" sz="900">
                          <a:effectLst/>
                        </a:rPr>
                        <a:t>Incomplete descriptives. Errors in analysis or reporting limit interpretation.</a:t>
                      </a:r>
                      <a:endParaRPr lang="en-IE" sz="1000">
                        <a:effectLst/>
                        <a:latin typeface="Times New Roman" panose="02020603050405020304" pitchFamily="18" charset="0"/>
                        <a:ea typeface="Times New Roman" panose="02020603050405020304" pitchFamily="18" charset="0"/>
                      </a:endParaRPr>
                    </a:p>
                  </a:txBody>
                  <a:tcPr marL="28277" marR="28277" marT="0" marB="0"/>
                </a:tc>
                <a:tc>
                  <a:txBody>
                    <a:bodyPr/>
                    <a:lstStyle/>
                    <a:p>
                      <a:pPr>
                        <a:lnSpc>
                          <a:spcPct val="150000"/>
                        </a:lnSpc>
                        <a:buNone/>
                      </a:pPr>
                      <a:r>
                        <a:rPr lang="en-IE" sz="900">
                          <a:effectLst/>
                        </a:rPr>
                        <a:t>Results largely missing, inaccurate, or poorly organised.</a:t>
                      </a:r>
                      <a:endParaRPr lang="en-IE" sz="1000">
                        <a:effectLst/>
                        <a:latin typeface="Times New Roman" panose="02020603050405020304" pitchFamily="18" charset="0"/>
                        <a:ea typeface="Times New Roman" panose="02020603050405020304" pitchFamily="18" charset="0"/>
                      </a:endParaRPr>
                    </a:p>
                  </a:txBody>
                  <a:tcPr marL="28277" marR="28277" marT="0" marB="0"/>
                </a:tc>
                <a:extLst>
                  <a:ext uri="{0D108BD9-81ED-4DB2-BD59-A6C34878D82A}">
                    <a16:rowId xmlns:a16="http://schemas.microsoft.com/office/drawing/2014/main" val="2061039953"/>
                  </a:ext>
                </a:extLst>
              </a:tr>
              <a:tr h="892754">
                <a:tc>
                  <a:txBody>
                    <a:bodyPr/>
                    <a:lstStyle/>
                    <a:p>
                      <a:pPr>
                        <a:lnSpc>
                          <a:spcPct val="150000"/>
                        </a:lnSpc>
                        <a:buNone/>
                      </a:pPr>
                      <a:r>
                        <a:rPr lang="en-IE" sz="900">
                          <a:effectLst/>
                        </a:rPr>
                        <a:t>Discussion (/20)</a:t>
                      </a:r>
                      <a:endParaRPr lang="en-IE" sz="1000">
                        <a:effectLst/>
                        <a:latin typeface="Times New Roman" panose="02020603050405020304" pitchFamily="18" charset="0"/>
                        <a:ea typeface="Times New Roman" panose="02020603050405020304" pitchFamily="18" charset="0"/>
                      </a:endParaRPr>
                    </a:p>
                  </a:txBody>
                  <a:tcPr marL="28277" marR="28277" marT="0" marB="0"/>
                </a:tc>
                <a:tc>
                  <a:txBody>
                    <a:bodyPr/>
                    <a:lstStyle/>
                    <a:p>
                      <a:pPr>
                        <a:lnSpc>
                          <a:spcPct val="150000"/>
                        </a:lnSpc>
                        <a:buNone/>
                      </a:pPr>
                      <a:r>
                        <a:rPr lang="en-IE" sz="900">
                          <a:effectLst/>
                        </a:rPr>
                        <a:t>Findings clearly summarised and interpreted with strong links to literature. Insightful critique, limitations, implications, and well-considered future directions.</a:t>
                      </a:r>
                      <a:endParaRPr lang="en-IE" sz="1000">
                        <a:effectLst/>
                        <a:latin typeface="Times New Roman" panose="02020603050405020304" pitchFamily="18" charset="0"/>
                        <a:ea typeface="Times New Roman" panose="02020603050405020304" pitchFamily="18" charset="0"/>
                      </a:endParaRPr>
                    </a:p>
                  </a:txBody>
                  <a:tcPr marL="28277" marR="28277" marT="0" marB="0"/>
                </a:tc>
                <a:tc>
                  <a:txBody>
                    <a:bodyPr/>
                    <a:lstStyle/>
                    <a:p>
                      <a:pPr>
                        <a:lnSpc>
                          <a:spcPct val="150000"/>
                        </a:lnSpc>
                        <a:buNone/>
                      </a:pPr>
                      <a:r>
                        <a:rPr lang="en-IE" sz="900">
                          <a:effectLst/>
                        </a:rPr>
                        <a:t>Findings well interpreted with some critical insight. Strengths and limitations acknowledged, though discussion may be general.</a:t>
                      </a:r>
                      <a:endParaRPr lang="en-IE" sz="1000">
                        <a:effectLst/>
                        <a:latin typeface="Times New Roman" panose="02020603050405020304" pitchFamily="18" charset="0"/>
                        <a:ea typeface="Times New Roman" panose="02020603050405020304" pitchFamily="18" charset="0"/>
                      </a:endParaRPr>
                    </a:p>
                  </a:txBody>
                  <a:tcPr marL="28277" marR="28277" marT="0" marB="0"/>
                </a:tc>
                <a:tc>
                  <a:txBody>
                    <a:bodyPr/>
                    <a:lstStyle/>
                    <a:p>
                      <a:pPr>
                        <a:lnSpc>
                          <a:spcPct val="150000"/>
                        </a:lnSpc>
                        <a:buNone/>
                      </a:pPr>
                      <a:r>
                        <a:rPr lang="en-IE" sz="900">
                          <a:effectLst/>
                        </a:rPr>
                        <a:t>Findings described with limited interpretation. Weak critical engagement with literature.</a:t>
                      </a:r>
                      <a:endParaRPr lang="en-IE" sz="1000">
                        <a:effectLst/>
                        <a:latin typeface="Times New Roman" panose="02020603050405020304" pitchFamily="18" charset="0"/>
                        <a:ea typeface="Times New Roman" panose="02020603050405020304" pitchFamily="18" charset="0"/>
                      </a:endParaRPr>
                    </a:p>
                  </a:txBody>
                  <a:tcPr marL="28277" marR="28277" marT="0" marB="0"/>
                </a:tc>
                <a:tc>
                  <a:txBody>
                    <a:bodyPr/>
                    <a:lstStyle/>
                    <a:p>
                      <a:pPr>
                        <a:lnSpc>
                          <a:spcPct val="150000"/>
                        </a:lnSpc>
                        <a:buNone/>
                      </a:pPr>
                      <a:r>
                        <a:rPr lang="en-IE" sz="900">
                          <a:effectLst/>
                        </a:rPr>
                        <a:t>Minimal interpretation. Limited or unclear links to literature and implications.</a:t>
                      </a:r>
                      <a:endParaRPr lang="en-IE" sz="1000">
                        <a:effectLst/>
                        <a:latin typeface="Times New Roman" panose="02020603050405020304" pitchFamily="18" charset="0"/>
                        <a:ea typeface="Times New Roman" panose="02020603050405020304" pitchFamily="18" charset="0"/>
                      </a:endParaRPr>
                    </a:p>
                  </a:txBody>
                  <a:tcPr marL="28277" marR="28277" marT="0" marB="0"/>
                </a:tc>
                <a:tc>
                  <a:txBody>
                    <a:bodyPr/>
                    <a:lstStyle/>
                    <a:p>
                      <a:pPr>
                        <a:lnSpc>
                          <a:spcPct val="150000"/>
                        </a:lnSpc>
                        <a:buNone/>
                      </a:pPr>
                      <a:r>
                        <a:rPr lang="en-IE" sz="900">
                          <a:effectLst/>
                        </a:rPr>
                        <a:t>Very limited or absent discussion. No meaningful interpretation or literature integration.</a:t>
                      </a:r>
                      <a:endParaRPr lang="en-IE" sz="1000">
                        <a:effectLst/>
                        <a:latin typeface="Times New Roman" panose="02020603050405020304" pitchFamily="18" charset="0"/>
                        <a:ea typeface="Times New Roman" panose="02020603050405020304" pitchFamily="18" charset="0"/>
                      </a:endParaRPr>
                    </a:p>
                  </a:txBody>
                  <a:tcPr marL="28277" marR="28277" marT="0" marB="0"/>
                </a:tc>
                <a:extLst>
                  <a:ext uri="{0D108BD9-81ED-4DB2-BD59-A6C34878D82A}">
                    <a16:rowId xmlns:a16="http://schemas.microsoft.com/office/drawing/2014/main" val="3437130942"/>
                  </a:ext>
                </a:extLst>
              </a:tr>
              <a:tr h="373732">
                <a:tc>
                  <a:txBody>
                    <a:bodyPr/>
                    <a:lstStyle/>
                    <a:p>
                      <a:pPr>
                        <a:lnSpc>
                          <a:spcPct val="150000"/>
                        </a:lnSpc>
                        <a:buNone/>
                      </a:pPr>
                      <a:r>
                        <a:rPr lang="en-IE" sz="900">
                          <a:effectLst/>
                        </a:rPr>
                        <a:t>Presentation &amp; APA (/10)</a:t>
                      </a:r>
                      <a:endParaRPr lang="en-IE" sz="1000">
                        <a:effectLst/>
                        <a:latin typeface="Times New Roman" panose="02020603050405020304" pitchFamily="18" charset="0"/>
                        <a:ea typeface="Times New Roman" panose="02020603050405020304" pitchFamily="18" charset="0"/>
                      </a:endParaRPr>
                    </a:p>
                  </a:txBody>
                  <a:tcPr marL="28277" marR="28277" marT="0" marB="0"/>
                </a:tc>
                <a:tc>
                  <a:txBody>
                    <a:bodyPr/>
                    <a:lstStyle/>
                    <a:p>
                      <a:pPr>
                        <a:lnSpc>
                          <a:spcPct val="150000"/>
                        </a:lnSpc>
                        <a:buNone/>
                      </a:pPr>
                      <a:r>
                        <a:rPr lang="en-IE" sz="900">
                          <a:effectLst/>
                        </a:rPr>
                        <a:t>Well-structured and polished. Consistent APA referencing. Few or no errors.</a:t>
                      </a:r>
                      <a:endParaRPr lang="en-IE" sz="1000">
                        <a:effectLst/>
                        <a:latin typeface="Times New Roman" panose="02020603050405020304" pitchFamily="18" charset="0"/>
                        <a:ea typeface="Times New Roman" panose="02020603050405020304" pitchFamily="18" charset="0"/>
                      </a:endParaRPr>
                    </a:p>
                  </a:txBody>
                  <a:tcPr marL="28277" marR="28277" marT="0" marB="0"/>
                </a:tc>
                <a:tc>
                  <a:txBody>
                    <a:bodyPr/>
                    <a:lstStyle/>
                    <a:p>
                      <a:pPr>
                        <a:lnSpc>
                          <a:spcPct val="150000"/>
                        </a:lnSpc>
                        <a:buNone/>
                      </a:pPr>
                      <a:r>
                        <a:rPr lang="en-IE" sz="900">
                          <a:effectLst/>
                        </a:rPr>
                        <a:t>Clear structure. Minor formatting or APA errors.</a:t>
                      </a:r>
                      <a:endParaRPr lang="en-IE" sz="1000">
                        <a:effectLst/>
                        <a:latin typeface="Times New Roman" panose="02020603050405020304" pitchFamily="18" charset="0"/>
                        <a:ea typeface="Times New Roman" panose="02020603050405020304" pitchFamily="18" charset="0"/>
                      </a:endParaRPr>
                    </a:p>
                  </a:txBody>
                  <a:tcPr marL="28277" marR="28277" marT="0" marB="0"/>
                </a:tc>
                <a:tc>
                  <a:txBody>
                    <a:bodyPr/>
                    <a:lstStyle/>
                    <a:p>
                      <a:pPr>
                        <a:lnSpc>
                          <a:spcPct val="150000"/>
                        </a:lnSpc>
                        <a:buNone/>
                      </a:pPr>
                      <a:r>
                        <a:rPr lang="en-IE" sz="900">
                          <a:effectLst/>
                        </a:rPr>
                        <a:t>Adequate structure. Some APA, grammar, or formatting errors.</a:t>
                      </a:r>
                      <a:endParaRPr lang="en-IE" sz="1000">
                        <a:effectLst/>
                        <a:latin typeface="Times New Roman" panose="02020603050405020304" pitchFamily="18" charset="0"/>
                        <a:ea typeface="Times New Roman" panose="02020603050405020304" pitchFamily="18" charset="0"/>
                      </a:endParaRPr>
                    </a:p>
                  </a:txBody>
                  <a:tcPr marL="28277" marR="28277" marT="0" marB="0"/>
                </a:tc>
                <a:tc>
                  <a:txBody>
                    <a:bodyPr/>
                    <a:lstStyle/>
                    <a:p>
                      <a:pPr>
                        <a:lnSpc>
                          <a:spcPct val="150000"/>
                        </a:lnSpc>
                        <a:buNone/>
                      </a:pPr>
                      <a:r>
                        <a:rPr lang="en-IE" sz="900">
                          <a:effectLst/>
                        </a:rPr>
                        <a:t>Weak structure. Frequent APA and grammatical errors that reduce clarity.</a:t>
                      </a:r>
                      <a:endParaRPr lang="en-IE" sz="1000">
                        <a:effectLst/>
                        <a:latin typeface="Times New Roman" panose="02020603050405020304" pitchFamily="18" charset="0"/>
                        <a:ea typeface="Times New Roman" panose="02020603050405020304" pitchFamily="18" charset="0"/>
                      </a:endParaRPr>
                    </a:p>
                  </a:txBody>
                  <a:tcPr marL="28277" marR="28277" marT="0" marB="0"/>
                </a:tc>
                <a:tc>
                  <a:txBody>
                    <a:bodyPr/>
                    <a:lstStyle/>
                    <a:p>
                      <a:pPr>
                        <a:lnSpc>
                          <a:spcPct val="150000"/>
                        </a:lnSpc>
                        <a:buNone/>
                      </a:pPr>
                      <a:r>
                        <a:rPr lang="en-IE" sz="900" dirty="0">
                          <a:effectLst/>
                        </a:rPr>
                        <a:t>Poor structure and extensive APA and language errors that impede understanding.</a:t>
                      </a:r>
                      <a:endParaRPr lang="en-IE" sz="1000" dirty="0">
                        <a:effectLst/>
                        <a:latin typeface="Times New Roman" panose="02020603050405020304" pitchFamily="18" charset="0"/>
                        <a:ea typeface="Times New Roman" panose="02020603050405020304" pitchFamily="18" charset="0"/>
                      </a:endParaRPr>
                    </a:p>
                  </a:txBody>
                  <a:tcPr marL="28277" marR="28277" marT="0" marB="0"/>
                </a:tc>
                <a:extLst>
                  <a:ext uri="{0D108BD9-81ED-4DB2-BD59-A6C34878D82A}">
                    <a16:rowId xmlns:a16="http://schemas.microsoft.com/office/drawing/2014/main" val="2246858759"/>
                  </a:ext>
                </a:extLst>
              </a:tr>
            </a:tbl>
          </a:graphicData>
        </a:graphic>
      </p:graphicFrame>
    </p:spTree>
    <p:extLst>
      <p:ext uri="{BB962C8B-B14F-4D97-AF65-F5344CB8AC3E}">
        <p14:creationId xmlns:p14="http://schemas.microsoft.com/office/powerpoint/2010/main" val="2918068059"/>
      </p:ext>
    </p:extLst>
  </p:cSld>
  <p:clrMapOvr>
    <a:masterClrMapping/>
  </p:clrMapOvr>
</p:sld>
</file>

<file path=ppt/theme/theme1.xml><?xml version="1.0" encoding="utf-8"?>
<a:theme xmlns:a="http://schemas.openxmlformats.org/drawingml/2006/main" name="1_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5_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24_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113</TotalTime>
  <Words>1590</Words>
  <Application>Microsoft Office PowerPoint</Application>
  <PresentationFormat>Widescreen</PresentationFormat>
  <Paragraphs>152</Paragraphs>
  <Slides>12</Slides>
  <Notes>2</Notes>
  <HiddenSlides>0</HiddenSlides>
  <MMClips>0</MMClips>
  <ScaleCrop>false</ScaleCrop>
  <HeadingPairs>
    <vt:vector size="6" baseType="variant">
      <vt:variant>
        <vt:lpstr>Fonts Used</vt:lpstr>
      </vt:variant>
      <vt:variant>
        <vt:i4>3</vt:i4>
      </vt:variant>
      <vt:variant>
        <vt:lpstr>Theme</vt:lpstr>
      </vt:variant>
      <vt:variant>
        <vt:i4>3</vt:i4>
      </vt:variant>
      <vt:variant>
        <vt:lpstr>Slide Titles</vt:lpstr>
      </vt:variant>
      <vt:variant>
        <vt:i4>12</vt:i4>
      </vt:variant>
    </vt:vector>
  </HeadingPairs>
  <TitlesOfParts>
    <vt:vector size="18" baseType="lpstr">
      <vt:lpstr>Aptos</vt:lpstr>
      <vt:lpstr>Arial</vt:lpstr>
      <vt:lpstr>Times New Roman</vt:lpstr>
      <vt:lpstr>1_Office Theme</vt:lpstr>
      <vt:lpstr>15_Office Theme</vt:lpstr>
      <vt:lpstr>24_Office Theme</vt:lpstr>
      <vt:lpstr>PSY1055 Advanced Psychology Research Skills</vt:lpstr>
      <vt:lpstr>Continuous Assessment 3 Implicit Attitudes to Race (Social Cognitive Psychology) Report</vt:lpstr>
      <vt:lpstr>Overview of CA3 Implicit Attitudes to Race (Social Cognitive Psychology) Report</vt:lpstr>
      <vt:lpstr>Overview of CA3 Implicit Attitudes to Race (Social Cognitive Psychology) Report</vt:lpstr>
      <vt:lpstr>Continuous Assessment 3 Implicit Attitudes to Race (Social Cognitive Psychology) Report</vt:lpstr>
      <vt:lpstr>Continuous Assessment 3</vt:lpstr>
      <vt:lpstr>CA3 Marking Rubric </vt:lpstr>
      <vt:lpstr>CA3 Marking Rubric </vt:lpstr>
      <vt:lpstr>PowerPoint Presentation</vt:lpstr>
      <vt:lpstr>DCU Academic Integrity Policy  </vt:lpstr>
      <vt:lpstr>Continuous Assessment 3</vt:lpstr>
      <vt:lpstr>Thanks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Ciara Mahon</dc:creator>
  <cp:lastModifiedBy>Ciara Mahon</cp:lastModifiedBy>
  <cp:revision>7</cp:revision>
  <dcterms:created xsi:type="dcterms:W3CDTF">2025-01-28T17:49:15Z</dcterms:created>
  <dcterms:modified xsi:type="dcterms:W3CDTF">2026-02-03T18:51:35Z</dcterms:modified>
</cp:coreProperties>
</file>