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6" r:id="rId2"/>
  </p:sldMasterIdLst>
  <p:notesMasterIdLst>
    <p:notesMasterId r:id="rId5"/>
  </p:notesMasterIdLst>
  <p:sldIdLst>
    <p:sldId id="320" r:id="rId3"/>
    <p:sldId id="32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54" autoAdjust="0"/>
    <p:restoredTop sz="46252" autoAdjust="0"/>
  </p:normalViewPr>
  <p:slideViewPr>
    <p:cSldViewPr snapToGrid="0">
      <p:cViewPr varScale="1">
        <p:scale>
          <a:sx n="29" d="100"/>
          <a:sy n="29" d="100"/>
        </p:scale>
        <p:origin x="21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6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22E7C-7FE8-4F56-B74A-01326FA4811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10747D-032A-4AAC-A1B2-216EF7C81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47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66701-215E-4A68-AE01-0C2D614133A1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3402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66701-215E-4A68-AE01-0C2D614133A1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295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E3D8-E5F4-423A-8CD5-62A6BE712FAA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46CBB-F2BB-48B3-A33C-17D8F960F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115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E3D8-E5F4-423A-8CD5-62A6BE712FAA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46CBB-F2BB-48B3-A33C-17D8F960F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171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E3D8-E5F4-423A-8CD5-62A6BE712FAA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46CBB-F2BB-48B3-A33C-17D8F960F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9241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 Slides Top Righ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1788" y="187450"/>
            <a:ext cx="1875453" cy="855116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7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557213" indent="-214313">
              <a:buFont typeface="Wingdings" panose="05000000000000000000" pitchFamily="2" charset="2"/>
              <a:buChar char="§"/>
              <a:defRPr/>
            </a:lvl2pPr>
            <a:lvl3pPr marL="900113" indent="-214313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1243013" indent="-214313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1585913" indent="-214313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7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F27C4-909F-4FCA-8756-99978FE5CBFF}" type="datetime1">
              <a:rPr lang="en-GB" smtClean="0"/>
              <a:t>13/01/2026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5427" y="369731"/>
            <a:ext cx="9285515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19847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no T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1584" y="411770"/>
            <a:ext cx="1567542" cy="475633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7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742950" indent="-285750">
              <a:buFont typeface="Wingdings" panose="05000000000000000000" pitchFamily="2" charset="2"/>
              <a:buChar char="§"/>
              <a:defRPr/>
            </a:lvl2pPr>
            <a:lvl3pPr marL="12001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16573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21145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5427" y="369731"/>
            <a:ext cx="9285514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63502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bot LOGO no TO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379" y="5939146"/>
            <a:ext cx="1567542" cy="475633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7" y="1825625"/>
            <a:ext cx="11261756" cy="3947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742950" indent="-285750">
              <a:buFont typeface="Wingdings" panose="05000000000000000000" pitchFamily="2" charset="2"/>
              <a:buChar char="§"/>
              <a:defRPr/>
            </a:lvl2pPr>
            <a:lvl3pPr marL="12001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16573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21145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5427" y="369731"/>
            <a:ext cx="11277494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03047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TOT &amp;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5362" y="6299510"/>
            <a:ext cx="2296304" cy="4788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1584" y="411770"/>
            <a:ext cx="1567542" cy="475633"/>
          </a:xfrm>
          <a:prstGeom prst="rect">
            <a:avLst/>
          </a:prstGeom>
        </p:spPr>
      </p:pic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455427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742950" indent="-285750">
              <a:buFont typeface="Wingdings" panose="05000000000000000000" pitchFamily="2" charset="2"/>
              <a:buChar char="§"/>
              <a:defRPr/>
            </a:lvl2pPr>
            <a:lvl3pPr marL="12001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16573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21145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455427" y="369731"/>
            <a:ext cx="9285514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2512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no TOT Log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427" y="411771"/>
            <a:ext cx="1567542" cy="475633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7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742950" indent="-285750">
              <a:buFont typeface="Wingdings" panose="05000000000000000000" pitchFamily="2" charset="2"/>
              <a:buChar char="§"/>
              <a:defRPr/>
            </a:lvl2pPr>
            <a:lvl3pPr marL="12001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16573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21145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554013" y="369731"/>
            <a:ext cx="8417013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33057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Section Break Sh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5427" y="6356350"/>
            <a:ext cx="2743200" cy="365125"/>
          </a:xfrm>
        </p:spPr>
        <p:txBody>
          <a:bodyPr/>
          <a:lstStyle/>
          <a:p>
            <a:fld id="{1370C4FA-0DA2-470F-BFEF-56E857E51C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7" y="4821615"/>
            <a:ext cx="7772400" cy="1298705"/>
          </a:xfrm>
        </p:spPr>
        <p:txBody>
          <a:bodyPr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1584" y="411770"/>
            <a:ext cx="1567542" cy="475633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55427" y="394139"/>
            <a:ext cx="7772400" cy="4312052"/>
          </a:xfrm>
        </p:spPr>
        <p:txBody>
          <a:bodyPr anchor="t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14757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Section Break L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427" y="6356350"/>
            <a:ext cx="2743200" cy="365125"/>
          </a:xfrm>
        </p:spPr>
        <p:txBody>
          <a:bodyPr/>
          <a:lstStyle/>
          <a:p>
            <a:fld id="{1370C4FA-0DA2-470F-BFEF-56E857E51CBE}" type="datetimeFigureOut">
              <a:rPr lang="en-GB" smtClean="0"/>
              <a:t>13/01/2026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16F8A46-E344-42B0-8AFF-66A3024D4E2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5427" y="1741269"/>
            <a:ext cx="10515600" cy="2852737"/>
          </a:xfrm>
        </p:spPr>
        <p:txBody>
          <a:bodyPr anchor="b"/>
          <a:lstStyle>
            <a:lvl1pPr>
              <a:defRPr sz="6000" baseline="0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7" y="4709857"/>
            <a:ext cx="10515600" cy="1411324"/>
          </a:xfrm>
        </p:spPr>
        <p:txBody>
          <a:bodyPr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427" y="411771"/>
            <a:ext cx="1567542" cy="475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5067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Logo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881" y="2413398"/>
            <a:ext cx="6694239" cy="203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1852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E3D8-E5F4-423A-8CD5-62A6BE712FAA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46CBB-F2BB-48B3-A33C-17D8F960F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29582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8041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B7D18-EB53-4314-A058-61D974988762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3F26AB-0377-4F25-A0DC-6988543983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4733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 Slides Top Righ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1788" y="187450"/>
            <a:ext cx="1875453" cy="855116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7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742950" indent="-285750">
              <a:buFont typeface="Wingdings" panose="05000000000000000000" pitchFamily="2" charset="2"/>
              <a:buChar char="§"/>
              <a:defRPr/>
            </a:lvl2pPr>
            <a:lvl3pPr marL="12001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16573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21145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F27C4-909F-4FCA-8756-99978FE5CBFF}" type="datetime1">
              <a:rPr lang="en-GB" smtClean="0"/>
              <a:t>13/01/2026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5427" y="369731"/>
            <a:ext cx="9285514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56774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 Slides Bottom Righ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9068" y="5766570"/>
            <a:ext cx="1879145" cy="856800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7" y="1825625"/>
            <a:ext cx="11261756" cy="3947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742950" indent="-285750">
              <a:buFont typeface="Wingdings" panose="05000000000000000000" pitchFamily="2" charset="2"/>
              <a:buChar char="§"/>
              <a:defRPr/>
            </a:lvl2pPr>
            <a:lvl3pPr marL="12001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16573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21145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171A-3BAF-4191-989A-6FAA04D3C84E}" type="datetime1">
              <a:rPr lang="en-GB" smtClean="0"/>
              <a:t>13/01/2026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5427" y="369731"/>
            <a:ext cx="11277494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41059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CC29-5B44-4CAB-938E-B2FB5BE8057A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D5FF1-538F-4A27-90AD-37AF758670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221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E3D8-E5F4-423A-8CD5-62A6BE712FAA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46CBB-F2BB-48B3-A33C-17D8F960F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858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E3D8-E5F4-423A-8CD5-62A6BE712FAA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46CBB-F2BB-48B3-A33C-17D8F960F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084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E3D8-E5F4-423A-8CD5-62A6BE712FAA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46CBB-F2BB-48B3-A33C-17D8F960F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072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E3D8-E5F4-423A-8CD5-62A6BE712FAA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46CBB-F2BB-48B3-A33C-17D8F960F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805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E3D8-E5F4-423A-8CD5-62A6BE712FAA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46CBB-F2BB-48B3-A33C-17D8F960F0FA}" type="slidenum">
              <a:rPr lang="en-GB" smtClean="0"/>
              <a:t>‹#›</a:t>
            </a:fld>
            <a:endParaRPr lang="en-GB"/>
          </a:p>
        </p:txBody>
      </p:sp>
      <p:grpSp>
        <p:nvGrpSpPr>
          <p:cNvPr id="35" name="Group 12">
            <a:extLst>
              <a:ext uri="{FF2B5EF4-FFF2-40B4-BE49-F238E27FC236}">
                <a16:creationId xmlns:a16="http://schemas.microsoft.com/office/drawing/2014/main" id="{8C8655F0-7548-4748-8EC0-7B397703F800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0"/>
            <a:ext cx="12192000" cy="792163"/>
            <a:chOff x="0" y="0"/>
            <a:chExt cx="9144000" cy="792162"/>
          </a:xfrm>
        </p:grpSpPr>
        <p:grpSp>
          <p:nvGrpSpPr>
            <p:cNvPr id="36" name="Group 11">
              <a:extLst>
                <a:ext uri="{FF2B5EF4-FFF2-40B4-BE49-F238E27FC236}">
                  <a16:creationId xmlns:a16="http://schemas.microsoft.com/office/drawing/2014/main" id="{6FFF9568-B32E-4929-B1C7-3188166087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4572000" cy="792162"/>
              <a:chOff x="0" y="548680"/>
              <a:chExt cx="4572000" cy="792162"/>
            </a:xfrm>
          </p:grpSpPr>
          <p:pic>
            <p:nvPicPr>
              <p:cNvPr id="42" name="Picture 14" descr="nbs sign.jpg">
                <a:extLst>
                  <a:ext uri="{FF2B5EF4-FFF2-40B4-BE49-F238E27FC236}">
                    <a16:creationId xmlns:a16="http://schemas.microsoft.com/office/drawing/2014/main" id="{ED022777-4960-4D16-98B0-2771E8C97C7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grayscl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5717" b="15070"/>
              <a:stretch>
                <a:fillRect/>
              </a:stretch>
            </p:blipFill>
            <p:spPr bwMode="auto">
              <a:xfrm>
                <a:off x="0" y="549275"/>
                <a:ext cx="1187624" cy="7914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3" name="Picture 13" descr="Students at City Campus East (21).JPG">
                <a:extLst>
                  <a:ext uri="{FF2B5EF4-FFF2-40B4-BE49-F238E27FC236}">
                    <a16:creationId xmlns:a16="http://schemas.microsoft.com/office/drawing/2014/main" id="{D8537BE7-87CB-4CF8-A2E0-DD0D645569E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grayscl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9052"/>
              <a:stretch>
                <a:fillRect/>
              </a:stretch>
            </p:blipFill>
            <p:spPr bwMode="auto">
              <a:xfrm>
                <a:off x="3491880" y="548680"/>
                <a:ext cx="1080120" cy="7921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4" name="Picture 11" descr="front_cover2010UG.jpg">
                <a:extLst>
                  <a:ext uri="{FF2B5EF4-FFF2-40B4-BE49-F238E27FC236}">
                    <a16:creationId xmlns:a16="http://schemas.microsoft.com/office/drawing/2014/main" id="{E0CCC88A-CD20-4945-A4B8-E5B96139B8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grayscl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872" b="1588"/>
              <a:stretch>
                <a:fillRect/>
              </a:stretch>
            </p:blipFill>
            <p:spPr bwMode="auto">
              <a:xfrm>
                <a:off x="1187624" y="548680"/>
                <a:ext cx="1154450" cy="792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5" name="Picture 15" descr="CCE at dusk_lowerres.jpg">
                <a:extLst>
                  <a:ext uri="{FF2B5EF4-FFF2-40B4-BE49-F238E27FC236}">
                    <a16:creationId xmlns:a16="http://schemas.microsoft.com/office/drawing/2014/main" id="{74F59598-9C4D-4EBD-97E0-13A35D1894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grayscl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5159" t="8002" r="8653" b="44749"/>
              <a:stretch>
                <a:fillRect/>
              </a:stretch>
            </p:blipFill>
            <p:spPr bwMode="auto">
              <a:xfrm>
                <a:off x="2339752" y="548680"/>
                <a:ext cx="1154451" cy="792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37" name="Group 12">
              <a:extLst>
                <a:ext uri="{FF2B5EF4-FFF2-40B4-BE49-F238E27FC236}">
                  <a16:creationId xmlns:a16="http://schemas.microsoft.com/office/drawing/2014/main" id="{438FA8E1-9BCF-4E48-A192-D4B4DF9550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5488" y="0"/>
              <a:ext cx="4608512" cy="792162"/>
              <a:chOff x="0" y="548680"/>
              <a:chExt cx="4608512" cy="792162"/>
            </a:xfrm>
          </p:grpSpPr>
          <p:pic>
            <p:nvPicPr>
              <p:cNvPr id="38" name="Picture 14" descr="nbs sign.jpg">
                <a:extLst>
                  <a:ext uri="{FF2B5EF4-FFF2-40B4-BE49-F238E27FC236}">
                    <a16:creationId xmlns:a16="http://schemas.microsoft.com/office/drawing/2014/main" id="{6B64ABE1-C368-4DF2-854D-61E00EB47C7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grayscl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5717" b="15070"/>
              <a:stretch>
                <a:fillRect/>
              </a:stretch>
            </p:blipFill>
            <p:spPr bwMode="auto">
              <a:xfrm>
                <a:off x="0" y="549275"/>
                <a:ext cx="1187624" cy="7914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9" name="Picture 13" descr="Students at City Campus East (21).JPG">
                <a:extLst>
                  <a:ext uri="{FF2B5EF4-FFF2-40B4-BE49-F238E27FC236}">
                    <a16:creationId xmlns:a16="http://schemas.microsoft.com/office/drawing/2014/main" id="{FADC75A3-76EB-4600-8292-F5CE0DBB579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grayscl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5978"/>
              <a:stretch>
                <a:fillRect/>
              </a:stretch>
            </p:blipFill>
            <p:spPr bwMode="auto">
              <a:xfrm>
                <a:off x="3491880" y="548680"/>
                <a:ext cx="1116632" cy="7921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0" name="Picture 16" descr="front_cover2010UG.jpg">
                <a:extLst>
                  <a:ext uri="{FF2B5EF4-FFF2-40B4-BE49-F238E27FC236}">
                    <a16:creationId xmlns:a16="http://schemas.microsoft.com/office/drawing/2014/main" id="{E609EB42-A1EF-47F2-A0EA-FA7138B9B0B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grayscl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872" b="1588"/>
              <a:stretch>
                <a:fillRect/>
              </a:stretch>
            </p:blipFill>
            <p:spPr bwMode="auto">
              <a:xfrm>
                <a:off x="1187624" y="548680"/>
                <a:ext cx="1154450" cy="792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" name="Picture 15" descr="CCE at dusk_lowerres.jpg">
                <a:extLst>
                  <a:ext uri="{FF2B5EF4-FFF2-40B4-BE49-F238E27FC236}">
                    <a16:creationId xmlns:a16="http://schemas.microsoft.com/office/drawing/2014/main" id="{4B759638-4B1D-429C-9F8A-CE2FD941C59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grayscl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5159" t="8002" r="8653" b="44749"/>
              <a:stretch>
                <a:fillRect/>
              </a:stretch>
            </p:blipFill>
            <p:spPr bwMode="auto">
              <a:xfrm>
                <a:off x="2339752" y="548680"/>
                <a:ext cx="1154451" cy="792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46" name="Group 6">
            <a:extLst>
              <a:ext uri="{FF2B5EF4-FFF2-40B4-BE49-F238E27FC236}">
                <a16:creationId xmlns:a16="http://schemas.microsoft.com/office/drawing/2014/main" id="{25E0BDFE-D333-40BC-8E24-995123CF5B6C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6192837"/>
            <a:ext cx="12192000" cy="692150"/>
            <a:chOff x="0" y="6165304"/>
            <a:chExt cx="9144000" cy="692696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807C18C3-701B-45C7-9B02-AE41A8DFE7FB}"/>
                </a:ext>
              </a:extLst>
            </p:cNvPr>
            <p:cNvSpPr/>
            <p:nvPr/>
          </p:nvSpPr>
          <p:spPr>
            <a:xfrm>
              <a:off x="0" y="6165304"/>
              <a:ext cx="9144000" cy="692696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rgbClr val="FFFFFF"/>
                </a:solidFill>
                <a:ea typeface="MS PGothic" charset="0"/>
                <a:cs typeface="Arial" charset="0"/>
              </a:endParaRPr>
            </a:p>
          </p:txBody>
        </p:sp>
        <p:grpSp>
          <p:nvGrpSpPr>
            <p:cNvPr id="48" name="Group 8">
              <a:extLst>
                <a:ext uri="{FF2B5EF4-FFF2-40B4-BE49-F238E27FC236}">
                  <a16:creationId xmlns:a16="http://schemas.microsoft.com/office/drawing/2014/main" id="{15268A07-5D18-431E-8A1B-4FE2D26CF9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9736" y="6252975"/>
              <a:ext cx="8907507" cy="533017"/>
              <a:chOff x="167520" y="6214297"/>
              <a:chExt cx="8907507" cy="533017"/>
            </a:xfrm>
          </p:grpSpPr>
          <p:pic>
            <p:nvPicPr>
              <p:cNvPr id="49" name="Picture 9" descr="NBS_web_address_white.jpg">
                <a:extLst>
                  <a:ext uri="{FF2B5EF4-FFF2-40B4-BE49-F238E27FC236}">
                    <a16:creationId xmlns:a16="http://schemas.microsoft.com/office/drawing/2014/main" id="{E98F7776-A414-4A98-BC46-00B64C36CA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7520" y="6392082"/>
                <a:ext cx="2910096" cy="1665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0" name="Picture 10" descr="NBSRev.jpg">
                <a:extLst>
                  <a:ext uri="{FF2B5EF4-FFF2-40B4-BE49-F238E27FC236}">
                    <a16:creationId xmlns:a16="http://schemas.microsoft.com/office/drawing/2014/main" id="{D49D8DC7-DF21-468F-B3E5-06B7C96BA5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30144" y="6214297"/>
                <a:ext cx="1244883" cy="5330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782313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E3D8-E5F4-423A-8CD5-62A6BE712FAA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46CBB-F2BB-48B3-A33C-17D8F960F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745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E3D8-E5F4-423A-8CD5-62A6BE712FAA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46CBB-F2BB-48B3-A33C-17D8F960F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634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FE3D8-E5F4-423A-8CD5-62A6BE712FAA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46CBB-F2BB-48B3-A33C-17D8F960F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915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11770"/>
            <a:ext cx="928551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027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7" r:id="rId10"/>
    <p:sldLayoutId id="2147483688" r:id="rId11"/>
    <p:sldLayoutId id="214748368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4381500" y="3186112"/>
            <a:ext cx="342900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GB" sz="1350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1638300" y="206548"/>
            <a:ext cx="6172200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dirty="0">
                <a:solidFill>
                  <a:srgbClr val="FF0000"/>
                </a:solidFill>
                <a:latin typeface="Century Gothic" panose="020B0502020202020204" pitchFamily="34" charset="0"/>
              </a:rPr>
              <a:t>The AAA Framework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8576" y="1693069"/>
            <a:ext cx="5189382" cy="3263504"/>
          </a:xfrm>
        </p:spPr>
      </p:pic>
      <p:sp>
        <p:nvSpPr>
          <p:cNvPr id="24" name="TextBox 23"/>
          <p:cNvSpPr txBox="1"/>
          <p:nvPr/>
        </p:nvSpPr>
        <p:spPr>
          <a:xfrm>
            <a:off x="1565385" y="3348112"/>
            <a:ext cx="412577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>
                <a:solidFill>
                  <a:srgbClr val="222222"/>
                </a:solidFill>
                <a:latin typeface="Arial" panose="020B0604020202020204" pitchFamily="34" charset="0"/>
              </a:rPr>
              <a:t>(Ghemawat, 2008, p. 200)</a:t>
            </a:r>
            <a:endParaRPr lang="en-GB" sz="1050" dirty="0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3266028" y="3463528"/>
            <a:ext cx="548687" cy="11156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7941208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4381500" y="3186112"/>
            <a:ext cx="342900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GB" sz="135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226" y="1408995"/>
            <a:ext cx="5189382" cy="3263504"/>
          </a:xfrm>
        </p:spPr>
      </p:pic>
      <p:sp>
        <p:nvSpPr>
          <p:cNvPr id="4" name="TextBox 3"/>
          <p:cNvSpPr txBox="1"/>
          <p:nvPr/>
        </p:nvSpPr>
        <p:spPr>
          <a:xfrm>
            <a:off x="1923329" y="2336835"/>
            <a:ext cx="2430011" cy="73866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1050" dirty="0"/>
              <a:t>Seeking to increase revenues and market share by tailoring products/services/business model to suit local requirements</a:t>
            </a:r>
          </a:p>
        </p:txBody>
      </p:sp>
      <p:cxnSp>
        <p:nvCxnSpPr>
          <p:cNvPr id="10" name="Elbow Connector 9"/>
          <p:cNvCxnSpPr/>
          <p:nvPr/>
        </p:nvCxnSpPr>
        <p:spPr>
          <a:xfrm rot="5400000">
            <a:off x="3707442" y="1878870"/>
            <a:ext cx="525285" cy="390645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672716" y="2336834"/>
            <a:ext cx="2430011" cy="73866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1050" dirty="0"/>
              <a:t>Seeking economies of scale through, for example, centralising development and production processes to attain global efficiencies and competitive advantage</a:t>
            </a:r>
          </a:p>
        </p:txBody>
      </p:sp>
      <p:cxnSp>
        <p:nvCxnSpPr>
          <p:cNvPr id="15" name="Elbow Connector 14"/>
          <p:cNvCxnSpPr/>
          <p:nvPr/>
        </p:nvCxnSpPr>
        <p:spPr>
          <a:xfrm rot="5400000">
            <a:off x="7971781" y="1861967"/>
            <a:ext cx="525285" cy="390645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282642" y="5066429"/>
            <a:ext cx="3253934" cy="738664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GB" sz="1050" dirty="0"/>
              <a:t>Seeking to leverage economic or other differences between national or regional markets by , for example, locating separate parts of the supply chain in different places, location of headquarters for taxes purposes, etc.  </a:t>
            </a:r>
          </a:p>
        </p:txBody>
      </p:sp>
      <p:cxnSp>
        <p:nvCxnSpPr>
          <p:cNvPr id="17" name="Elbow Connector 16"/>
          <p:cNvCxnSpPr/>
          <p:nvPr/>
        </p:nvCxnSpPr>
        <p:spPr>
          <a:xfrm rot="5400000">
            <a:off x="6406305" y="4599783"/>
            <a:ext cx="525285" cy="390645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741532" y="3796634"/>
            <a:ext cx="276873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Product Adaptation is critical and somewhat unavoidable. Hence the most used global strategy, probably? 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120972" y="3068542"/>
            <a:ext cx="9016" cy="7888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565114" y="5285719"/>
            <a:ext cx="412577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>
                <a:solidFill>
                  <a:srgbClr val="222222"/>
                </a:solidFill>
                <a:latin typeface="Arial" panose="020B0604020202020204" pitchFamily="34" charset="0"/>
              </a:rPr>
              <a:t>(Ghemawat, 2008; Open University of Hong Kong, 2015)</a:t>
            </a:r>
            <a:endParaRPr lang="en-GB" sz="1050" dirty="0"/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EBBF1461-CC81-50E9-C2F6-FAFEB56EF638}"/>
              </a:ext>
            </a:extLst>
          </p:cNvPr>
          <p:cNvSpPr txBox="1">
            <a:spLocks/>
          </p:cNvSpPr>
          <p:nvPr/>
        </p:nvSpPr>
        <p:spPr>
          <a:xfrm>
            <a:off x="1638300" y="206548"/>
            <a:ext cx="6172200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dirty="0">
                <a:solidFill>
                  <a:srgbClr val="FF0000"/>
                </a:solidFill>
                <a:latin typeface="Century Gothic" panose="020B0502020202020204" pitchFamily="34" charset="0"/>
              </a:rPr>
              <a:t>The AAA Framework</a:t>
            </a:r>
          </a:p>
        </p:txBody>
      </p:sp>
    </p:spTree>
    <p:extLst>
      <p:ext uri="{BB962C8B-B14F-4D97-AF65-F5344CB8AC3E}">
        <p14:creationId xmlns:p14="http://schemas.microsoft.com/office/powerpoint/2010/main" val="403253006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hite Content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 New PowerPoint ARIAL Template v1.1 15.02 (002) [Read-Only]" id="{F98D20BA-F7AB-41D0-BD12-96578BDECD69}" vid="{32EDF78A-3FA9-47EE-8A68-CBC264B8D60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124</Words>
  <Application>Microsoft Office PowerPoint</Application>
  <PresentationFormat>Widescreen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MS PGothic</vt:lpstr>
      <vt:lpstr>Arial</vt:lpstr>
      <vt:lpstr>Azo Sans Thin</vt:lpstr>
      <vt:lpstr>Calibri</vt:lpstr>
      <vt:lpstr>Calibri Light</vt:lpstr>
      <vt:lpstr>Century Gothic</vt:lpstr>
      <vt:lpstr>Wingdings</vt:lpstr>
      <vt:lpstr>Office Theme</vt:lpstr>
      <vt:lpstr>White Content Slide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cp:lastModifiedBy>NW</cp:lastModifiedBy>
  <cp:revision>1</cp:revision>
  <dcterms:created xsi:type="dcterms:W3CDTF">2017-04-26T18:16:45Z</dcterms:created>
  <dcterms:modified xsi:type="dcterms:W3CDTF">2026-01-13T15:21:14Z</dcterms:modified>
</cp:coreProperties>
</file>