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314" r:id="rId6"/>
    <p:sldId id="319" r:id="rId7"/>
    <p:sldId id="285" r:id="rId8"/>
    <p:sldId id="331" r:id="rId9"/>
    <p:sldId id="318" r:id="rId10"/>
    <p:sldId id="323" r:id="rId11"/>
    <p:sldId id="324" r:id="rId12"/>
    <p:sldId id="325" r:id="rId13"/>
    <p:sldId id="326" r:id="rId14"/>
    <p:sldId id="327" r:id="rId15"/>
    <p:sldId id="328" r:id="rId16"/>
    <p:sldId id="329" r:id="rId17"/>
    <p:sldId id="333" r:id="rId18"/>
    <p:sldId id="336" r:id="rId19"/>
    <p:sldId id="332" r:id="rId20"/>
    <p:sldId id="330"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BBB16-BAB5-2A60-0B09-54D5D970F6AB}" v="233" dt="2022-05-10T16:03:50.277"/>
    <p1510:client id="{325D0B04-1249-763F-1EC8-F805AE3FE412}" v="9394" dt="2021-05-27T22:53:51.641"/>
    <p1510:client id="{5FA822E5-ADD7-473D-A565-45115E18434D}" v="29" dt="2019-02-20T12:41:03.978"/>
    <p1510:client id="{65298602-50EA-DF92-A367-FC2B3BDCE7D1}" v="59" dt="2021-05-28T17:00:52.263"/>
    <p1510:client id="{8FCFE8CA-9B37-81E2-3BD6-E07604F48A7D}" v="32" dt="2022-04-04T14:01:52.414"/>
    <p1510:client id="{CD0D16C2-F6B1-6349-C4B1-55E644ADC8C5}" v="32" dt="2021-05-28T16:50:40.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56" d="100"/>
          <a:sy n="56" d="100"/>
        </p:scale>
        <p:origin x="876"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8701-10AD-4E95-AD96-95AF45A26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A22055-CC6B-40A6-B5E7-58D922441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4CE074-2274-45A7-B899-943A7399C5CD}"/>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5" name="Footer Placeholder 4">
            <a:extLst>
              <a:ext uri="{FF2B5EF4-FFF2-40B4-BE49-F238E27FC236}">
                <a16:creationId xmlns:a16="http://schemas.microsoft.com/office/drawing/2014/main" id="{44E11DB3-D8A7-467B-A73E-7A76EAF01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702AD-465F-485E-87A2-19CAB7E3A8EF}"/>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72604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5119-CBB8-42B4-99E9-474DCBBF04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20AC4-28CA-4A54-9C17-91CEE85319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CAD0B-0A90-4C7E-80BB-F18EDD7F1E80}"/>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5" name="Footer Placeholder 4">
            <a:extLst>
              <a:ext uri="{FF2B5EF4-FFF2-40B4-BE49-F238E27FC236}">
                <a16:creationId xmlns:a16="http://schemas.microsoft.com/office/drawing/2014/main" id="{515531FE-8F43-4FE5-843A-C4A83851C1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99B50B-D49A-4648-A42A-2204DE684769}"/>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1323986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18522-AE11-4AF3-8B2F-B34BBF1B66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57997A-73FB-4488-A6B4-96F7FF0FF1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DE2BBE-EE72-410E-A746-B5A452E6D926}"/>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5" name="Footer Placeholder 4">
            <a:extLst>
              <a:ext uri="{FF2B5EF4-FFF2-40B4-BE49-F238E27FC236}">
                <a16:creationId xmlns:a16="http://schemas.microsoft.com/office/drawing/2014/main" id="{F2A504FF-8004-42EB-8490-5D1A5A244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722444-C6BE-4F74-A2C5-C90B83B12EBC}"/>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984575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E76D-03DB-4E28-8AB0-6AA761925C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31666A5-5C06-419D-A85A-76D1D480D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DBD1FF-D3F4-4425-B217-09DE4DA416AF}"/>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5" name="Footer Placeholder 4">
            <a:extLst>
              <a:ext uri="{FF2B5EF4-FFF2-40B4-BE49-F238E27FC236}">
                <a16:creationId xmlns:a16="http://schemas.microsoft.com/office/drawing/2014/main" id="{5EDD78BC-C6E8-4650-AC11-0E457D48B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F4DDA-7B16-4820-8885-D43E6778F452}"/>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3975460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DDE0-5BD9-4888-B15E-00F69FC68E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6D6D66-17B9-42B3-BC2E-C4757DCFCF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2234A-21A7-4C3B-9306-992DB15CEE72}"/>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5" name="Footer Placeholder 4">
            <a:extLst>
              <a:ext uri="{FF2B5EF4-FFF2-40B4-BE49-F238E27FC236}">
                <a16:creationId xmlns:a16="http://schemas.microsoft.com/office/drawing/2014/main" id="{807BCAE4-EA39-4404-B326-2D0333516F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77476-8DEB-4337-887E-B1F139B89694}"/>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264776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2568-DBA2-42C1-A736-34AFD8F01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47A8C0-BAF8-4F12-B120-C1DC6A75EB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9A33B-DABB-4ED1-B2C8-EBF648DD17A8}"/>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5" name="Footer Placeholder 4">
            <a:extLst>
              <a:ext uri="{FF2B5EF4-FFF2-40B4-BE49-F238E27FC236}">
                <a16:creationId xmlns:a16="http://schemas.microsoft.com/office/drawing/2014/main" id="{2104DB46-91BE-4D87-85D0-6B03E1E908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9BF225-C02D-432D-B911-5490CCE7F321}"/>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200271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EFC8-A46D-4C80-A932-B19FBCE816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44859B-2678-41AD-8E42-E50CBB5DD6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8300D1E-5003-43B2-A172-CCBF835D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3FD8BA-E0B7-4B11-A358-A4A6A90ED073}"/>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6" name="Footer Placeholder 5">
            <a:extLst>
              <a:ext uri="{FF2B5EF4-FFF2-40B4-BE49-F238E27FC236}">
                <a16:creationId xmlns:a16="http://schemas.microsoft.com/office/drawing/2014/main" id="{329CBA0D-CB6D-490B-8367-D0CEC48CFE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1397E9-52CE-4308-ADF9-AE3E0840167F}"/>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66411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35B8-FE17-4DB9-8125-A34966C47FF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BB3B2E-D0A5-476C-A9B4-1CB48F241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9C54E2-5845-4A87-B96D-B1785407D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A723A5-7746-4975-A3E2-09E84923D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B8C0A-B38D-4431-B99C-6BAD5DFE6A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70B822-D727-49C3-B40F-31C475522E6A}"/>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8" name="Footer Placeholder 7">
            <a:extLst>
              <a:ext uri="{FF2B5EF4-FFF2-40B4-BE49-F238E27FC236}">
                <a16:creationId xmlns:a16="http://schemas.microsoft.com/office/drawing/2014/main" id="{039CFEEC-E9BD-49D3-B902-3A976524F4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74297A-8727-465D-8BF1-567591CAEEAB}"/>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3474241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E8677-71EC-4201-B872-6B7B47E69F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70C7A6-8289-4815-AB92-8CB0F2E03999}"/>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4" name="Footer Placeholder 3">
            <a:extLst>
              <a:ext uri="{FF2B5EF4-FFF2-40B4-BE49-F238E27FC236}">
                <a16:creationId xmlns:a16="http://schemas.microsoft.com/office/drawing/2014/main" id="{A86F9D0B-577F-4C71-AF2C-8A6C5A2EB2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6D8F28-E910-4EDC-AFBC-C364D3DEB777}"/>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1973684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5DE01F-4997-43A5-BE84-5A1F7DD7EB43}"/>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3" name="Footer Placeholder 2">
            <a:extLst>
              <a:ext uri="{FF2B5EF4-FFF2-40B4-BE49-F238E27FC236}">
                <a16:creationId xmlns:a16="http://schemas.microsoft.com/office/drawing/2014/main" id="{640CADBA-3B24-4E42-9D3F-D7F0532BEB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1526B-F8A1-4377-A236-5BFFA6E97C6A}"/>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4208342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5054-6141-4B3C-8E8D-0A8F6FBF6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5FE9A3-B9B8-442A-A5AF-670A10876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5A1942-3500-41C6-A7F9-83E92F13D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8935B-07ED-484F-A742-74517D650653}"/>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6" name="Footer Placeholder 5">
            <a:extLst>
              <a:ext uri="{FF2B5EF4-FFF2-40B4-BE49-F238E27FC236}">
                <a16:creationId xmlns:a16="http://schemas.microsoft.com/office/drawing/2014/main" id="{A3909FB4-0949-48AB-BE48-3A8D1228A0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92D606-F66B-470B-953A-AA9E91521239}"/>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134841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04F8-EE67-4BA4-BD7A-2D86D62083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9F6DBE-3833-4FA9-B72A-CC23FFF188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269C62-51B0-4734-AC04-8ECF2C8F9449}"/>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5" name="Footer Placeholder 4">
            <a:extLst>
              <a:ext uri="{FF2B5EF4-FFF2-40B4-BE49-F238E27FC236}">
                <a16:creationId xmlns:a16="http://schemas.microsoft.com/office/drawing/2014/main" id="{3918EE61-0C2E-4EED-B86B-A72DCE9DC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09B07E-BAE4-456D-B9A0-D8A8CEF7FEAE}"/>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1070664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BCC1-8A01-4788-BA18-889B35071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C2BE92-4171-47EC-AFED-7AF9145A6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4AFE36-8095-4460-A977-235DCF737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B6A246-297E-4240-9447-10C5D966CCE4}"/>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6" name="Footer Placeholder 5">
            <a:extLst>
              <a:ext uri="{FF2B5EF4-FFF2-40B4-BE49-F238E27FC236}">
                <a16:creationId xmlns:a16="http://schemas.microsoft.com/office/drawing/2014/main" id="{062E0B69-E44F-428C-8B4E-0201039707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C016D3-7BF6-4249-AAFE-7E5CF89439D6}"/>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3434476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C22A-15BE-461A-8431-CC99FF1E42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399C87-BD9F-4F8E-AACE-45A7ADD09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CE7B7-109B-4D64-BDE8-6815E19A11E9}"/>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5" name="Footer Placeholder 4">
            <a:extLst>
              <a:ext uri="{FF2B5EF4-FFF2-40B4-BE49-F238E27FC236}">
                <a16:creationId xmlns:a16="http://schemas.microsoft.com/office/drawing/2014/main" id="{6054B37E-C12C-4615-8B39-0673B124A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EB1C2-F53A-4655-9579-73CC94FDFC16}"/>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3787990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E4B45-B9A6-482C-ACD1-9D1D4ED2A9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14BACE-CC6E-4B83-8571-11C08790C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D330B-C3F0-40FF-A61D-510489748D41}"/>
              </a:ext>
            </a:extLst>
          </p:cNvPr>
          <p:cNvSpPr>
            <a:spLocks noGrp="1"/>
          </p:cNvSpPr>
          <p:nvPr>
            <p:ph type="dt" sz="half" idx="10"/>
          </p:nvPr>
        </p:nvSpPr>
        <p:spPr/>
        <p:txBody>
          <a:bodyPr/>
          <a:lstStyle/>
          <a:p>
            <a:fld id="{1D2EA5A5-1A84-4D1E-8CAE-A866EF61F0A6}" type="datetimeFigureOut">
              <a:rPr lang="en-GB" smtClean="0"/>
              <a:t>18/02/2026</a:t>
            </a:fld>
            <a:endParaRPr lang="en-GB"/>
          </a:p>
        </p:txBody>
      </p:sp>
      <p:sp>
        <p:nvSpPr>
          <p:cNvPr id="5" name="Footer Placeholder 4">
            <a:extLst>
              <a:ext uri="{FF2B5EF4-FFF2-40B4-BE49-F238E27FC236}">
                <a16:creationId xmlns:a16="http://schemas.microsoft.com/office/drawing/2014/main" id="{50CEE5D2-3024-4FE2-BFDA-C431DD3AC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5117BC-2D26-4E55-8A94-FBFC869BA3A2}"/>
              </a:ext>
            </a:extLst>
          </p:cNvPr>
          <p:cNvSpPr>
            <a:spLocks noGrp="1"/>
          </p:cNvSpPr>
          <p:nvPr>
            <p:ph type="sldNum" sz="quarter" idx="12"/>
          </p:nvPr>
        </p:nvSpPr>
        <p:spPr/>
        <p:txBody>
          <a:bodyPr/>
          <a:lstStyle/>
          <a:p>
            <a:fld id="{6BEE44CA-4D3D-481E-A409-16A3F9FC022E}" type="slidenum">
              <a:rPr lang="en-GB" smtClean="0"/>
              <a:t>‹#›</a:t>
            </a:fld>
            <a:endParaRPr lang="en-GB"/>
          </a:p>
        </p:txBody>
      </p:sp>
    </p:spTree>
    <p:extLst>
      <p:ext uri="{BB962C8B-B14F-4D97-AF65-F5344CB8AC3E}">
        <p14:creationId xmlns:p14="http://schemas.microsoft.com/office/powerpoint/2010/main" val="129687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689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B1CD-0C58-484B-AA94-CD2F34D82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82D9FF-1A1C-44F7-9C67-EF4C9565E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2AD1B7-1CD6-4E3B-ACBC-5C4285AFB6BA}"/>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5" name="Footer Placeholder 4">
            <a:extLst>
              <a:ext uri="{FF2B5EF4-FFF2-40B4-BE49-F238E27FC236}">
                <a16:creationId xmlns:a16="http://schemas.microsoft.com/office/drawing/2014/main" id="{0183D525-F9CE-4CFF-9C1E-B8463F875C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E7001C-2AD5-423F-84A4-D6AE9F32C276}"/>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206480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5FBE7-8E41-4601-8AA2-676DCC8757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31232E-01A4-4B68-926A-25683EAE9C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76DEB9-24FD-4F64-8C33-0E8DAC26E5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CB9898-F92E-43E6-B9FE-4BDBCB92FA0F}"/>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6" name="Footer Placeholder 5">
            <a:extLst>
              <a:ext uri="{FF2B5EF4-FFF2-40B4-BE49-F238E27FC236}">
                <a16:creationId xmlns:a16="http://schemas.microsoft.com/office/drawing/2014/main" id="{E4DC8BFE-2794-4266-9C99-ECD267A34E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E5E09D-8320-42BE-A787-34B82AA0559A}"/>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401545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1BC8-7DB5-4A9C-AC5B-D42338B928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9917AB-C239-426D-A8C6-09F505EF8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5FAD6B-F83A-4164-951E-1F149B0C4B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B1B90D-7308-4CD1-8187-23B7BC84D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184E95-228D-4CC5-8BBE-13F5EAF2BA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075C10-6D53-412F-8F7B-E38DDC9ED6F0}"/>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8" name="Footer Placeholder 7">
            <a:extLst>
              <a:ext uri="{FF2B5EF4-FFF2-40B4-BE49-F238E27FC236}">
                <a16:creationId xmlns:a16="http://schemas.microsoft.com/office/drawing/2014/main" id="{D0C9AA7D-ABF4-4287-83F3-2693BCB820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43BDD2-FDCA-48FF-AADC-7107E19D69BB}"/>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273531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7E51-B188-45E6-9795-A3294D5D7C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A63F7E-0318-41B6-A5E7-0512FEBBF7EF}"/>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4" name="Footer Placeholder 3">
            <a:extLst>
              <a:ext uri="{FF2B5EF4-FFF2-40B4-BE49-F238E27FC236}">
                <a16:creationId xmlns:a16="http://schemas.microsoft.com/office/drawing/2014/main" id="{A8AAEFEA-F396-4630-A8BD-10E43ACF7C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8A7962-DC58-456D-9FE8-39944BC5BB77}"/>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375612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1A096-407C-4D94-8067-384755BF738D}"/>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3" name="Footer Placeholder 2">
            <a:extLst>
              <a:ext uri="{FF2B5EF4-FFF2-40B4-BE49-F238E27FC236}">
                <a16:creationId xmlns:a16="http://schemas.microsoft.com/office/drawing/2014/main" id="{C0502D25-0EC5-41CE-A208-1F15932550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D28703-CBAA-46B2-92B5-48D813ABFA84}"/>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18096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04F6-42BF-4B0A-BABF-C2E34B9EC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4C9A9A-1699-4CA8-8BB6-7FF017BEB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E8A5FF-6B92-4DF1-87B1-6D268AA15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B652FD-F00C-4B75-BC77-E4C9AC1E5A6B}"/>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6" name="Footer Placeholder 5">
            <a:extLst>
              <a:ext uri="{FF2B5EF4-FFF2-40B4-BE49-F238E27FC236}">
                <a16:creationId xmlns:a16="http://schemas.microsoft.com/office/drawing/2014/main" id="{991579CB-0808-428A-ADB9-3E414191D7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EC60C8-298D-4AB0-883D-334853067F76}"/>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200105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A857-5C86-49A9-B6A0-06EFD80FCD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759B0D-57FD-4ABD-8F2E-93FD2BADA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58BC8F-2327-465D-B377-1CB2EF518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809B4E-2F23-4483-99D6-0086502B4766}"/>
              </a:ext>
            </a:extLst>
          </p:cNvPr>
          <p:cNvSpPr>
            <a:spLocks noGrp="1"/>
          </p:cNvSpPr>
          <p:nvPr>
            <p:ph type="dt" sz="half" idx="10"/>
          </p:nvPr>
        </p:nvSpPr>
        <p:spPr/>
        <p:txBody>
          <a:bodyPr/>
          <a:lstStyle/>
          <a:p>
            <a:fld id="{3757A46C-17A0-4E14-9EA3-51FFDA3744F1}" type="datetimeFigureOut">
              <a:rPr lang="en-GB" smtClean="0"/>
              <a:t>18/02/2026</a:t>
            </a:fld>
            <a:endParaRPr lang="en-GB"/>
          </a:p>
        </p:txBody>
      </p:sp>
      <p:sp>
        <p:nvSpPr>
          <p:cNvPr id="6" name="Footer Placeholder 5">
            <a:extLst>
              <a:ext uri="{FF2B5EF4-FFF2-40B4-BE49-F238E27FC236}">
                <a16:creationId xmlns:a16="http://schemas.microsoft.com/office/drawing/2014/main" id="{34659FAD-058B-46AF-8743-B2F085F14F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B37863-7227-4832-A594-8651C152DB7F}"/>
              </a:ext>
            </a:extLst>
          </p:cNvPr>
          <p:cNvSpPr>
            <a:spLocks noGrp="1"/>
          </p:cNvSpPr>
          <p:nvPr>
            <p:ph type="sldNum" sz="quarter" idx="12"/>
          </p:nvPr>
        </p:nvSpPr>
        <p:spPr/>
        <p:txBody>
          <a:bodyPr/>
          <a:lstStyle/>
          <a:p>
            <a:fld id="{C5561B64-A645-48E6-8F2B-9C09B0ABCCE4}" type="slidenum">
              <a:rPr lang="en-GB" smtClean="0"/>
              <a:t>‹#›</a:t>
            </a:fld>
            <a:endParaRPr lang="en-GB"/>
          </a:p>
        </p:txBody>
      </p:sp>
    </p:spTree>
    <p:extLst>
      <p:ext uri="{BB962C8B-B14F-4D97-AF65-F5344CB8AC3E}">
        <p14:creationId xmlns:p14="http://schemas.microsoft.com/office/powerpoint/2010/main" val="157087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97660-86DA-4528-87FC-267AFA433F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F49515-C321-46A7-BBA6-E4971E436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6D08A-5B7D-450C-AB86-EA621F75F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7A46C-17A0-4E14-9EA3-51FFDA3744F1}" type="datetimeFigureOut">
              <a:rPr lang="en-GB" smtClean="0"/>
              <a:t>18/02/2026</a:t>
            </a:fld>
            <a:endParaRPr lang="en-GB"/>
          </a:p>
        </p:txBody>
      </p:sp>
      <p:sp>
        <p:nvSpPr>
          <p:cNvPr id="5" name="Footer Placeholder 4">
            <a:extLst>
              <a:ext uri="{FF2B5EF4-FFF2-40B4-BE49-F238E27FC236}">
                <a16:creationId xmlns:a16="http://schemas.microsoft.com/office/drawing/2014/main" id="{5BE10673-9498-46BB-B20B-9F77929D09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BF7B83-D359-43E3-8639-347AE0590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61B64-A645-48E6-8F2B-9C09B0ABCCE4}" type="slidenum">
              <a:rPr lang="en-GB" smtClean="0"/>
              <a:t>‹#›</a:t>
            </a:fld>
            <a:endParaRPr lang="en-GB"/>
          </a:p>
        </p:txBody>
      </p:sp>
    </p:spTree>
    <p:extLst>
      <p:ext uri="{BB962C8B-B14F-4D97-AF65-F5344CB8AC3E}">
        <p14:creationId xmlns:p14="http://schemas.microsoft.com/office/powerpoint/2010/main" val="3276604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A56D9-7C8D-463D-9B7F-8C217A17B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D788F4-EEFA-4A5F-8E75-3C73CA979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EA74FB-19E7-4F85-A276-899E7D11C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EA5A5-1A84-4D1E-8CAE-A866EF61F0A6}" type="datetimeFigureOut">
              <a:rPr lang="en-GB" smtClean="0"/>
              <a:t>18/02/2026</a:t>
            </a:fld>
            <a:endParaRPr lang="en-GB"/>
          </a:p>
        </p:txBody>
      </p:sp>
      <p:sp>
        <p:nvSpPr>
          <p:cNvPr id="5" name="Footer Placeholder 4">
            <a:extLst>
              <a:ext uri="{FF2B5EF4-FFF2-40B4-BE49-F238E27FC236}">
                <a16:creationId xmlns:a16="http://schemas.microsoft.com/office/drawing/2014/main" id="{E87A0DB2-711D-40B1-93D1-9BA3D75B53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7DAE26C-C814-42CA-B93C-A116F372B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E44CA-4D3D-481E-A409-16A3F9FC022E}" type="slidenum">
              <a:rPr lang="en-GB" smtClean="0"/>
              <a:t>‹#›</a:t>
            </a:fld>
            <a:endParaRPr lang="en-GB"/>
          </a:p>
        </p:txBody>
      </p:sp>
    </p:spTree>
    <p:extLst>
      <p:ext uri="{BB962C8B-B14F-4D97-AF65-F5344CB8AC3E}">
        <p14:creationId xmlns:p14="http://schemas.microsoft.com/office/powerpoint/2010/main" val="64714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365" y="-104503"/>
            <a:ext cx="6096528" cy="6858594"/>
          </a:xfrm>
          <a:prstGeom prst="rect">
            <a:avLst/>
          </a:prstGeom>
        </p:spPr>
      </p:pic>
      <p:sp>
        <p:nvSpPr>
          <p:cNvPr id="3" name="TextBox 2">
            <a:extLst>
              <a:ext uri="{FF2B5EF4-FFF2-40B4-BE49-F238E27FC236}">
                <a16:creationId xmlns:a16="http://schemas.microsoft.com/office/drawing/2014/main" id="{D4719916-548F-41FB-B593-01D16C017152}"/>
              </a:ext>
            </a:extLst>
          </p:cNvPr>
          <p:cNvSpPr txBox="1"/>
          <p:nvPr/>
        </p:nvSpPr>
        <p:spPr>
          <a:xfrm>
            <a:off x="5120664" y="2673838"/>
            <a:ext cx="6884196"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effectLst/>
                <a:uLnTx/>
                <a:uFillTx/>
                <a:latin typeface="Calibri" panose="020F0502020204030204"/>
                <a:ea typeface="+mn-ea"/>
                <a:cs typeface="Segoe UI"/>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prstClr val="black"/>
                </a:solidFill>
                <a:effectLst/>
                <a:uLnTx/>
                <a:uFillTx/>
                <a:latin typeface="Calibri" panose="020F0502020204030204"/>
                <a:ea typeface="+mn-ea"/>
                <a:cs typeface="Segoe UI"/>
              </a:rPr>
              <a:t>LAW7128 Conflict Resolution in Business:</a:t>
            </a: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Segoe UI"/>
              </a:rPr>
              <a:t>​</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alt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altLang="en-US" sz="2400" b="1" i="0" u="none" strike="noStrike" kern="1200" cap="none" spc="0" normalizeH="0" noProof="0" dirty="0">
                <a:ln>
                  <a:noFill/>
                </a:ln>
                <a:solidFill>
                  <a:prstClr val="black"/>
                </a:solidFill>
                <a:effectLst/>
                <a:uLnTx/>
                <a:uFillTx/>
                <a:latin typeface="Calibri" panose="020F0502020204030204" pitchFamily="34" charset="0"/>
                <a:ea typeface="+mn-ea"/>
                <a:cs typeface="Times New Roman" panose="02020603050405020304" pitchFamily="18" charset="0"/>
              </a:rPr>
              <a:t>Summative preparation – oral hearing</a:t>
            </a:r>
            <a:endParaRPr kumimoji="0" lang="en-GB" alt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Segoe UI"/>
              </a:rPr>
              <a:t>​</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28414" y="5931011"/>
            <a:ext cx="2186945" cy="521606"/>
          </a:xfrm>
          <a:prstGeom prst="rect">
            <a:avLst/>
          </a:prstGeom>
        </p:spPr>
      </p:pic>
    </p:spTree>
    <p:extLst>
      <p:ext uri="{BB962C8B-B14F-4D97-AF65-F5344CB8AC3E}">
        <p14:creationId xmlns:p14="http://schemas.microsoft.com/office/powerpoint/2010/main" val="2579640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2: Admissibility of the claims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10017790"/>
              </p:ext>
            </p:extLst>
          </p:nvPr>
        </p:nvGraphicFramePr>
        <p:xfrm>
          <a:off x="413657" y="1600200"/>
          <a:ext cx="11375616" cy="5059074"/>
        </p:xfrm>
        <a:graphic>
          <a:graphicData uri="http://schemas.openxmlformats.org/drawingml/2006/table">
            <a:tbl>
              <a:tblPr firstRow="1" bandRow="1">
                <a:tableStyleId>{5C22544A-7EE6-4342-B048-85BDC9FD1C3A}</a:tableStyleId>
              </a:tblPr>
              <a:tblGrid>
                <a:gridCol w="3791872">
                  <a:extLst>
                    <a:ext uri="{9D8B030D-6E8A-4147-A177-3AD203B41FA5}">
                      <a16:colId xmlns:a16="http://schemas.microsoft.com/office/drawing/2014/main" val="273910886"/>
                    </a:ext>
                  </a:extLst>
                </a:gridCol>
                <a:gridCol w="3791872">
                  <a:extLst>
                    <a:ext uri="{9D8B030D-6E8A-4147-A177-3AD203B41FA5}">
                      <a16:colId xmlns:a16="http://schemas.microsoft.com/office/drawing/2014/main" val="3593003610"/>
                    </a:ext>
                  </a:extLst>
                </a:gridCol>
                <a:gridCol w="3791872">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claimant relies on the email sent by Amelia Beinhorn dated 1/4/2020 (</a:t>
                      </a:r>
                      <a:r>
                        <a:rPr lang="en-GB" sz="1200" dirty="0">
                          <a:highlight>
                            <a:srgbClr val="FFFF00"/>
                          </a:highlight>
                        </a:rPr>
                        <a:t>page 29</a:t>
                      </a:r>
                      <a:r>
                        <a:rPr lang="en-GB" sz="1200" dirty="0"/>
                        <a:t>).  </a:t>
                      </a:r>
                      <a:r>
                        <a:rPr lang="en-GB" sz="1200" dirty="0">
                          <a:highlight>
                            <a:srgbClr val="FFFF00"/>
                          </a:highlight>
                        </a:rPr>
                        <a:t>Given the tone of the 1st two paragraphs, the 60-day started to trigger on the second date of the date of the email (i.e. 2 April) which would expire on 31 May</a:t>
                      </a:r>
                      <a:r>
                        <a:rPr lang="en-GB" sz="1200" dirty="0"/>
                        <a:t>. </a:t>
                      </a:r>
                    </a:p>
                  </a:txBody>
                  <a:tcPr/>
                </a:tc>
                <a:tc>
                  <a:txBody>
                    <a:bodyPr/>
                    <a:lstStyle/>
                    <a:p>
                      <a:r>
                        <a:rPr lang="en-GB" sz="1200" dirty="0">
                          <a:highlight>
                            <a:srgbClr val="FFFF00"/>
                          </a:highlight>
                        </a:rPr>
                        <a:t>Read</a:t>
                      </a:r>
                      <a:r>
                        <a:rPr lang="en-GB" sz="1200" baseline="0" dirty="0">
                          <a:highlight>
                            <a:srgbClr val="FFFF00"/>
                          </a:highlight>
                        </a:rPr>
                        <a:t> paragraphs 3 and 4.  Negotiation continued.</a:t>
                      </a:r>
                    </a:p>
                    <a:p>
                      <a:r>
                        <a:rPr lang="en-GB" sz="1200" baseline="0" dirty="0">
                          <a:highlight>
                            <a:srgbClr val="FFFF00"/>
                          </a:highlight>
                        </a:rPr>
                        <a:t>The first 2 paragraphs talk about arbitration.</a:t>
                      </a:r>
                    </a:p>
                    <a:p>
                      <a:r>
                        <a:rPr lang="en-GB" sz="1200" baseline="0" dirty="0">
                          <a:highlight>
                            <a:srgbClr val="FFFF00"/>
                          </a:highlight>
                        </a:rPr>
                        <a:t>Paragraphs 3 and 4 are qualifications to the first 2 paragraphs.</a:t>
                      </a:r>
                      <a:r>
                        <a:rPr lang="en-GB" sz="1200" baseline="0" dirty="0"/>
                        <a:t>  </a:t>
                      </a:r>
                    </a:p>
                    <a:p>
                      <a:r>
                        <a:rPr lang="en-GB" sz="1200" baseline="0" dirty="0"/>
                        <a:t>It is not the case that there was no other way but for arbitrate.</a:t>
                      </a:r>
                      <a:endParaRPr lang="en-GB" sz="1200" dirty="0"/>
                    </a:p>
                  </a:txBody>
                  <a:tcPr/>
                </a:tc>
                <a:tc>
                  <a:txBody>
                    <a:bodyPr/>
                    <a:lstStyle/>
                    <a:p>
                      <a:endParaRPr lang="en-GB" sz="1200" dirty="0"/>
                    </a:p>
                  </a:txBody>
                  <a:tcPr/>
                </a:tc>
                <a:extLst>
                  <a:ext uri="{0D108BD9-81ED-4DB2-BD59-A6C34878D82A}">
                    <a16:rowId xmlns:a16="http://schemas.microsoft.com/office/drawing/2014/main" val="1282461233"/>
                  </a:ext>
                </a:extLst>
              </a:tr>
              <a:tr h="609297">
                <a:tc>
                  <a:txBody>
                    <a:bodyPr/>
                    <a:lstStyle/>
                    <a:p>
                      <a:r>
                        <a:rPr lang="en-GB" sz="1200" dirty="0"/>
                        <a:t>The subject email was a response to their meeting the day before,</a:t>
                      </a:r>
                      <a:r>
                        <a:rPr lang="en-GB" sz="1200" baseline="0" dirty="0"/>
                        <a:t> there was no obligation upon the Respondent to respond.</a:t>
                      </a:r>
                    </a:p>
                    <a:p>
                      <a:r>
                        <a:rPr lang="en-GB" sz="1200" baseline="0" dirty="0"/>
                        <a:t>In fact, silence means a failure of the negotiation.</a:t>
                      </a:r>
                      <a:endParaRPr lang="en-GB" sz="1200" dirty="0"/>
                    </a:p>
                  </a:txBody>
                  <a:tcPr/>
                </a:tc>
                <a:tc>
                  <a:txBody>
                    <a:bodyPr/>
                    <a:lstStyle/>
                    <a:p>
                      <a:r>
                        <a:rPr lang="en-GB" sz="1200" baseline="0" dirty="0"/>
                        <a:t>The Respondent has been slowed to response, see pages Page 14 no response.  Respond on page 16 required a chaser.  (26 days).  There is no way the Claimant realised that the negotiation had failed.</a:t>
                      </a:r>
                    </a:p>
                  </a:txBody>
                  <a:tcPr/>
                </a:tc>
                <a:tc>
                  <a:txBody>
                    <a:bodyPr/>
                    <a:lstStyle/>
                    <a:p>
                      <a:r>
                        <a:rPr lang="en-GB" sz="1200" dirty="0"/>
                        <a:t>Q: The respondent did not response to Ms Beinhorn’s email. </a:t>
                      </a:r>
                      <a:r>
                        <a:rPr lang="en-GB" sz="1200" dirty="0">
                          <a:highlight>
                            <a:srgbClr val="FFFF00"/>
                          </a:highlight>
                        </a:rPr>
                        <a:t>Please refer to article 18 of CISG</a:t>
                      </a:r>
                      <a:r>
                        <a:rPr lang="en-GB" sz="1200" dirty="0"/>
                        <a:t>. It says silence or inactivity does not in itself amount to acceptance.  Therefore it cannot be interpreted that the Respondent has accepted that the negotiation has failed as per paragraph 1. </a:t>
                      </a:r>
                      <a:endParaRPr lang="en-US" dirty="0"/>
                    </a:p>
                  </a:txBody>
                  <a:tcPr/>
                </a:tc>
                <a:extLst>
                  <a:ext uri="{0D108BD9-81ED-4DB2-BD59-A6C34878D82A}">
                    <a16:rowId xmlns:a16="http://schemas.microsoft.com/office/drawing/2014/main" val="1656355193"/>
                  </a:ext>
                </a:extLst>
              </a:tr>
              <a:tr h="609297">
                <a:tc>
                  <a:txBody>
                    <a:bodyPr/>
                    <a:lstStyle/>
                    <a:p>
                      <a:r>
                        <a:rPr lang="en-GB" sz="1200" dirty="0"/>
                        <a:t>The</a:t>
                      </a:r>
                      <a:r>
                        <a:rPr lang="en-GB" sz="1200" baseline="0" dirty="0"/>
                        <a:t> expiry of the 60 day limit does not bar the Claimant to go to court.</a:t>
                      </a:r>
                      <a:r>
                        <a:rPr lang="en-GB" sz="1200" dirty="0"/>
                        <a:t>  </a:t>
                      </a:r>
                      <a:r>
                        <a:rPr lang="en-GB" sz="1200" dirty="0">
                          <a:highlight>
                            <a:srgbClr val="FFFF00"/>
                          </a:highlight>
                        </a:rPr>
                        <a:t>The court will interpret Section </a:t>
                      </a:r>
                      <a:r>
                        <a:rPr lang="en-GB" sz="1200" baseline="0" dirty="0">
                          <a:highlight>
                            <a:srgbClr val="FFFF00"/>
                          </a:highlight>
                        </a:rPr>
                        <a:t>21 (Page 10)</a:t>
                      </a:r>
                      <a:endParaRPr lang="en-GB" sz="1200" dirty="0">
                        <a:highlight>
                          <a:srgbClr val="FFFF00"/>
                        </a:highlight>
                      </a:endParaRPr>
                    </a:p>
                  </a:txBody>
                  <a:tcPr/>
                </a:tc>
                <a:tc>
                  <a:txBody>
                    <a:bodyPr/>
                    <a:lstStyle/>
                    <a:p>
                      <a:r>
                        <a:rPr lang="en-GB" sz="1200" dirty="0"/>
                        <a:t>No. the court will respect the parties</a:t>
                      </a:r>
                      <a:r>
                        <a:rPr lang="en-GB" sz="1200" baseline="0" dirty="0"/>
                        <a:t> agreement to arbitrate (cite authority). </a:t>
                      </a:r>
                    </a:p>
                    <a:p>
                      <a:r>
                        <a:rPr lang="en-GB" sz="1200" baseline="0" dirty="0"/>
                        <a:t>The claim must not be stifled because of 2 simple documents</a:t>
                      </a:r>
                      <a:endParaRPr lang="en-GB" sz="1200" dirty="0"/>
                    </a:p>
                  </a:txBody>
                  <a:tcPr/>
                </a:tc>
                <a:tc>
                  <a:txBody>
                    <a:bodyPr/>
                    <a:lstStyle/>
                    <a:p>
                      <a:r>
                        <a:rPr lang="en-GB" sz="1200" dirty="0"/>
                        <a:t>If the claimant fails</a:t>
                      </a:r>
                      <a:r>
                        <a:rPr lang="en-GB" sz="1200" baseline="0" dirty="0"/>
                        <a:t> to comply with the 60 day limit, would it bar the claimant to seek re-address?</a:t>
                      </a:r>
                      <a:endParaRPr lang="en-GB" sz="1200" dirty="0"/>
                    </a:p>
                    <a:p>
                      <a:r>
                        <a:rPr lang="en-GB" sz="1200" dirty="0"/>
                        <a:t>Can the claimant commence litigation when it is outside the 60 days limit.</a:t>
                      </a:r>
                    </a:p>
                  </a:txBody>
                  <a:tcPr/>
                </a:tc>
                <a:extLst>
                  <a:ext uri="{0D108BD9-81ED-4DB2-BD59-A6C34878D82A}">
                    <a16:rowId xmlns:a16="http://schemas.microsoft.com/office/drawing/2014/main" val="1288378162"/>
                  </a:ext>
                </a:extLst>
              </a:tr>
              <a:tr h="609297">
                <a:tc>
                  <a:txBody>
                    <a:bodyPr/>
                    <a:lstStyle/>
                    <a:p>
                      <a:r>
                        <a:rPr lang="en-GB" sz="1200" dirty="0"/>
                        <a:t>To create certainty</a:t>
                      </a:r>
                      <a:r>
                        <a:rPr lang="en-GB" sz="1200" baseline="0" dirty="0"/>
                        <a:t> in time and costs.  It was an agreement between parties of the 60 day limit.</a:t>
                      </a:r>
                      <a:endParaRPr lang="en-GB" sz="1200" dirty="0"/>
                    </a:p>
                  </a:txBody>
                  <a:tcPr/>
                </a:tc>
                <a:tc>
                  <a:txBody>
                    <a:bodyPr/>
                    <a:lstStyle/>
                    <a:p>
                      <a:endParaRPr lang="en-GB" sz="1200" dirty="0"/>
                    </a:p>
                  </a:txBody>
                  <a:tcPr/>
                </a:tc>
                <a:tc>
                  <a:txBody>
                    <a:bodyPr/>
                    <a:lstStyle/>
                    <a:p>
                      <a:r>
                        <a:rPr lang="en-GB" sz="1200" dirty="0"/>
                        <a:t>What is the rationale</a:t>
                      </a:r>
                      <a:r>
                        <a:rPr lang="en-GB" sz="1200" baseline="0" dirty="0"/>
                        <a:t> of the time limit</a:t>
                      </a:r>
                      <a:endParaRPr lang="en-GB" sz="1200" dirty="0"/>
                    </a:p>
                  </a:txBody>
                  <a:tcPr/>
                </a:tc>
                <a:extLst>
                  <a:ext uri="{0D108BD9-81ED-4DB2-BD59-A6C34878D82A}">
                    <a16:rowId xmlns:a16="http://schemas.microsoft.com/office/drawing/2014/main" val="3613233126"/>
                  </a:ext>
                </a:extLst>
              </a:tr>
              <a:tr h="609297">
                <a:tc>
                  <a:txBody>
                    <a:bodyPr/>
                    <a:lstStyle/>
                    <a:p>
                      <a:r>
                        <a:rPr lang="en-GB" sz="1200" dirty="0"/>
                        <a:t>The</a:t>
                      </a:r>
                      <a:r>
                        <a:rPr lang="en-GB" sz="1200" baseline="0" dirty="0"/>
                        <a:t> parties had been trying to resolved the dispute in the past months. It is no more commercially viable to resolve the dispute by negotiation. </a:t>
                      </a:r>
                      <a:endParaRPr lang="en-GB" sz="1200" dirty="0"/>
                    </a:p>
                  </a:txBody>
                  <a:tcPr/>
                </a:tc>
                <a:tc>
                  <a:txBody>
                    <a:bodyPr/>
                    <a:lstStyle/>
                    <a:p>
                      <a:endParaRPr lang="en-GB" sz="1200" dirty="0"/>
                    </a:p>
                  </a:txBody>
                  <a:tcPr/>
                </a:tc>
                <a:tc>
                  <a:txBody>
                    <a:bodyPr/>
                    <a:lstStyle/>
                    <a:p>
                      <a:r>
                        <a:rPr lang="en-GB" sz="1200" dirty="0">
                          <a:highlight>
                            <a:srgbClr val="FFFF00"/>
                          </a:highlight>
                        </a:rPr>
                        <a:t>Is the</a:t>
                      </a:r>
                      <a:r>
                        <a:rPr lang="en-GB" sz="1200" baseline="0" dirty="0">
                          <a:highlight>
                            <a:srgbClr val="FFFF00"/>
                          </a:highlight>
                        </a:rPr>
                        <a:t> dispute resolution clause clear without ambiguity?  Or is it too vague to enforce?</a:t>
                      </a:r>
                      <a:endParaRPr lang="en-GB" sz="1200" dirty="0">
                        <a:highlight>
                          <a:srgbClr val="FFFF00"/>
                        </a:highlight>
                      </a:endParaRPr>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172430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2: Admissibility of the claims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060559326"/>
              </p:ext>
            </p:extLst>
          </p:nvPr>
        </p:nvGraphicFramePr>
        <p:xfrm>
          <a:off x="838200" y="1599881"/>
          <a:ext cx="10382427" cy="3686565"/>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It</a:t>
                      </a:r>
                      <a:r>
                        <a:rPr lang="en-GB" sz="1200" baseline="0" dirty="0"/>
                        <a:t> is an obligatory limit.  After the 60 day limit is expired,  neither party can initiate arbitration.  </a:t>
                      </a:r>
                      <a:endParaRPr lang="en-GB" sz="1200" dirty="0"/>
                    </a:p>
                  </a:txBody>
                  <a:tcPr/>
                </a:tc>
                <a:tc>
                  <a:txBody>
                    <a:bodyPr/>
                    <a:lstStyle/>
                    <a:p>
                      <a:endParaRPr lang="en-GB" sz="1200" dirty="0"/>
                    </a:p>
                  </a:txBody>
                  <a:tcPr/>
                </a:tc>
                <a:tc>
                  <a:txBody>
                    <a:bodyPr/>
                    <a:lstStyle/>
                    <a:p>
                      <a:r>
                        <a:rPr lang="en-GB" sz="1200" dirty="0"/>
                        <a:t>The nature of the 60 day limit</a:t>
                      </a:r>
                    </a:p>
                  </a:txBody>
                  <a:tcPr/>
                </a:tc>
                <a:extLst>
                  <a:ext uri="{0D108BD9-81ED-4DB2-BD59-A6C34878D82A}">
                    <a16:rowId xmlns:a16="http://schemas.microsoft.com/office/drawing/2014/main" val="1282461233"/>
                  </a:ext>
                </a:extLst>
              </a:tr>
              <a:tr h="609297">
                <a:tc>
                  <a:txBody>
                    <a:bodyPr/>
                    <a:lstStyle/>
                    <a:p>
                      <a:r>
                        <a:rPr lang="en-GB" sz="1200" dirty="0"/>
                        <a:t>The 60 day</a:t>
                      </a:r>
                      <a:r>
                        <a:rPr lang="en-GB" sz="1200" baseline="0" dirty="0"/>
                        <a:t> limit was agreed by the parties. Is was not unilaterally imposed. Neither party was forced into such an agreement.</a:t>
                      </a:r>
                      <a:endParaRPr lang="en-GB" sz="1200" dirty="0"/>
                    </a:p>
                  </a:txBody>
                  <a:tcPr/>
                </a:tc>
                <a:tc>
                  <a:txBody>
                    <a:bodyPr/>
                    <a:lstStyle/>
                    <a:p>
                      <a:endParaRPr lang="en-GB" sz="1200" baseline="0" dirty="0"/>
                    </a:p>
                  </a:txBody>
                  <a:tcPr/>
                </a:tc>
                <a:tc>
                  <a:txBody>
                    <a:bodyPr/>
                    <a:lstStyle/>
                    <a:p>
                      <a:endParaRPr lang="en-GB" sz="1200" dirty="0"/>
                    </a:p>
                  </a:txBody>
                  <a:tcPr/>
                </a:tc>
                <a:extLst>
                  <a:ext uri="{0D108BD9-81ED-4DB2-BD59-A6C34878D82A}">
                    <a16:rowId xmlns:a16="http://schemas.microsoft.com/office/drawing/2014/main" val="1656355193"/>
                  </a:ext>
                </a:extLst>
              </a:tr>
              <a:tr h="60929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r h="60929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275123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3: Exchange rate – fixed or floating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28328067"/>
              </p:ext>
            </p:extLst>
          </p:nvPr>
        </p:nvGraphicFramePr>
        <p:xfrm>
          <a:off x="838200" y="1599881"/>
          <a:ext cx="10382427" cy="5536339"/>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60145">
                <a:tc>
                  <a:txBody>
                    <a:bodyPr/>
                    <a:lstStyle/>
                    <a:p>
                      <a:endParaRPr lang="en-GB" sz="1200" dirty="0"/>
                    </a:p>
                  </a:txBody>
                  <a:tcPr/>
                </a:tc>
                <a:tc>
                  <a:txBody>
                    <a:bodyPr/>
                    <a:lstStyle/>
                    <a:p>
                      <a:r>
                        <a:rPr lang="en-GB" sz="1200" dirty="0">
                          <a:highlight>
                            <a:srgbClr val="FFFF00"/>
                          </a:highlight>
                        </a:rPr>
                        <a:t>The original contract contemplates a floating rate instead of a fixed rate</a:t>
                      </a:r>
                      <a:r>
                        <a:rPr lang="en-GB" sz="1200" dirty="0"/>
                        <a:t>. </a:t>
                      </a:r>
                    </a:p>
                  </a:txBody>
                  <a:tcPr/>
                </a:tc>
                <a:tc>
                  <a:txBody>
                    <a:bodyPr/>
                    <a:lstStyle/>
                    <a:p>
                      <a:endParaRPr lang="en-GB" sz="1200" dirty="0"/>
                    </a:p>
                  </a:txBody>
                  <a:tcPr/>
                </a:tc>
                <a:extLst>
                  <a:ext uri="{0D108BD9-81ED-4DB2-BD59-A6C34878D82A}">
                    <a16:rowId xmlns:a16="http://schemas.microsoft.com/office/drawing/2014/main" val="1282461233"/>
                  </a:ext>
                </a:extLst>
              </a:tr>
              <a:tr h="609297">
                <a:tc>
                  <a:txBody>
                    <a:bodyPr/>
                    <a:lstStyle/>
                    <a:p>
                      <a:endParaRPr lang="en-GB" sz="1200" dirty="0"/>
                    </a:p>
                  </a:txBody>
                  <a:tcPr/>
                </a:tc>
                <a:tc>
                  <a:txBody>
                    <a:bodyPr/>
                    <a:lstStyle/>
                    <a:p>
                      <a:pPr marL="171450" indent="-171450">
                        <a:buFont typeface="Arial"/>
                        <a:buChar char="•"/>
                      </a:pPr>
                      <a:r>
                        <a:rPr lang="en-GB" sz="1200" baseline="0" dirty="0">
                          <a:highlight>
                            <a:srgbClr val="FFFF00"/>
                          </a:highlight>
                        </a:rPr>
                        <a:t>CISG is the applicable law. Article 8(3) applies</a:t>
                      </a:r>
                      <a:r>
                        <a:rPr lang="en-GB" sz="1200" baseline="0" dirty="0"/>
                        <a:t>. Need to consider the negotiation of the parties to </a:t>
                      </a:r>
                      <a:r>
                        <a:rPr lang="en-GB" sz="1200" baseline="0" dirty="0">
                          <a:highlight>
                            <a:srgbClr val="FFFF00"/>
                          </a:highlight>
                        </a:rPr>
                        <a:t>find out the intention of the parties at the time when the contract was entered</a:t>
                      </a:r>
                      <a:r>
                        <a:rPr lang="en-GB" sz="1200" baseline="0" dirty="0"/>
                        <a:t>.</a:t>
                      </a:r>
                    </a:p>
                    <a:p>
                      <a:pPr marL="171450" lvl="0" indent="-171450">
                        <a:buFont typeface="Arial"/>
                        <a:buChar char="•"/>
                      </a:pPr>
                      <a:r>
                        <a:rPr lang="en-GB" sz="1200" baseline="0" dirty="0"/>
                        <a:t>The claimant as Seller wants profitability – see page 10.  Section 4 1st paragraph "</a:t>
                      </a:r>
                      <a:r>
                        <a:rPr lang="en-GB" sz="1200" baseline="0" dirty="0">
                          <a:highlight>
                            <a:srgbClr val="FFFF00"/>
                          </a:highlight>
                        </a:rPr>
                        <a:t>cost-plus</a:t>
                      </a:r>
                      <a:r>
                        <a:rPr lang="en-GB" sz="1200" baseline="0" dirty="0"/>
                        <a:t>". Also, the formulae show that "</a:t>
                      </a:r>
                      <a:r>
                        <a:rPr lang="en-GB" sz="1200" baseline="0" dirty="0">
                          <a:highlight>
                            <a:srgbClr val="FFFF00"/>
                          </a:highlight>
                        </a:rPr>
                        <a:t>Costs</a:t>
                      </a:r>
                      <a:r>
                        <a:rPr lang="en-GB" sz="1200" baseline="0" dirty="0"/>
                        <a:t>" do not state the currency as US dollars.  The Costs are to be calculated in real time - </a:t>
                      </a:r>
                      <a:r>
                        <a:rPr lang="en-GB" sz="1200" baseline="0" dirty="0">
                          <a:highlight>
                            <a:srgbClr val="FFFF00"/>
                          </a:highlight>
                        </a:rPr>
                        <a:t>I.e. to apply a floating rate</a:t>
                      </a:r>
                      <a:r>
                        <a:rPr lang="en-GB" sz="1200" baseline="0" dirty="0"/>
                        <a:t>.</a:t>
                      </a:r>
                    </a:p>
                    <a:p>
                      <a:pPr marL="171450" lvl="0" indent="-171450">
                        <a:buFont typeface="Arial"/>
                        <a:buChar char="•"/>
                      </a:pPr>
                      <a:r>
                        <a:rPr lang="en-GB" sz="1200" baseline="0" dirty="0"/>
                        <a:t>The Respondent as buyer wants certainty of maximum exposure. - see page 10. Section 4 ultimate paragraph "The Maximum Price". The maximum price was expressed as US$.</a:t>
                      </a:r>
                    </a:p>
                    <a:p>
                      <a:pPr lvl="0">
                        <a:buNone/>
                      </a:pPr>
                      <a:endParaRPr lang="en-GB" sz="1200" baseline="0" dirty="0"/>
                    </a:p>
                  </a:txBody>
                  <a:tcPr/>
                </a:tc>
                <a:tc>
                  <a:txBody>
                    <a:bodyPr/>
                    <a:lstStyle/>
                    <a:p>
                      <a:endParaRPr lang="en-GB" sz="1200" dirty="0"/>
                    </a:p>
                  </a:txBody>
                  <a:tcPr/>
                </a:tc>
                <a:extLst>
                  <a:ext uri="{0D108BD9-81ED-4DB2-BD59-A6C34878D82A}">
                    <a16:rowId xmlns:a16="http://schemas.microsoft.com/office/drawing/2014/main" val="1656355193"/>
                  </a:ext>
                </a:extLst>
              </a:tr>
              <a:tr h="609297">
                <a:tc>
                  <a:txBody>
                    <a:bodyPr/>
                    <a:lstStyle/>
                    <a:p>
                      <a:endParaRPr lang="en-GB" sz="1200" dirty="0"/>
                    </a:p>
                  </a:txBody>
                  <a:tcPr/>
                </a:tc>
                <a:tc>
                  <a:txBody>
                    <a:bodyPr/>
                    <a:lstStyle/>
                    <a:p>
                      <a:r>
                        <a:rPr lang="en-GB" sz="1200" dirty="0"/>
                        <a:t>Commercial sense. If a fixed rate is applied.  Over the years, a small change of rate would be massive impact on the profitability of the seller.  Use example of just 1% fluctuation. </a:t>
                      </a:r>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bl>
          </a:graphicData>
        </a:graphic>
      </p:graphicFrame>
    </p:spTree>
    <p:extLst>
      <p:ext uri="{BB962C8B-B14F-4D97-AF65-F5344CB8AC3E}">
        <p14:creationId xmlns:p14="http://schemas.microsoft.com/office/powerpoint/2010/main" val="27485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3: Exchange rate – fixed or floating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59002704"/>
              </p:ext>
            </p:extLst>
          </p:nvPr>
        </p:nvGraphicFramePr>
        <p:xfrm>
          <a:off x="838200" y="1599881"/>
          <a:ext cx="10382427" cy="5059074"/>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60145">
                <a:tc>
                  <a:txBody>
                    <a:bodyPr/>
                    <a:lstStyle/>
                    <a:p>
                      <a:endParaRPr lang="en-GB" sz="1200" dirty="0"/>
                    </a:p>
                  </a:txBody>
                  <a:tcPr/>
                </a:tc>
                <a:tc>
                  <a:txBody>
                    <a:bodyPr/>
                    <a:lstStyle/>
                    <a:p>
                      <a:r>
                        <a:rPr lang="en-GB" sz="1200" dirty="0"/>
                        <a:t>The initial invoice was sent out by Mario Lee from the account department. He was not a reasonable person of the same kind.  </a:t>
                      </a:r>
                      <a:r>
                        <a:rPr lang="en-GB" sz="1200" dirty="0">
                          <a:highlight>
                            <a:srgbClr val="FFFF00"/>
                          </a:highlight>
                        </a:rPr>
                        <a:t>Because (a) he was under time pressure, and (b) he had not acquainted with the negotiation of the parties</a:t>
                      </a:r>
                      <a:r>
                        <a:rPr lang="en-GB" sz="1200" dirty="0"/>
                        <a:t>.</a:t>
                      </a:r>
                    </a:p>
                  </a:txBody>
                  <a:tcPr/>
                </a:tc>
                <a:tc>
                  <a:txBody>
                    <a:bodyPr/>
                    <a:lstStyle/>
                    <a:p>
                      <a:pPr lvl="0">
                        <a:buNone/>
                      </a:pPr>
                      <a:r>
                        <a:rPr lang="en-GB" sz="1200" b="0" i="0" u="none" strike="noStrike" noProof="0" dirty="0">
                          <a:latin typeface="Calibri"/>
                        </a:rPr>
                        <a:t>CISG is the applicable law. Article 8(2) applies. Who was the reasonable person of the same kind as the other party would have had in the same circumstances.</a:t>
                      </a:r>
                    </a:p>
                  </a:txBody>
                  <a:tcPr/>
                </a:tc>
                <a:extLst>
                  <a:ext uri="{0D108BD9-81ED-4DB2-BD59-A6C34878D82A}">
                    <a16:rowId xmlns:a16="http://schemas.microsoft.com/office/drawing/2014/main" val="1282461233"/>
                  </a:ext>
                </a:extLst>
              </a:tr>
              <a:tr h="609297">
                <a:tc>
                  <a:txBody>
                    <a:bodyPr/>
                    <a:lstStyle/>
                    <a:p>
                      <a:endParaRPr lang="en-GB" sz="1200" dirty="0"/>
                    </a:p>
                  </a:txBody>
                  <a:tcPr/>
                </a:tc>
                <a:tc>
                  <a:txBody>
                    <a:bodyPr/>
                    <a:lstStyle/>
                    <a:p>
                      <a:r>
                        <a:rPr lang="en-GB" sz="1200" baseline="0" dirty="0"/>
                        <a:t>The </a:t>
                      </a:r>
                      <a:r>
                        <a:rPr lang="en-GB" sz="1200" baseline="0" dirty="0">
                          <a:highlight>
                            <a:srgbClr val="FFFF00"/>
                          </a:highlight>
                        </a:rPr>
                        <a:t>person corrected the invoice within 2 hours Amelia Beinhorn </a:t>
                      </a:r>
                    </a:p>
                    <a:p>
                      <a:pPr lvl="0">
                        <a:buNone/>
                      </a:pPr>
                      <a:endParaRPr lang="en-GB" sz="1200" baseline="0" dirty="0"/>
                    </a:p>
                  </a:txBody>
                  <a:tcPr/>
                </a:tc>
                <a:tc>
                  <a:txBody>
                    <a:bodyPr/>
                    <a:lstStyle/>
                    <a:p>
                      <a:endParaRPr lang="en-GB" sz="1200" dirty="0"/>
                    </a:p>
                  </a:txBody>
                  <a:tcPr/>
                </a:tc>
                <a:extLst>
                  <a:ext uri="{0D108BD9-81ED-4DB2-BD59-A6C34878D82A}">
                    <a16:rowId xmlns:a16="http://schemas.microsoft.com/office/drawing/2014/main" val="1656355193"/>
                  </a:ext>
                </a:extLst>
              </a:tr>
              <a:tr h="609297">
                <a:tc>
                  <a:txBody>
                    <a:bodyPr/>
                    <a:lstStyle/>
                    <a:p>
                      <a:endParaRPr lang="en-GB" sz="1200" dirty="0"/>
                    </a:p>
                  </a:txBody>
                  <a:tcPr/>
                </a:tc>
                <a:tc>
                  <a:txBody>
                    <a:bodyPr/>
                    <a:lstStyle/>
                    <a:p>
                      <a:r>
                        <a:rPr lang="en-GB" sz="1200" dirty="0"/>
                        <a:t>It is not in good faith to hold against our client because of mistake made by a person who is not "reasonable person" under Article 8(2).</a:t>
                      </a:r>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r>
                        <a:rPr lang="en-GB" sz="1200" dirty="0">
                          <a:highlight>
                            <a:srgbClr val="FFFF00"/>
                          </a:highlight>
                        </a:rPr>
                        <a:t>Page 27. Fixed rate. (Para 7,8,9 – Page 24)</a:t>
                      </a:r>
                    </a:p>
                    <a:p>
                      <a:pPr lvl="0">
                        <a:buNone/>
                      </a:pPr>
                      <a:r>
                        <a:rPr lang="en-GB" sz="1200" dirty="0"/>
                        <a:t>This is not the 1st contract between parties.  This is the 3rd one.   Both parties presented – senior members. - fixed exchange rate to apply.</a:t>
                      </a:r>
                    </a:p>
                    <a:p>
                      <a:pPr lvl="0">
                        <a:buNone/>
                      </a:pPr>
                      <a:endParaRPr lang="en-GB" sz="1200" dirty="0"/>
                    </a:p>
                    <a:p>
                      <a:pPr lvl="0">
                        <a:buNone/>
                      </a:pPr>
                      <a:r>
                        <a:rPr lang="en-GB" sz="1200" dirty="0"/>
                        <a:t>It also explains that the parties did not negotiate the exchange rate or fixed rate in the 20m $ contract because they had an understanding already.</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r h="60929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73484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3: Exchange rate – fixed or floating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93643136"/>
              </p:ext>
            </p:extLst>
          </p:nvPr>
        </p:nvGraphicFramePr>
        <p:xfrm>
          <a:off x="314739" y="1780760"/>
          <a:ext cx="11340396" cy="5150514"/>
        </p:xfrm>
        <a:graphic>
          <a:graphicData uri="http://schemas.openxmlformats.org/drawingml/2006/table">
            <a:tbl>
              <a:tblPr firstRow="1" bandRow="1">
                <a:tableStyleId>{5C22544A-7EE6-4342-B048-85BDC9FD1C3A}</a:tableStyleId>
              </a:tblPr>
              <a:tblGrid>
                <a:gridCol w="3780132">
                  <a:extLst>
                    <a:ext uri="{9D8B030D-6E8A-4147-A177-3AD203B41FA5}">
                      <a16:colId xmlns:a16="http://schemas.microsoft.com/office/drawing/2014/main" val="273910886"/>
                    </a:ext>
                  </a:extLst>
                </a:gridCol>
                <a:gridCol w="3780132">
                  <a:extLst>
                    <a:ext uri="{9D8B030D-6E8A-4147-A177-3AD203B41FA5}">
                      <a16:colId xmlns:a16="http://schemas.microsoft.com/office/drawing/2014/main" val="3593003610"/>
                    </a:ext>
                  </a:extLst>
                </a:gridCol>
                <a:gridCol w="3780132">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addendum is used as supplement – </a:t>
                      </a:r>
                      <a:r>
                        <a:rPr lang="en-GB" sz="1200" dirty="0">
                          <a:highlight>
                            <a:srgbClr val="FFFF00"/>
                          </a:highlight>
                        </a:rPr>
                        <a:t>not a separate agreement</a:t>
                      </a:r>
                    </a:p>
                  </a:txBody>
                  <a:tcPr/>
                </a:tc>
                <a:tc>
                  <a:txBody>
                    <a:bodyPr/>
                    <a:lstStyle/>
                    <a:p>
                      <a:pPr lvl="0">
                        <a:buNone/>
                      </a:pPr>
                      <a:r>
                        <a:rPr lang="en-GB" sz="1200" b="0" i="0" u="none" strike="noStrike" noProof="0" dirty="0">
                          <a:latin typeface="Calibri"/>
                        </a:rPr>
                        <a:t>The addendum did not modify this understanding and change to fixed rate</a:t>
                      </a:r>
                    </a:p>
                  </a:txBody>
                  <a:tcPr/>
                </a:tc>
                <a:tc>
                  <a:txBody>
                    <a:bodyPr/>
                    <a:lstStyle/>
                    <a:p>
                      <a:endParaRPr lang="en-GB" sz="1200" dirty="0"/>
                    </a:p>
                  </a:txBody>
                  <a:tcPr/>
                </a:tc>
                <a:extLst>
                  <a:ext uri="{0D108BD9-81ED-4DB2-BD59-A6C34878D82A}">
                    <a16:rowId xmlns:a16="http://schemas.microsoft.com/office/drawing/2014/main" val="1282461233"/>
                  </a:ext>
                </a:extLst>
              </a:tr>
              <a:tr h="609297">
                <a:tc>
                  <a:txBody>
                    <a:bodyPr/>
                    <a:lstStyle/>
                    <a:p>
                      <a:endParaRPr lang="en-GB" sz="1200" dirty="0"/>
                    </a:p>
                  </a:txBody>
                  <a:tcPr/>
                </a:tc>
                <a:tc>
                  <a:txBody>
                    <a:bodyPr/>
                    <a:lstStyle/>
                    <a:p>
                      <a:r>
                        <a:rPr lang="en-GB" sz="1200" baseline="0" dirty="0"/>
                        <a:t>The addendum applies to clamps only.</a:t>
                      </a:r>
                    </a:p>
                    <a:p>
                      <a:pPr lvl="0">
                        <a:buNone/>
                      </a:pPr>
                      <a:r>
                        <a:rPr lang="en-GB" sz="1200" baseline="0" dirty="0"/>
                        <a:t>The value of the clamps was 0.08% of the fan blade. The currency risk in respect of the clamps is negligible.   The claimant can take a fixed rate for the clamps out of conveniency.  </a:t>
                      </a:r>
                    </a:p>
                  </a:txBody>
                  <a:tcPr/>
                </a:tc>
                <a:tc>
                  <a:txBody>
                    <a:bodyPr/>
                    <a:lstStyle/>
                    <a:p>
                      <a:endParaRPr lang="en-GB" sz="1200" dirty="0"/>
                    </a:p>
                  </a:txBody>
                  <a:tcPr/>
                </a:tc>
                <a:extLst>
                  <a:ext uri="{0D108BD9-81ED-4DB2-BD59-A6C34878D82A}">
                    <a16:rowId xmlns:a16="http://schemas.microsoft.com/office/drawing/2014/main" val="1656355193"/>
                  </a:ext>
                </a:extLst>
              </a:tr>
              <a:tr h="609297">
                <a:tc>
                  <a:txBody>
                    <a:bodyPr/>
                    <a:lstStyle/>
                    <a:p>
                      <a:r>
                        <a:rPr lang="en-GB" sz="1200" dirty="0"/>
                        <a:t>But we should not read the text as "clamps" only in the </a:t>
                      </a:r>
                      <a:r>
                        <a:rPr lang="en-GB" sz="1200" dirty="0">
                          <a:highlight>
                            <a:srgbClr val="FFFF00"/>
                          </a:highlight>
                        </a:rPr>
                        <a:t>subject of the email. (page 28)</a:t>
                      </a:r>
                    </a:p>
                    <a:p>
                      <a:pPr lvl="0">
                        <a:buNone/>
                      </a:pPr>
                      <a:endParaRPr lang="en-GB" sz="1200" dirty="0"/>
                    </a:p>
                    <a:p>
                      <a:pPr lvl="0">
                        <a:buNone/>
                      </a:pPr>
                      <a:r>
                        <a:rPr lang="en-GB" sz="1200" dirty="0"/>
                        <a:t>On page 12 – the subject matter refers to </a:t>
                      </a:r>
                      <a:r>
                        <a:rPr lang="en-GB" sz="1200" dirty="0">
                          <a:highlight>
                            <a:srgbClr val="FFFF00"/>
                          </a:highlight>
                        </a:rPr>
                        <a:t>TRF 192-1 </a:t>
                      </a:r>
                      <a:r>
                        <a:rPr lang="en-GB" sz="1200" dirty="0"/>
                        <a:t>(fan blade only) but the </a:t>
                      </a:r>
                      <a:r>
                        <a:rPr lang="en-GB" sz="1200" dirty="0">
                          <a:highlight>
                            <a:srgbClr val="FFFF00"/>
                          </a:highlight>
                        </a:rPr>
                        <a:t>details cover both fan blade and clamps.</a:t>
                      </a:r>
                    </a:p>
                    <a:p>
                      <a:pPr lvl="0">
                        <a:buNone/>
                      </a:pPr>
                      <a:endParaRPr lang="en-GB" sz="1200" dirty="0"/>
                    </a:p>
                    <a:p>
                      <a:pPr lvl="0">
                        <a:buNone/>
                      </a:pPr>
                      <a:r>
                        <a:rPr lang="en-GB" sz="1200" dirty="0"/>
                        <a:t>On the point that they did not want a separate contract for the clamp, it was because the 2 products were intrinsically related to each other. As fan blade and clamps are not separate.</a:t>
                      </a:r>
                    </a:p>
                  </a:txBody>
                  <a:tcPr/>
                </a:tc>
                <a:tc>
                  <a:txBody>
                    <a:bodyPr/>
                    <a:lstStyle/>
                    <a:p>
                      <a:r>
                        <a:rPr lang="en-GB" sz="1200" dirty="0">
                          <a:highlight>
                            <a:srgbClr val="FFFF00"/>
                          </a:highlight>
                        </a:rPr>
                        <a:t>Page 28 </a:t>
                      </a:r>
                      <a:r>
                        <a:rPr lang="en-GB" sz="1200" dirty="0"/>
                        <a:t>- (add an addendum and not to enter into a separate contract for the </a:t>
                      </a:r>
                      <a:r>
                        <a:rPr lang="en-GB" sz="1200" b="1" dirty="0"/>
                        <a:t>clamps</a:t>
                      </a:r>
                      <a:r>
                        <a:rPr lang="en-GB" sz="1200" dirty="0"/>
                        <a:t>.).  </a:t>
                      </a:r>
                    </a:p>
                    <a:p>
                      <a:pPr lvl="0">
                        <a:buNone/>
                      </a:pPr>
                      <a:r>
                        <a:rPr lang="en-GB" sz="1200" dirty="0"/>
                        <a:t>The subject says :Clamps.</a:t>
                      </a:r>
                    </a:p>
                    <a:p>
                      <a:pPr lvl="0">
                        <a:buNone/>
                      </a:pPr>
                      <a:r>
                        <a:rPr lang="en-GB" sz="1200" dirty="0"/>
                        <a:t>The first paragraph refers to clamps.</a:t>
                      </a:r>
                    </a:p>
                    <a:p>
                      <a:pPr lvl="0">
                        <a:buNone/>
                      </a:pPr>
                      <a:r>
                        <a:rPr lang="en-GB" sz="1200" dirty="0"/>
                        <a:t>Find out the intention of the parties from text and context.</a:t>
                      </a:r>
                    </a:p>
                    <a:p>
                      <a:pPr lvl="0">
                        <a:buNone/>
                      </a:pPr>
                      <a:endParaRPr lang="en-GB" sz="1200" dirty="0"/>
                    </a:p>
                    <a:p>
                      <a:pPr lvl="0">
                        <a:buNone/>
                      </a:pPr>
                      <a:endParaRPr lang="en-GB" sz="1200" dirty="0"/>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endParaRPr lang="en-GB" sz="1200" dirty="0"/>
                    </a:p>
                  </a:txBody>
                  <a:tcPr/>
                </a:tc>
                <a:tc>
                  <a:txBody>
                    <a:bodyPr/>
                    <a:lstStyle/>
                    <a:p>
                      <a:r>
                        <a:rPr lang="en-GB" sz="1200" dirty="0">
                          <a:highlight>
                            <a:srgbClr val="FFFF00"/>
                          </a:highlight>
                        </a:rPr>
                        <a:t>No.  2nd para uses upper A and the 3rd para – agreement for the clamp uses lower a.</a:t>
                      </a:r>
                    </a:p>
                    <a:p>
                      <a:pPr lvl="0">
                        <a:buNone/>
                      </a:pPr>
                      <a:r>
                        <a:rPr lang="en-GB" sz="1200" dirty="0">
                          <a:highlight>
                            <a:srgbClr val="FFFF00"/>
                          </a:highlight>
                        </a:rPr>
                        <a:t>The use of upper case "A" in the main agreement (see page 10, section 20.  This Agreement …..</a:t>
                      </a:r>
                    </a:p>
                  </a:txBody>
                  <a:tcPr/>
                </a:tc>
                <a:tc>
                  <a:txBody>
                    <a:bodyPr/>
                    <a:lstStyle/>
                    <a:p>
                      <a:r>
                        <a:rPr lang="en-GB" sz="1200" dirty="0"/>
                        <a:t>Order of the addendum – the 1st para deals with clamps, 2</a:t>
                      </a:r>
                      <a:r>
                        <a:rPr lang="en-GB" sz="1200" baseline="30000" dirty="0"/>
                        <a:t>nd</a:t>
                      </a:r>
                      <a:r>
                        <a:rPr lang="en-GB" sz="1200" dirty="0"/>
                        <a:t> deals with the agreement and the 3rd para deals with the agreement exchange rate. It creates an inference that the exchange rate applies to the entire agreement</a:t>
                      </a:r>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327425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3: Exchange rate – fixed or floating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92000399"/>
              </p:ext>
            </p:extLst>
          </p:nvPr>
        </p:nvGraphicFramePr>
        <p:xfrm>
          <a:off x="838200" y="1599881"/>
          <a:ext cx="10382427" cy="2255217"/>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No contra proferentem – Article 8(2) - if the parties are of </a:t>
                      </a:r>
                      <a:r>
                        <a:rPr lang="en-GB" sz="1200" dirty="0">
                          <a:highlight>
                            <a:srgbClr val="FFFF00"/>
                          </a:highlight>
                        </a:rPr>
                        <a:t>equal commercial standing , equal bargaining power – there is no application of contra proferentem rule</a:t>
                      </a:r>
                    </a:p>
                  </a:txBody>
                  <a:tcPr/>
                </a:tc>
                <a:tc>
                  <a:txBody>
                    <a:bodyPr/>
                    <a:lstStyle/>
                    <a:p>
                      <a:r>
                        <a:rPr lang="en-GB" sz="1200" dirty="0"/>
                        <a:t>If it is ambiguous - applies the </a:t>
                      </a:r>
                      <a:r>
                        <a:rPr lang="en-GB" sz="1200" dirty="0">
                          <a:highlight>
                            <a:srgbClr val="FFFF00"/>
                          </a:highlight>
                        </a:rPr>
                        <a:t>contra proferentem </a:t>
                      </a:r>
                      <a:r>
                        <a:rPr lang="en-GB" sz="1200" dirty="0"/>
                        <a:t>rule and </a:t>
                      </a:r>
                      <a:r>
                        <a:rPr lang="en-GB" sz="1200" dirty="0">
                          <a:highlight>
                            <a:srgbClr val="FFFF00"/>
                          </a:highlight>
                        </a:rPr>
                        <a:t>interpret against the drafter of the addendum</a:t>
                      </a:r>
                      <a:r>
                        <a:rPr lang="en-GB" sz="1200" dirty="0"/>
                        <a:t> , I.e. Paul Romario of the Respondent. </a:t>
                      </a:r>
                    </a:p>
                  </a:txBody>
                  <a:tcPr/>
                </a:tc>
                <a:tc>
                  <a:txBody>
                    <a:bodyPr/>
                    <a:lstStyle/>
                    <a:p>
                      <a:r>
                        <a:rPr lang="en-GB" sz="1200" dirty="0"/>
                        <a:t>Is the addendum clear. Or it is ambiguous and we as the arbitrate tribunal need to interpret.</a:t>
                      </a:r>
                    </a:p>
                  </a:txBody>
                  <a:tcPr/>
                </a:tc>
                <a:extLst>
                  <a:ext uri="{0D108BD9-81ED-4DB2-BD59-A6C34878D82A}">
                    <a16:rowId xmlns:a16="http://schemas.microsoft.com/office/drawing/2014/main" val="3613233126"/>
                  </a:ext>
                </a:extLst>
              </a:tr>
              <a:tr h="609297">
                <a:tc>
                  <a:txBody>
                    <a:bodyPr/>
                    <a:lstStyle/>
                    <a:p>
                      <a:r>
                        <a:rPr lang="en-GB" sz="1200" dirty="0"/>
                        <a:t>Contra Proferentem rules apply when one party is imposing its </a:t>
                      </a:r>
                      <a:r>
                        <a:rPr lang="en-GB" sz="1200" dirty="0">
                          <a:highlight>
                            <a:srgbClr val="FFFF00"/>
                          </a:highlight>
                        </a:rPr>
                        <a:t>standard terms</a:t>
                      </a:r>
                      <a:r>
                        <a:rPr lang="en-GB" sz="1200" dirty="0"/>
                        <a:t>. Or need to be interpret by a tribunal to address the imbalance of the bargaining power.</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101019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a:solidFill>
                  <a:srgbClr val="E17B1F"/>
                </a:solidFill>
                <a:latin typeface="Arial Narrow" panose="020B0606020202030204" pitchFamily="34" charset="0"/>
              </a:rPr>
              <a:t>Issue </a:t>
            </a:r>
            <a:r>
              <a:rPr lang="en-IE" b="1" dirty="0">
                <a:solidFill>
                  <a:srgbClr val="E17B1F"/>
                </a:solidFill>
                <a:latin typeface="Arial Narrow" panose="020B0606020202030204" pitchFamily="34" charset="0"/>
              </a:rPr>
              <a:t>4</a:t>
            </a:r>
            <a:r>
              <a:rPr lang="en-IE" b="1">
                <a:solidFill>
                  <a:srgbClr val="E17B1F"/>
                </a:solidFill>
                <a:latin typeface="Arial Narrow" panose="020B0606020202030204" pitchFamily="34" charset="0"/>
              </a:rPr>
              <a:t>: </a:t>
            </a:r>
            <a:r>
              <a:rPr lang="en-IE" b="1" dirty="0">
                <a:solidFill>
                  <a:srgbClr val="E17B1F"/>
                </a:solidFill>
                <a:latin typeface="Arial Narrow" panose="020B0606020202030204" pitchFamily="34" charset="0"/>
              </a:rPr>
              <a:t>Fees for money laundering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813967548"/>
              </p:ext>
            </p:extLst>
          </p:nvPr>
        </p:nvGraphicFramePr>
        <p:xfrm>
          <a:off x="838200" y="1599881"/>
          <a:ext cx="10382427" cy="4815537"/>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endParaRPr lang="en-GB" sz="1200" dirty="0"/>
                    </a:p>
                  </a:txBody>
                  <a:tcPr/>
                </a:tc>
                <a:tc>
                  <a:txBody>
                    <a:bodyPr/>
                    <a:lstStyle/>
                    <a:p>
                      <a:r>
                        <a:rPr lang="en-GB" sz="1200" dirty="0"/>
                        <a:t>The fee was charged under Regulation ML/2010C the Financial Investigation Unit (</a:t>
                      </a:r>
                      <a:r>
                        <a:rPr lang="en-GB" sz="1200" dirty="0">
                          <a:highlight>
                            <a:srgbClr val="FFFF00"/>
                          </a:highlight>
                        </a:rPr>
                        <a:t>see page 17</a:t>
                      </a:r>
                      <a:r>
                        <a:rPr lang="en-GB" sz="1200" dirty="0"/>
                        <a:t>).  Also </a:t>
                      </a:r>
                      <a:r>
                        <a:rPr lang="en-GB" sz="1200" dirty="0">
                          <a:highlight>
                            <a:srgbClr val="FFFF00"/>
                          </a:highlight>
                        </a:rPr>
                        <a:t>see page 55</a:t>
                      </a:r>
                      <a:r>
                        <a:rPr lang="en-GB" sz="1200" dirty="0"/>
                        <a:t>.</a:t>
                      </a:r>
                    </a:p>
                    <a:p>
                      <a:pPr lvl="0">
                        <a:buNone/>
                      </a:pPr>
                      <a:r>
                        <a:rPr lang="en-GB" sz="1200" dirty="0"/>
                        <a:t>A non-compliance of the regulation means payment would not happen, I.e. money could not reach the Claimant's account.</a:t>
                      </a:r>
                    </a:p>
                    <a:p>
                      <a:pPr lvl="0">
                        <a:buNone/>
                      </a:pPr>
                      <a:r>
                        <a:rPr lang="en-GB" sz="1200" dirty="0"/>
                        <a:t>Therefore this is an obligation on the Respondent's part to ensure payment (I.e. their obligation) must be fulfilled.</a:t>
                      </a:r>
                    </a:p>
                  </a:txBody>
                  <a:tcPr/>
                </a:tc>
                <a:tc>
                  <a:txBody>
                    <a:bodyPr/>
                    <a:lstStyle/>
                    <a:p>
                      <a:endParaRPr lang="en-GB" sz="1200" dirty="0"/>
                    </a:p>
                  </a:txBody>
                  <a:tcPr/>
                </a:tc>
                <a:extLst>
                  <a:ext uri="{0D108BD9-81ED-4DB2-BD59-A6C34878D82A}">
                    <a16:rowId xmlns:a16="http://schemas.microsoft.com/office/drawing/2014/main" val="1282461233"/>
                  </a:ext>
                </a:extLst>
              </a:tr>
              <a:tr h="609297">
                <a:tc>
                  <a:txBody>
                    <a:bodyPr/>
                    <a:lstStyle/>
                    <a:p>
                      <a:r>
                        <a:rPr lang="en-GB" sz="1200" dirty="0">
                          <a:highlight>
                            <a:srgbClr val="FFFF00"/>
                          </a:highlight>
                        </a:rPr>
                        <a:t>Article 54 </a:t>
                      </a:r>
                      <a:r>
                        <a:rPr lang="en-GB" sz="1200" dirty="0"/>
                        <a:t>– accepts that it applies to the buyer.  But it requires the seller to comply with the general principle of good faith.  </a:t>
                      </a:r>
                    </a:p>
                    <a:p>
                      <a:pPr lvl="0">
                        <a:buNone/>
                      </a:pPr>
                      <a:r>
                        <a:rPr lang="en-GB" sz="1200" dirty="0"/>
                        <a:t>Refer to </a:t>
                      </a:r>
                      <a:r>
                        <a:rPr lang="en-GB" sz="1200" dirty="0">
                          <a:highlight>
                            <a:srgbClr val="FFFF00"/>
                          </a:highlight>
                        </a:rPr>
                        <a:t>article 35 </a:t>
                      </a:r>
                      <a:r>
                        <a:rPr lang="en-GB" sz="1200" dirty="0"/>
                        <a:t>– the corresponding duty </a:t>
                      </a:r>
                    </a:p>
                    <a:p>
                      <a:pPr lvl="0">
                        <a:buNone/>
                      </a:pPr>
                      <a:endParaRPr lang="en-GB" sz="1200" dirty="0"/>
                    </a:p>
                    <a:p>
                      <a:pPr lvl="0">
                        <a:buNone/>
                      </a:pPr>
                      <a:r>
                        <a:rPr lang="en-GB" sz="1200" dirty="0"/>
                        <a:t>The regulation emerging from other party's jurisdiction.   The issue is to see which party is more economically efficient to comply with such regulations – easily accessible to the information required.  Therefore if the regulation from other jurisdiction affects the performance of the party, the party from the other jurisdiction has a duty to inform.  </a:t>
                      </a:r>
                    </a:p>
                  </a:txBody>
                  <a:tcPr/>
                </a:tc>
                <a:tc>
                  <a:txBody>
                    <a:bodyPr/>
                    <a:lstStyle/>
                    <a:p>
                      <a:r>
                        <a:rPr lang="en-GB" sz="1200" baseline="0" dirty="0"/>
                        <a:t>No.  The applicable provision is Article 54 – buyer's obligations - ".. or any laws and regulations to enable payment to be made."</a:t>
                      </a:r>
                    </a:p>
                    <a:p>
                      <a:pPr lvl="0">
                        <a:buNone/>
                      </a:pPr>
                      <a:endParaRPr lang="en-GB" sz="1200" baseline="0" dirty="0"/>
                    </a:p>
                    <a:p>
                      <a:pPr lvl="0">
                        <a:buNone/>
                      </a:pPr>
                      <a:r>
                        <a:rPr lang="en-GB" sz="1200" baseline="0" dirty="0"/>
                        <a:t>Article 35(2) - conformity in terms of package, safety , health, standards etc. But not the subject charge.</a:t>
                      </a:r>
                    </a:p>
                  </a:txBody>
                  <a:tcPr/>
                </a:tc>
                <a:tc>
                  <a:txBody>
                    <a:bodyPr/>
                    <a:lstStyle/>
                    <a:p>
                      <a:r>
                        <a:rPr lang="en-GB" sz="1200" dirty="0"/>
                        <a:t>Article 35 (2) CISG – the Claimant (the seller) obligation to inform  the buyer about conformity</a:t>
                      </a:r>
                    </a:p>
                  </a:txBody>
                  <a:tcPr/>
                </a:tc>
                <a:extLst>
                  <a:ext uri="{0D108BD9-81ED-4DB2-BD59-A6C34878D82A}">
                    <a16:rowId xmlns:a16="http://schemas.microsoft.com/office/drawing/2014/main" val="1656355193"/>
                  </a:ext>
                </a:extLst>
              </a:tr>
            </a:tbl>
          </a:graphicData>
        </a:graphic>
      </p:graphicFrame>
    </p:spTree>
    <p:extLst>
      <p:ext uri="{BB962C8B-B14F-4D97-AF65-F5344CB8AC3E}">
        <p14:creationId xmlns:p14="http://schemas.microsoft.com/office/powerpoint/2010/main" val="391138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a:solidFill>
                  <a:srgbClr val="E17B1F"/>
                </a:solidFill>
                <a:latin typeface="Arial Narrow" panose="020B0606020202030204" pitchFamily="34" charset="0"/>
              </a:rPr>
              <a:t>Issue </a:t>
            </a:r>
            <a:r>
              <a:rPr lang="en-IE" b="1" dirty="0">
                <a:solidFill>
                  <a:srgbClr val="E17B1F"/>
                </a:solidFill>
                <a:latin typeface="Arial Narrow" panose="020B0606020202030204" pitchFamily="34" charset="0"/>
              </a:rPr>
              <a:t>4</a:t>
            </a:r>
            <a:r>
              <a:rPr lang="en-IE" b="1">
                <a:solidFill>
                  <a:srgbClr val="E17B1F"/>
                </a:solidFill>
                <a:latin typeface="Arial Narrow" panose="020B0606020202030204" pitchFamily="34" charset="0"/>
              </a:rPr>
              <a:t>: </a:t>
            </a:r>
            <a:r>
              <a:rPr lang="en-IE" b="1" dirty="0">
                <a:solidFill>
                  <a:srgbClr val="E17B1F"/>
                </a:solidFill>
                <a:latin typeface="Arial Narrow" panose="020B0606020202030204" pitchFamily="34" charset="0"/>
              </a:rPr>
              <a:t>Fees for money laundering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65609889"/>
              </p:ext>
            </p:extLst>
          </p:nvPr>
        </p:nvGraphicFramePr>
        <p:xfrm>
          <a:off x="838200" y="1599881"/>
          <a:ext cx="10382427" cy="3261057"/>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Money Laundry Rules – only 6 countries in the whole world apply the rules.  This is not a matter of common knowledge.</a:t>
                      </a:r>
                    </a:p>
                    <a:p>
                      <a:pPr lvl="0">
                        <a:buNone/>
                      </a:pPr>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r>
                        <a:rPr lang="en-GB" sz="1200" dirty="0"/>
                        <a:t>The regulation is not a payment regulation.  It is a policy regulation that the claimant's country took.  The money eventually go to   the government.  (see page 55)</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r h="609297">
                <a:tc>
                  <a:txBody>
                    <a:bodyPr/>
                    <a:lstStyle/>
                    <a:p>
                      <a:r>
                        <a:rPr lang="en-GB" sz="1200" dirty="0"/>
                        <a:t>It is also the case that even the claimant themselves (Ms Beinhorn was not aware of the Money Laundry levy – </a:t>
                      </a:r>
                      <a:r>
                        <a:rPr lang="en-GB" sz="1200" dirty="0">
                          <a:highlight>
                            <a:srgbClr val="FFFF00"/>
                          </a:highlight>
                        </a:rPr>
                        <a:t>read para 11 on page 56</a:t>
                      </a:r>
                      <a:r>
                        <a:rPr lang="en-GB" sz="1200" dirty="0"/>
                        <a:t>).  Therefore it is wrong to expect a foreign body to know this charge.</a:t>
                      </a:r>
                    </a:p>
                  </a:txBody>
                  <a:tcPr/>
                </a:tc>
                <a:tc>
                  <a:txBody>
                    <a:bodyPr/>
                    <a:lstStyle/>
                    <a:p>
                      <a:pPr lvl="0">
                        <a:buNone/>
                      </a:pPr>
                      <a:r>
                        <a:rPr lang="en-GB" sz="1200" b="0" i="0" u="none" strike="noStrike" noProof="0" dirty="0">
                          <a:latin typeface="Calibri"/>
                        </a:rPr>
                        <a:t>Art 80 to interfere with the obligations of article 54 only in the case of impossibility.  This is not a case of impossibility, the buyer should know as it was hugely criticised by the news reports (see para 7 on page 55)</a:t>
                      </a:r>
                      <a:endParaRPr lang="en-US" dirty="0"/>
                    </a:p>
                  </a:txBody>
                  <a:tcPr/>
                </a:tc>
                <a:tc>
                  <a:txBody>
                    <a:bodyPr/>
                    <a:lstStyle/>
                    <a:p>
                      <a:pPr lvl="0" algn="l">
                        <a:lnSpc>
                          <a:spcPct val="100000"/>
                        </a:lnSpc>
                        <a:spcBef>
                          <a:spcPts val="0"/>
                        </a:spcBef>
                        <a:spcAft>
                          <a:spcPts val="0"/>
                        </a:spcAft>
                        <a:buNone/>
                      </a:pPr>
                      <a:r>
                        <a:rPr lang="en-GB" sz="1200" b="0" i="0" u="none" strike="noStrike" noProof="0" dirty="0">
                          <a:latin typeface="Calibri"/>
                        </a:rPr>
                        <a:t>How about article 80 of CISG – duty to co-operate </a:t>
                      </a:r>
                    </a:p>
                    <a:p>
                      <a:pPr lvl="0">
                        <a:buNone/>
                      </a:pPr>
                      <a:endParaRPr lang="en-GB" sz="1200" dirty="0"/>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15985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a:solidFill>
                  <a:srgbClr val="E17B1F"/>
                </a:solidFill>
                <a:latin typeface="Arial Narrow" panose="020B0606020202030204" pitchFamily="34" charset="0"/>
              </a:rPr>
              <a:t>Issue </a:t>
            </a:r>
            <a:r>
              <a:rPr lang="en-IE" b="1" dirty="0">
                <a:solidFill>
                  <a:srgbClr val="E17B1F"/>
                </a:solidFill>
                <a:latin typeface="Arial Narrow" panose="020B0606020202030204" pitchFamily="34" charset="0"/>
              </a:rPr>
              <a:t>4</a:t>
            </a:r>
            <a:r>
              <a:rPr lang="en-IE" b="1">
                <a:solidFill>
                  <a:srgbClr val="E17B1F"/>
                </a:solidFill>
                <a:latin typeface="Arial Narrow" panose="020B0606020202030204" pitchFamily="34" charset="0"/>
              </a:rPr>
              <a:t>: </a:t>
            </a:r>
            <a:r>
              <a:rPr lang="en-IE" b="1" dirty="0">
                <a:solidFill>
                  <a:srgbClr val="E17B1F"/>
                </a:solidFill>
                <a:latin typeface="Arial Narrow" panose="020B0606020202030204" pitchFamily="34" charset="0"/>
              </a:rPr>
              <a:t>Fees for money laundering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624377479"/>
              </p:ext>
            </p:extLst>
          </p:nvPr>
        </p:nvGraphicFramePr>
        <p:xfrm>
          <a:off x="838200" y="1599881"/>
          <a:ext cx="10382427" cy="3047394"/>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This charge is not bank charge.</a:t>
                      </a:r>
                    </a:p>
                    <a:p>
                      <a:pPr lvl="0">
                        <a:buNone/>
                      </a:pPr>
                      <a:r>
                        <a:rPr lang="en-GB" sz="1200" dirty="0"/>
                        <a:t>The proceeds go to the government.</a:t>
                      </a:r>
                    </a:p>
                    <a:p>
                      <a:pPr lvl="0">
                        <a:buNone/>
                      </a:pPr>
                      <a:r>
                        <a:rPr lang="en-GB" sz="1200" dirty="0"/>
                        <a:t>This charge is an investigation of the transfer of payment and it is not  a bank charge for transfer.</a:t>
                      </a:r>
                    </a:p>
                  </a:txBody>
                  <a:tcPr/>
                </a:tc>
                <a:tc>
                  <a:txBody>
                    <a:bodyPr/>
                    <a:lstStyle/>
                    <a:p>
                      <a:endParaRPr lang="en-GB" sz="1200" dirty="0"/>
                    </a:p>
                  </a:txBody>
                  <a:tcPr/>
                </a:tc>
                <a:tc>
                  <a:txBody>
                    <a:bodyPr/>
                    <a:lstStyle/>
                    <a:p>
                      <a:r>
                        <a:rPr lang="en-GB" sz="1200" dirty="0"/>
                        <a:t>See page 10.  DSA section 4, ultimate para.  The bank charges for the transfer ….. are to be borne by the BUYER.</a:t>
                      </a:r>
                    </a:p>
                  </a:txBody>
                  <a:tcPr/>
                </a:tc>
                <a:extLst>
                  <a:ext uri="{0D108BD9-81ED-4DB2-BD59-A6C34878D82A}">
                    <a16:rowId xmlns:a16="http://schemas.microsoft.com/office/drawing/2014/main" val="1288378162"/>
                  </a:ext>
                </a:extLst>
              </a:tr>
              <a:tr h="609297">
                <a:tc>
                  <a:txBody>
                    <a:bodyPr/>
                    <a:lstStyle/>
                    <a:p>
                      <a:pPr lvl="0">
                        <a:buNone/>
                      </a:pPr>
                      <a:r>
                        <a:rPr lang="en-GB" sz="1200" b="0" i="0" u="none" strike="noStrike" noProof="0" dirty="0">
                          <a:latin typeface="Calibri"/>
                        </a:rPr>
                        <a:t>Article 6.1.11 of UNIDROIT applies only if there is no payment provision under CISG. Article 54 CISG. - requires inform from the Claimant</a:t>
                      </a:r>
                    </a:p>
                    <a:p>
                      <a:pPr lvl="0">
                        <a:buNone/>
                      </a:pPr>
                      <a:r>
                        <a:rPr lang="en-GB" sz="1200" b="0" i="0" u="none" strike="noStrike" noProof="0" dirty="0">
                          <a:latin typeface="Calibri"/>
                        </a:rPr>
                        <a:t>UNIDROIT – only the principle.</a:t>
                      </a:r>
                    </a:p>
                    <a:p>
                      <a:pPr lvl="0">
                        <a:buNone/>
                      </a:pPr>
                      <a:endParaRPr lang="en-GB" sz="1200" b="0" i="0" u="none" strike="noStrike" noProof="0" dirty="0">
                        <a:latin typeface="Calibri"/>
                      </a:endParaRPr>
                    </a:p>
                  </a:txBody>
                  <a:tcPr/>
                </a:tc>
                <a:tc>
                  <a:txBody>
                    <a:bodyPr/>
                    <a:lstStyle/>
                    <a:p>
                      <a:endParaRPr lang="en-GB" sz="1200" dirty="0"/>
                    </a:p>
                  </a:txBody>
                  <a:tcPr/>
                </a:tc>
                <a:tc>
                  <a:txBody>
                    <a:bodyPr/>
                    <a:lstStyle/>
                    <a:p>
                      <a:pPr algn="l"/>
                      <a:r>
                        <a:rPr lang="en-GB" sz="1200" dirty="0"/>
                        <a:t>Article 6.1.11 of UNIDROIT - full costs of the performance.  Performance is payment of every thing.</a:t>
                      </a:r>
                    </a:p>
                  </a:txBody>
                  <a:tcPr/>
                </a:tc>
                <a:extLst>
                  <a:ext uri="{0D108BD9-81ED-4DB2-BD59-A6C34878D82A}">
                    <a16:rowId xmlns:a16="http://schemas.microsoft.com/office/drawing/2014/main" val="3613233126"/>
                  </a:ext>
                </a:extLst>
              </a:tr>
              <a:tr h="609297">
                <a:tc>
                  <a:txBody>
                    <a:bodyPr/>
                    <a:lstStyle/>
                    <a:p>
                      <a:endParaRPr lang="en-GB" sz="1200" dirty="0"/>
                    </a:p>
                  </a:txBody>
                  <a:tcPr/>
                </a:tc>
                <a:tc>
                  <a:txBody>
                    <a:bodyPr/>
                    <a:lstStyle/>
                    <a:p>
                      <a:pPr lvl="0">
                        <a:buNone/>
                      </a:pPr>
                      <a:endParaRPr lang="en-GB" sz="1200" b="0" i="0" u="none" strike="noStrike" noProof="0" dirty="0">
                        <a:latin typeface="Calibri"/>
                      </a:endParaRPr>
                    </a:p>
                  </a:txBody>
                  <a:tcPr/>
                </a:tc>
                <a:tc>
                  <a:txBody>
                    <a:bodyPr/>
                    <a:lstStyle/>
                    <a:p>
                      <a:pPr lvl="0" algn="l">
                        <a:lnSpc>
                          <a:spcPct val="100000"/>
                        </a:lnSpc>
                        <a:spcBef>
                          <a:spcPts val="0"/>
                        </a:spcBef>
                        <a:spcAft>
                          <a:spcPts val="0"/>
                        </a:spcAft>
                        <a:buNone/>
                      </a:pPr>
                      <a:endParaRPr lang="en-GB" sz="1200" b="0" i="0" u="none" strike="noStrike" noProof="0" dirty="0">
                        <a:latin typeface="Calibri"/>
                      </a:endParaRPr>
                    </a:p>
                  </a:txBody>
                  <a:tcPr/>
                </a:tc>
                <a:extLst>
                  <a:ext uri="{0D108BD9-81ED-4DB2-BD59-A6C34878D82A}">
                    <a16:rowId xmlns:a16="http://schemas.microsoft.com/office/drawing/2014/main" val="4241174608"/>
                  </a:ext>
                </a:extLst>
              </a:tr>
            </a:tbl>
          </a:graphicData>
        </a:graphic>
      </p:graphicFrame>
    </p:spTree>
    <p:extLst>
      <p:ext uri="{BB962C8B-B14F-4D97-AF65-F5344CB8AC3E}">
        <p14:creationId xmlns:p14="http://schemas.microsoft.com/office/powerpoint/2010/main" val="211304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Oral hearing</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vert="horz" lIns="91440" tIns="45720" rIns="91440" bIns="45720" rtlCol="0" anchor="t">
            <a:normAutofit/>
          </a:bodyPr>
          <a:lstStyle/>
          <a:p>
            <a:pPr algn="just">
              <a:lnSpc>
                <a:spcPct val="100000"/>
              </a:lnSpc>
              <a:spcAft>
                <a:spcPts val="800"/>
              </a:spcAft>
            </a:pPr>
            <a:r>
              <a:rPr lang="en-US" dirty="0">
                <a:latin typeface="Calibri"/>
                <a:ea typeface="新細明體"/>
                <a:cs typeface="Times New Roman"/>
              </a:rPr>
              <a:t>You will address the president of the arbitral tribunal as the “</a:t>
            </a:r>
            <a:r>
              <a:rPr lang="en-US" err="1">
                <a:latin typeface="Calibri"/>
                <a:ea typeface="新細明體"/>
                <a:cs typeface="Times New Roman"/>
              </a:rPr>
              <a:t>Mr</a:t>
            </a:r>
            <a:r>
              <a:rPr lang="en-US" dirty="0">
                <a:latin typeface="Calibri"/>
                <a:ea typeface="新細明體"/>
                <a:cs typeface="Times New Roman"/>
              </a:rPr>
              <a:t> President or Sir”. For your partner, you address him or her as “co-counsel”. The President will address you as “Counsel or </a:t>
            </a:r>
            <a:r>
              <a:rPr lang="en-US" err="1">
                <a:latin typeface="Calibri"/>
                <a:ea typeface="新細明體"/>
                <a:cs typeface="Times New Roman"/>
              </a:rPr>
              <a:t>Mr</a:t>
            </a:r>
            <a:r>
              <a:rPr lang="en-US" dirty="0">
                <a:latin typeface="Calibri"/>
                <a:ea typeface="新細明體"/>
                <a:cs typeface="Times New Roman"/>
              </a:rPr>
              <a:t> XXX or </a:t>
            </a:r>
            <a:r>
              <a:rPr lang="en-US" err="1">
                <a:latin typeface="Calibri"/>
                <a:ea typeface="新細明體"/>
                <a:cs typeface="Times New Roman"/>
              </a:rPr>
              <a:t>Ms</a:t>
            </a:r>
            <a:r>
              <a:rPr lang="en-US" dirty="0">
                <a:latin typeface="Calibri"/>
                <a:ea typeface="新細明體"/>
                <a:cs typeface="Times New Roman"/>
              </a:rPr>
              <a:t> </a:t>
            </a:r>
            <a:r>
              <a:rPr lang="en-US">
                <a:latin typeface="Calibri"/>
                <a:ea typeface="新細明體"/>
                <a:cs typeface="Times New Roman"/>
              </a:rPr>
              <a:t>XXX”.  </a:t>
            </a:r>
            <a:endParaRPr lang="en-GB" dirty="0">
              <a:latin typeface="Calibri" panose="020F0502020204030204" pitchFamily="34" charset="0"/>
              <a:ea typeface="新細明體" panose="02020500000000000000" pitchFamily="18" charset="-120"/>
              <a:cs typeface="Times New Roman" panose="02020603050405020304" pitchFamily="18" charset="0"/>
            </a:endParaRPr>
          </a:p>
          <a:p>
            <a:pPr algn="just">
              <a:lnSpc>
                <a:spcPct val="100000"/>
              </a:lnSpc>
              <a:spcAft>
                <a:spcPts val="800"/>
              </a:spcAft>
            </a:pPr>
            <a:r>
              <a:rPr lang="en-US" dirty="0">
                <a:latin typeface="Calibri" panose="020F0502020204030204" pitchFamily="34" charset="0"/>
                <a:ea typeface="新細明體" panose="02020500000000000000" pitchFamily="18" charset="-120"/>
                <a:cs typeface="Times New Roman" panose="02020603050405020304" pitchFamily="18" charset="0"/>
              </a:rPr>
              <a:t>Only one student to address to the Tribunal at any one time. </a:t>
            </a:r>
            <a:endParaRPr lang="en-GB" dirty="0">
              <a:latin typeface="Calibri" panose="020F0502020204030204" pitchFamily="34" charset="0"/>
              <a:ea typeface="新細明體" panose="02020500000000000000" pitchFamily="18" charset="-120"/>
              <a:cs typeface="Times New Roman" panose="02020603050405020304" pitchFamily="18" charset="0"/>
            </a:endParaRPr>
          </a:p>
          <a:p>
            <a:endParaRPr lang="en-GB" dirty="0"/>
          </a:p>
        </p:txBody>
      </p:sp>
    </p:spTree>
    <p:extLst>
      <p:ext uri="{BB962C8B-B14F-4D97-AF65-F5344CB8AC3E}">
        <p14:creationId xmlns:p14="http://schemas.microsoft.com/office/powerpoint/2010/main" val="284453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The order of the hearing</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vert="horz" lIns="91440" tIns="45720" rIns="91440" bIns="45720" rtlCol="0" anchor="t">
            <a:noAutofit/>
          </a:bodyPr>
          <a:lstStyle/>
          <a:p>
            <a:pPr marL="0" indent="0">
              <a:lnSpc>
                <a:spcPct val="100000"/>
              </a:lnSpc>
              <a:buNone/>
            </a:pPr>
            <a:r>
              <a:rPr lang="en-US" sz="1800" dirty="0"/>
              <a:t>The Respondent's application on Security for Costs and Inadmissibility of the Claimant’s claim (Issues 1 and 2)</a:t>
            </a:r>
            <a:endParaRPr lang="en-GB" sz="1800" dirty="0"/>
          </a:p>
          <a:p>
            <a:pPr marL="0" indent="0">
              <a:lnSpc>
                <a:spcPct val="100000"/>
              </a:lnSpc>
              <a:buNone/>
            </a:pPr>
            <a:r>
              <a:rPr lang="en-US" sz="1800" u="sng" dirty="0"/>
              <a:t>Respondent’s submission [</a:t>
            </a:r>
            <a:r>
              <a:rPr lang="en-US" sz="1800" dirty="0"/>
              <a:t>10 minutes]</a:t>
            </a:r>
            <a:endParaRPr lang="en-GB" sz="1800" dirty="0"/>
          </a:p>
          <a:p>
            <a:pPr marL="0" indent="0">
              <a:lnSpc>
                <a:spcPct val="100000"/>
              </a:lnSpc>
              <a:buNone/>
            </a:pPr>
            <a:r>
              <a:rPr lang="en-US" sz="1800" dirty="0"/>
              <a:t>Counsel for the Respondent introduces the team member and himself/herself. Counsel should deal with Issue 1 first.  The introduction is followed by an opening.  Counsel put forward his/her arguments straight away.  Only one member to speak throughout this part of the hearing, although the other member of the team can assist by communicating with his/her team member privately and not addressing the tribunal directly.  </a:t>
            </a:r>
            <a:endParaRPr lang="en-GB" sz="1800" dirty="0"/>
          </a:p>
          <a:p>
            <a:pPr marL="0" indent="0">
              <a:lnSpc>
                <a:spcPct val="100000"/>
              </a:lnSpc>
              <a:buNone/>
            </a:pPr>
            <a:endParaRPr lang="en-GB" sz="1800" dirty="0"/>
          </a:p>
          <a:p>
            <a:pPr marL="0" indent="0">
              <a:lnSpc>
                <a:spcPct val="100000"/>
              </a:lnSpc>
              <a:buNone/>
            </a:pPr>
            <a:r>
              <a:rPr lang="en-US" sz="1800" dirty="0"/>
              <a:t>Once the submission in respect of Issue 1 is completed, the same student should address his/her second issue,  which will be progressed in the same manner as above.</a:t>
            </a:r>
            <a:endParaRPr lang="en-GB" sz="1800" dirty="0"/>
          </a:p>
          <a:p>
            <a:pPr marL="0" indent="0">
              <a:lnSpc>
                <a:spcPct val="100000"/>
              </a:lnSpc>
              <a:buNone/>
            </a:pPr>
            <a:endParaRPr lang="en-GB" sz="1800" dirty="0"/>
          </a:p>
          <a:p>
            <a:pPr marL="0" indent="0">
              <a:lnSpc>
                <a:spcPct val="100000"/>
              </a:lnSpc>
              <a:buNone/>
            </a:pPr>
            <a:r>
              <a:rPr lang="en-US" sz="1800" dirty="0"/>
              <a:t>You are </a:t>
            </a:r>
            <a:r>
              <a:rPr lang="en-US" sz="1800" dirty="0">
                <a:highlight>
                  <a:srgbClr val="FFFF00"/>
                </a:highlight>
              </a:rPr>
              <a:t>expected to refer to the specific pages of the hearing bundle </a:t>
            </a:r>
            <a:r>
              <a:rPr lang="en-US" sz="1800" dirty="0"/>
              <a:t>and any other documents (like the </a:t>
            </a:r>
            <a:r>
              <a:rPr lang="en-US" sz="1800" dirty="0">
                <a:highlight>
                  <a:srgbClr val="FFFF00"/>
                </a:highlight>
              </a:rPr>
              <a:t>CISG</a:t>
            </a:r>
            <a:r>
              <a:rPr lang="en-US" sz="1800" dirty="0"/>
              <a:t>, </a:t>
            </a:r>
            <a:r>
              <a:rPr lang="en-US" sz="1800" dirty="0">
                <a:highlight>
                  <a:srgbClr val="FFFF00"/>
                </a:highlight>
              </a:rPr>
              <a:t>UNICTRAL Model law</a:t>
            </a:r>
            <a:r>
              <a:rPr lang="en-US" sz="1800" dirty="0"/>
              <a:t>, etc.) </a:t>
            </a:r>
            <a:endParaRPr lang="en-GB" sz="1800" dirty="0"/>
          </a:p>
        </p:txBody>
      </p:sp>
    </p:spTree>
    <p:extLst>
      <p:ext uri="{BB962C8B-B14F-4D97-AF65-F5344CB8AC3E}">
        <p14:creationId xmlns:p14="http://schemas.microsoft.com/office/powerpoint/2010/main" val="312978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The order of the hearing</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vert="horz" lIns="91440" tIns="45720" rIns="91440" bIns="45720" rtlCol="0" anchor="t">
            <a:normAutofit fontScale="40000" lnSpcReduction="20000"/>
          </a:bodyPr>
          <a:lstStyle/>
          <a:p>
            <a:pPr marL="0" indent="0">
              <a:lnSpc>
                <a:spcPct val="120000"/>
              </a:lnSpc>
              <a:buNone/>
            </a:pPr>
            <a:r>
              <a:rPr lang="en-US" sz="6200" u="sng" dirty="0"/>
              <a:t>The Claimant’s submission (the 2nd student) </a:t>
            </a:r>
            <a:r>
              <a:rPr lang="en-US" sz="6200" dirty="0"/>
              <a:t>[10 minutes]</a:t>
            </a:r>
            <a:endParaRPr lang="en-GB" sz="6200" dirty="0"/>
          </a:p>
          <a:p>
            <a:pPr marL="0" indent="0">
              <a:lnSpc>
                <a:spcPct val="120000"/>
              </a:lnSpc>
              <a:buNone/>
            </a:pPr>
            <a:r>
              <a:rPr lang="en-US" sz="6200" dirty="0"/>
              <a:t>After the Respondent's submission in respect of both Issues, Counsel for the Claimant (the 2nd student) will be invited to make his/her submission.  Counsel should aim to raise counter-arguments and put forward his/her.   The Claimant’s counsel has 10 minutes to complete his/her submission. </a:t>
            </a:r>
            <a:endParaRPr lang="en-GB" sz="6200" dirty="0">
              <a:solidFill>
                <a:prstClr val="black"/>
              </a:solidFill>
            </a:endParaRPr>
          </a:p>
          <a:p>
            <a:pPr marL="0" indent="0">
              <a:lnSpc>
                <a:spcPct val="120000"/>
              </a:lnSpc>
              <a:buNone/>
            </a:pPr>
            <a:r>
              <a:rPr lang="en-US" sz="6200" u="sng" dirty="0"/>
              <a:t>The Respondent's submission (the 3rd student) </a:t>
            </a:r>
            <a:r>
              <a:rPr lang="en-US" sz="6200" dirty="0"/>
              <a:t> [10 minutes]</a:t>
            </a:r>
            <a:endParaRPr lang="en-GB" sz="6200"/>
          </a:p>
          <a:p>
            <a:pPr marL="0" indent="0">
              <a:lnSpc>
                <a:spcPct val="120000"/>
              </a:lnSpc>
              <a:buNone/>
            </a:pPr>
            <a:r>
              <a:rPr lang="en-US" sz="6200" dirty="0"/>
              <a:t>Then, it is followed by the Respondent’s submission (the 3rd student) on the other two issues. </a:t>
            </a:r>
            <a:endParaRPr lang="en-GB" sz="6200" dirty="0">
              <a:solidFill>
                <a:prstClr val="black"/>
              </a:solidFill>
            </a:endParaRPr>
          </a:p>
          <a:p>
            <a:pPr marL="0" indent="0">
              <a:lnSpc>
                <a:spcPct val="120000"/>
              </a:lnSpc>
              <a:buNone/>
            </a:pPr>
            <a:r>
              <a:rPr lang="en-US" sz="6200" dirty="0">
                <a:ea typeface="Calibri"/>
                <a:cs typeface="Calibri"/>
              </a:rPr>
              <a:t>The 4th student, for the Claimant, to follow. [10 minutes]</a:t>
            </a:r>
            <a:endParaRPr lang="en-US" sz="6200" dirty="0">
              <a:solidFill>
                <a:prstClr val="black"/>
              </a:solidFill>
              <a:ea typeface="Calibri"/>
              <a:cs typeface="Calibri"/>
            </a:endParaRPr>
          </a:p>
          <a:p>
            <a:pPr marL="0" lvl="0" indent="0">
              <a:lnSpc>
                <a:spcPct val="120000"/>
              </a:lnSpc>
              <a:buNone/>
            </a:pPr>
            <a:endParaRPr lang="en-IE" sz="6200" dirty="0">
              <a:solidFill>
                <a:prstClr val="black"/>
              </a:solidFill>
            </a:endParaRPr>
          </a:p>
          <a:p>
            <a:pPr marL="0" lvl="0" indent="0">
              <a:lnSpc>
                <a:spcPct val="120000"/>
              </a:lnSpc>
              <a:buNone/>
            </a:pPr>
            <a:endParaRPr lang="en-IE" sz="6200" dirty="0">
              <a:solidFill>
                <a:prstClr val="black"/>
              </a:solidFill>
              <a:ea typeface="Calibri" panose="020F0502020204030204"/>
              <a:cs typeface="Calibri" panose="020F0502020204030204"/>
            </a:endParaRPr>
          </a:p>
          <a:p>
            <a:endParaRPr lang="en-GB" dirty="0">
              <a:solidFill>
                <a:prstClr val="black"/>
              </a:solidFill>
              <a:ea typeface="Calibri" panose="020F0502020204030204"/>
              <a:cs typeface="Calibri" panose="020F0502020204030204"/>
            </a:endParaRPr>
          </a:p>
        </p:txBody>
      </p:sp>
    </p:spTree>
    <p:extLst>
      <p:ext uri="{BB962C8B-B14F-4D97-AF65-F5344CB8AC3E}">
        <p14:creationId xmlns:p14="http://schemas.microsoft.com/office/powerpoint/2010/main" val="289687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1: Security for costs – power to grant</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82324804"/>
              </p:ext>
            </p:extLst>
          </p:nvPr>
        </p:nvGraphicFramePr>
        <p:xfrm>
          <a:off x="838200" y="1599881"/>
          <a:ext cx="10382427" cy="4998417"/>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Article</a:t>
                      </a:r>
                      <a:r>
                        <a:rPr lang="en-GB" sz="1200" baseline="0" dirty="0"/>
                        <a:t> 8 CAM-CCBC</a:t>
                      </a:r>
                      <a:endParaRPr lang="en-GB" sz="1200" dirty="0"/>
                    </a:p>
                  </a:txBody>
                  <a:tcPr/>
                </a:tc>
                <a:tc>
                  <a:txBody>
                    <a:bodyPr/>
                    <a:lstStyle/>
                    <a:p>
                      <a:r>
                        <a:rPr lang="en-GB" sz="1200" dirty="0"/>
                        <a:t>Security</a:t>
                      </a:r>
                      <a:r>
                        <a:rPr lang="en-GB" sz="1200" baseline="0" dirty="0"/>
                        <a:t> for costs cannot be applied unless there are specific provisions : it impacts on the party’s ability to access arbitration.</a:t>
                      </a:r>
                      <a:endParaRPr lang="en-GB" sz="1200" dirty="0"/>
                    </a:p>
                  </a:txBody>
                  <a:tcPr/>
                </a:tc>
                <a:tc>
                  <a:txBody>
                    <a:bodyPr/>
                    <a:lstStyle/>
                    <a:p>
                      <a:endParaRPr lang="en-GB" sz="1200"/>
                    </a:p>
                  </a:txBody>
                  <a:tcPr/>
                </a:tc>
                <a:extLst>
                  <a:ext uri="{0D108BD9-81ED-4DB2-BD59-A6C34878D82A}">
                    <a16:rowId xmlns:a16="http://schemas.microsoft.com/office/drawing/2014/main" val="1282461233"/>
                  </a:ext>
                </a:extLst>
              </a:tr>
              <a:tr h="609297">
                <a:tc>
                  <a:txBody>
                    <a:bodyPr/>
                    <a:lstStyle/>
                    <a:p>
                      <a:r>
                        <a:rPr lang="en-GB" sz="1200" dirty="0"/>
                        <a:t>No criteria for</a:t>
                      </a:r>
                      <a:r>
                        <a:rPr lang="en-GB" sz="1200" baseline="0" dirty="0"/>
                        <a:t> security for costs</a:t>
                      </a:r>
                      <a:endParaRPr lang="en-GB" sz="1200" dirty="0"/>
                    </a:p>
                  </a:txBody>
                  <a:tcPr/>
                </a:tc>
                <a:tc>
                  <a:txBody>
                    <a:bodyPr/>
                    <a:lstStyle/>
                    <a:p>
                      <a:r>
                        <a:rPr lang="en-GB" sz="1200" dirty="0"/>
                        <a:t>Unlike</a:t>
                      </a:r>
                      <a:r>
                        <a:rPr lang="en-GB" sz="1200" baseline="0" dirty="0"/>
                        <a:t> other procedural rules (ICC, </a:t>
                      </a:r>
                      <a:r>
                        <a:rPr lang="en-GB" sz="1200" baseline="0" dirty="0" err="1"/>
                        <a:t>CIArb</a:t>
                      </a:r>
                      <a:r>
                        <a:rPr lang="en-GB" sz="1200" baseline="0" dirty="0"/>
                        <a:t>, Hong Kong Singapore), no specific provision in Article 8 nor Article 17(2)(c)</a:t>
                      </a:r>
                    </a:p>
                  </a:txBody>
                  <a:tcPr/>
                </a:tc>
                <a:tc>
                  <a:txBody>
                    <a:bodyPr/>
                    <a:lstStyle/>
                    <a:p>
                      <a:endParaRPr lang="en-GB" sz="1200"/>
                    </a:p>
                  </a:txBody>
                  <a:tcPr/>
                </a:tc>
                <a:extLst>
                  <a:ext uri="{0D108BD9-81ED-4DB2-BD59-A6C34878D82A}">
                    <a16:rowId xmlns:a16="http://schemas.microsoft.com/office/drawing/2014/main" val="1656355193"/>
                  </a:ext>
                </a:extLst>
              </a:tr>
              <a:tr h="609297">
                <a:tc>
                  <a:txBody>
                    <a:bodyPr/>
                    <a:lstStyle/>
                    <a:p>
                      <a:r>
                        <a:rPr lang="en-GB" sz="1200" dirty="0"/>
                        <a:t>Article 17 UNICTRAL ML</a:t>
                      </a:r>
                    </a:p>
                    <a:p>
                      <a:endParaRPr lang="en-GB" sz="1200" dirty="0"/>
                    </a:p>
                    <a:p>
                      <a:r>
                        <a:rPr lang="en-GB" sz="1200" dirty="0"/>
                        <a:t>3 conditions: </a:t>
                      </a:r>
                    </a:p>
                    <a:p>
                      <a:endParaRPr lang="en-GB" sz="1200" dirty="0"/>
                    </a:p>
                    <a:p>
                      <a:r>
                        <a:rPr lang="en-GB" sz="1200"/>
                        <a:t>Article 17 A (1)(a) – Harm not adequately repairable </a:t>
                      </a:r>
                      <a:r>
                        <a:rPr lang="en-GB" sz="1200" dirty="0"/>
                        <a:t>by an award of damages</a:t>
                      </a:r>
                    </a:p>
                    <a:p>
                      <a:r>
                        <a:rPr lang="en-GB" sz="1200" dirty="0"/>
                        <a:t>If the security for costs is not granted, the Respondent will not be able to recover the costs of the proceedings.</a:t>
                      </a:r>
                    </a:p>
                    <a:p>
                      <a:endParaRPr lang="en-GB" sz="1200" dirty="0"/>
                    </a:p>
                  </a:txBody>
                  <a:tcPr/>
                </a:tc>
                <a:tc>
                  <a:txBody>
                    <a:bodyPr/>
                    <a:lstStyle/>
                    <a:p>
                      <a:r>
                        <a:rPr lang="en-GB" sz="1200" dirty="0"/>
                        <a:t>Terms of reference on page 43, clause 12.4 – each party shall bear its own costs.</a:t>
                      </a:r>
                    </a:p>
                    <a:p>
                      <a:endParaRPr lang="en-GB" sz="1200" dirty="0"/>
                    </a:p>
                    <a:p>
                      <a:r>
                        <a:rPr lang="en-GB" sz="1200" dirty="0"/>
                        <a:t>Article  10.4.1 of CAM-CCBC rules – tribunal</a:t>
                      </a:r>
                      <a:r>
                        <a:rPr lang="en-GB" sz="1200" baseline="0" dirty="0"/>
                        <a:t> has no power to deviate from parties’ agreement including the terms of reference. (Note 2012 provision)</a:t>
                      </a:r>
                    </a:p>
                    <a:p>
                      <a:endParaRPr lang="en-GB" sz="1200" baseline="0" dirty="0"/>
                    </a:p>
                    <a:p>
                      <a:r>
                        <a:rPr lang="en-GB" sz="1200" baseline="0" dirty="0"/>
                        <a:t>Tribunal has no power to change the allocation of costs only in the award but not before.</a:t>
                      </a:r>
                      <a:endParaRPr lang="en-GB" sz="1200" dirty="0"/>
                    </a:p>
                  </a:txBody>
                  <a:tcPr/>
                </a:tc>
                <a:tc>
                  <a:txBody>
                    <a:bodyPr/>
                    <a:lstStyle/>
                    <a:p>
                      <a:r>
                        <a:rPr lang="en-GB" sz="1200" dirty="0"/>
                        <a:t>But the claimant’s financial situation deteriorated after the Terms of Reference</a:t>
                      </a:r>
                      <a:r>
                        <a:rPr lang="en-GB" sz="1200" baseline="0" dirty="0"/>
                        <a:t> were signed. Therefore, the tribunal has the power to grant as the application was not bound by the signed terms of reference.</a:t>
                      </a:r>
                      <a:endParaRPr lang="en-GB" sz="1200" dirty="0"/>
                    </a:p>
                  </a:txBody>
                  <a:tcPr/>
                </a:tc>
                <a:extLst>
                  <a:ext uri="{0D108BD9-81ED-4DB2-BD59-A6C34878D82A}">
                    <a16:rowId xmlns:a16="http://schemas.microsoft.com/office/drawing/2014/main" val="1288378162"/>
                  </a:ext>
                </a:extLst>
              </a:tr>
              <a:tr h="609297">
                <a:tc>
                  <a:txBody>
                    <a:bodyPr/>
                    <a:lstStyle/>
                    <a:p>
                      <a:endParaRPr lang="en-GB" sz="1200"/>
                    </a:p>
                  </a:txBody>
                  <a:tcPr/>
                </a:tc>
                <a:tc>
                  <a:txBody>
                    <a:bodyPr/>
                    <a:lstStyle/>
                    <a:p>
                      <a:r>
                        <a:rPr lang="en-GB" sz="1200" dirty="0"/>
                        <a:t>The deterioration must be an exceptional one such that it was not contemplated</a:t>
                      </a:r>
                      <a:r>
                        <a:rPr lang="en-GB" sz="1200" baseline="0" dirty="0"/>
                        <a:t> when the Terms of Reference were signed. Or</a:t>
                      </a:r>
                    </a:p>
                    <a:p>
                      <a:r>
                        <a:rPr lang="en-GB" sz="1200" baseline="0" dirty="0"/>
                        <a:t>which is not in the normal business.</a:t>
                      </a:r>
                    </a:p>
                    <a:p>
                      <a:r>
                        <a:rPr lang="en-GB" sz="1200" baseline="0" dirty="0"/>
                        <a:t>Then refer to page 59 of the financial statement – cycles of business.</a:t>
                      </a:r>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bl>
          </a:graphicData>
        </a:graphic>
      </p:graphicFrame>
    </p:spTree>
    <p:extLst>
      <p:ext uri="{BB962C8B-B14F-4D97-AF65-F5344CB8AC3E}">
        <p14:creationId xmlns:p14="http://schemas.microsoft.com/office/powerpoint/2010/main" val="327766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a:xfrm>
            <a:off x="326572" y="82096"/>
            <a:ext cx="11538856" cy="1358219"/>
          </a:xfrm>
        </p:spPr>
        <p:txBody>
          <a:bodyPr/>
          <a:lstStyle/>
          <a:p>
            <a:r>
              <a:rPr lang="en-IE" b="1" dirty="0">
                <a:solidFill>
                  <a:srgbClr val="E17B1F"/>
                </a:solidFill>
                <a:latin typeface="Arial Narrow"/>
              </a:rPr>
              <a:t>Issue 1: Security for costs – applying the power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17021289"/>
              </p:ext>
            </p:extLst>
          </p:nvPr>
        </p:nvGraphicFramePr>
        <p:xfrm>
          <a:off x="381000" y="1382485"/>
          <a:ext cx="11432142" cy="5272737"/>
        </p:xfrm>
        <a:graphic>
          <a:graphicData uri="http://schemas.openxmlformats.org/drawingml/2006/table">
            <a:tbl>
              <a:tblPr firstRow="1" bandRow="1">
                <a:tableStyleId>{5C22544A-7EE6-4342-B048-85BDC9FD1C3A}</a:tableStyleId>
              </a:tblPr>
              <a:tblGrid>
                <a:gridCol w="3810714">
                  <a:extLst>
                    <a:ext uri="{9D8B030D-6E8A-4147-A177-3AD203B41FA5}">
                      <a16:colId xmlns:a16="http://schemas.microsoft.com/office/drawing/2014/main" val="273910886"/>
                    </a:ext>
                  </a:extLst>
                </a:gridCol>
                <a:gridCol w="3810714">
                  <a:extLst>
                    <a:ext uri="{9D8B030D-6E8A-4147-A177-3AD203B41FA5}">
                      <a16:colId xmlns:a16="http://schemas.microsoft.com/office/drawing/2014/main" val="3593003610"/>
                    </a:ext>
                  </a:extLst>
                </a:gridCol>
                <a:gridCol w="3810714">
                  <a:extLst>
                    <a:ext uri="{9D8B030D-6E8A-4147-A177-3AD203B41FA5}">
                      <a16:colId xmlns:a16="http://schemas.microsoft.com/office/drawing/2014/main" val="848530858"/>
                    </a:ext>
                  </a:extLst>
                </a:gridCol>
              </a:tblGrid>
              <a:tr h="609297">
                <a:tc>
                  <a:txBody>
                    <a:bodyPr/>
                    <a:lstStyle/>
                    <a:p>
                      <a:r>
                        <a:rPr lang="en-GB" sz="1400" dirty="0"/>
                        <a:t>The Respondent –(see page 45)</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Claimant’s claim is likely to be rejected (i.e. inadmissibility of the claim, the arguments put forward in respect of issues 3 and 4) – explanations are given in the Respondent Answer to the Request for Arbitration.</a:t>
                      </a:r>
                    </a:p>
                  </a:txBody>
                  <a:tcPr/>
                </a:tc>
                <a:tc>
                  <a:txBody>
                    <a:bodyPr/>
                    <a:lstStyle/>
                    <a:p>
                      <a:endParaRPr lang="en-GB" sz="1200" dirty="0"/>
                    </a:p>
                  </a:txBody>
                  <a:tcPr/>
                </a:tc>
                <a:tc>
                  <a:txBody>
                    <a:bodyPr/>
                    <a:lstStyle/>
                    <a:p>
                      <a:endParaRPr lang="en-GB" sz="1200"/>
                    </a:p>
                  </a:txBody>
                  <a:tcPr/>
                </a:tc>
                <a:extLst>
                  <a:ext uri="{0D108BD9-81ED-4DB2-BD59-A6C34878D82A}">
                    <a16:rowId xmlns:a16="http://schemas.microsoft.com/office/drawing/2014/main" val="1282461233"/>
                  </a:ext>
                </a:extLst>
              </a:tr>
              <a:tr h="609297">
                <a:tc>
                  <a:txBody>
                    <a:bodyPr/>
                    <a:lstStyle/>
                    <a:p>
                      <a:r>
                        <a:rPr lang="en-GB" sz="1200" dirty="0"/>
                        <a:t>The Claimant was ordered by another tribunal to pay US$2.5m (see Exhibit R6 on page 47). The Claimant’s behaviour shows that they are not intending to comply with the award.</a:t>
                      </a:r>
                    </a:p>
                  </a:txBody>
                  <a:tcPr/>
                </a:tc>
                <a:tc>
                  <a:txBody>
                    <a:bodyPr/>
                    <a:lstStyle/>
                    <a:p>
                      <a:r>
                        <a:rPr lang="en-GB" sz="1200" baseline="0" dirty="0"/>
                        <a:t>Deal with the third point raised on page 49, that the creditor owes a larger sum in separate litigation in the courts of Ruritania and any sum awarded will be used to set off the award.  The Respondent should argue that that (a) litigation has not finished ; (b) conceptually incorrect as the parent company is a separate entity and (c) set-off cannot be used for the different company.</a:t>
                      </a:r>
                    </a:p>
                  </a:txBody>
                  <a:tcPr/>
                </a:tc>
                <a:tc>
                  <a:txBody>
                    <a:bodyPr/>
                    <a:lstStyle/>
                    <a:p>
                      <a:endParaRPr lang="en-GB" sz="1200"/>
                    </a:p>
                  </a:txBody>
                  <a:tcPr/>
                </a:tc>
                <a:extLst>
                  <a:ext uri="{0D108BD9-81ED-4DB2-BD59-A6C34878D82A}">
                    <a16:rowId xmlns:a16="http://schemas.microsoft.com/office/drawing/2014/main" val="1656355193"/>
                  </a:ext>
                </a:extLst>
              </a:tr>
              <a:tr h="609297">
                <a:tc>
                  <a:txBody>
                    <a:bodyPr/>
                    <a:lstStyle/>
                    <a:p>
                      <a:r>
                        <a:rPr lang="en-GB" sz="1200" dirty="0"/>
                        <a:t>The Claimant’s pecuniary financial situation as indicated in R6 (page 47) that the Claimant was not able to raise third party funding in the other arbitration.</a:t>
                      </a:r>
                    </a:p>
                  </a:txBody>
                  <a:tcPr/>
                </a:tc>
                <a:tc>
                  <a:txBody>
                    <a:bodyPr/>
                    <a:lstStyle/>
                    <a:p>
                      <a:r>
                        <a:rPr lang="en-GB" sz="1200" dirty="0"/>
                        <a:t>There is no such requirement of</a:t>
                      </a:r>
                      <a:r>
                        <a:rPr lang="en-GB" sz="1200" baseline="0" dirty="0"/>
                        <a:t> third party funding</a:t>
                      </a:r>
                      <a:endParaRPr lang="en-GB" sz="1200" dirty="0"/>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r>
                        <a:rPr lang="en-GB" sz="1200" dirty="0"/>
                        <a:t>The Claimant has not been frank about these events relating to its financial situation.  For example, the Claimant created an impression that they were expecting an award of US$100 m (Page 46).  But in reality, it was only a fraction (US$12m).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r h="609297">
                <a:tc>
                  <a:txBody>
                    <a:bodyPr/>
                    <a:lstStyle/>
                    <a:p>
                      <a:r>
                        <a:rPr lang="en-GB" sz="1200" dirty="0"/>
                        <a:t>Following on the point above, the Claimant was not able to improve their financial position by having a US$100m award but there is also a clear indication that they had not been transparent in the negotiation.</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38599005"/>
                  </a:ext>
                </a:extLst>
              </a:tr>
            </a:tbl>
          </a:graphicData>
        </a:graphic>
      </p:graphicFrame>
    </p:spTree>
    <p:extLst>
      <p:ext uri="{BB962C8B-B14F-4D97-AF65-F5344CB8AC3E}">
        <p14:creationId xmlns:p14="http://schemas.microsoft.com/office/powerpoint/2010/main" val="226830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1: Security for costs – financial position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a:xfrm>
            <a:off x="838200" y="1944288"/>
            <a:ext cx="10515600" cy="4351338"/>
          </a:xfrm>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75858044"/>
              </p:ext>
            </p:extLst>
          </p:nvPr>
        </p:nvGraphicFramePr>
        <p:xfrm>
          <a:off x="838200" y="1599881"/>
          <a:ext cx="10382427" cy="4296771"/>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–(see page 45)</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news says</a:t>
                      </a:r>
                      <a:r>
                        <a:rPr lang="en-GB" sz="1200" baseline="0" dirty="0"/>
                        <a:t> that concerns about the financial situation of the Claimant.</a:t>
                      </a:r>
                      <a:endParaRPr lang="en-GB" sz="1200" dirty="0"/>
                    </a:p>
                  </a:txBody>
                  <a:tcPr/>
                </a:tc>
                <a:tc>
                  <a:txBody>
                    <a:bodyPr/>
                    <a:lstStyle/>
                    <a:p>
                      <a:r>
                        <a:rPr lang="en-GB" sz="1200" dirty="0"/>
                        <a:t>It is an opinion by</a:t>
                      </a:r>
                      <a:r>
                        <a:rPr lang="en-GB" sz="1200" baseline="0" dirty="0"/>
                        <a:t> the reporter and there is no legal standing</a:t>
                      </a:r>
                      <a:endParaRPr lang="en-GB" sz="1200" dirty="0"/>
                    </a:p>
                  </a:txBody>
                  <a:tcPr/>
                </a:tc>
                <a:tc>
                  <a:txBody>
                    <a:bodyPr/>
                    <a:lstStyle/>
                    <a:p>
                      <a:endParaRPr lang="en-GB" sz="1200"/>
                    </a:p>
                  </a:txBody>
                  <a:tcPr/>
                </a:tc>
                <a:extLst>
                  <a:ext uri="{0D108BD9-81ED-4DB2-BD59-A6C34878D82A}">
                    <a16:rowId xmlns:a16="http://schemas.microsoft.com/office/drawing/2014/main" val="1282461233"/>
                  </a:ext>
                </a:extLst>
              </a:tr>
              <a:tr h="609297">
                <a:tc>
                  <a:txBody>
                    <a:bodyPr/>
                    <a:lstStyle/>
                    <a:p>
                      <a:endParaRPr lang="en-GB" sz="1200" dirty="0"/>
                    </a:p>
                  </a:txBody>
                  <a:tcPr/>
                </a:tc>
                <a:tc>
                  <a:txBody>
                    <a:bodyPr/>
                    <a:lstStyle/>
                    <a:p>
                      <a:r>
                        <a:rPr lang="en-GB" sz="1200" baseline="0" dirty="0"/>
                        <a:t>To grant – 2 prong test in </a:t>
                      </a:r>
                      <a:r>
                        <a:rPr lang="en-GB" sz="1200" baseline="0" dirty="0" err="1"/>
                        <a:t>CIArb</a:t>
                      </a:r>
                      <a:r>
                        <a:rPr lang="en-GB" sz="1200" baseline="0" dirty="0"/>
                        <a:t> (a) a party must not be able to bear the adverse cost order; and (b) it must fair</a:t>
                      </a:r>
                    </a:p>
                  </a:txBody>
                  <a:tcPr/>
                </a:tc>
                <a:tc>
                  <a:txBody>
                    <a:bodyPr/>
                    <a:lstStyle/>
                    <a:p>
                      <a:endParaRPr lang="en-GB" sz="1200"/>
                    </a:p>
                  </a:txBody>
                  <a:tcPr/>
                </a:tc>
                <a:extLst>
                  <a:ext uri="{0D108BD9-81ED-4DB2-BD59-A6C34878D82A}">
                    <a16:rowId xmlns:a16="http://schemas.microsoft.com/office/drawing/2014/main" val="1656355193"/>
                  </a:ext>
                </a:extLst>
              </a:tr>
              <a:tr h="609297">
                <a:tc>
                  <a:txBody>
                    <a:bodyPr/>
                    <a:lstStyle/>
                    <a:p>
                      <a:r>
                        <a:rPr lang="en-GB" sz="1200" dirty="0"/>
                        <a:t>To show the Claimant financial position, please refer to the financial statements as shown on page 59.  Cash is substantially reduced.  </a:t>
                      </a:r>
                    </a:p>
                    <a:p>
                      <a:r>
                        <a:rPr lang="en-GB" sz="1200" dirty="0"/>
                        <a:t>One of the most certain.  The cash and cash equivalents is stated as US$200,000.  Which is less than the legal fee.</a:t>
                      </a:r>
                    </a:p>
                  </a:txBody>
                  <a:tcPr/>
                </a:tc>
                <a:tc>
                  <a:txBody>
                    <a:bodyPr/>
                    <a:lstStyle/>
                    <a:p>
                      <a:r>
                        <a:rPr lang="en-GB" sz="1200" dirty="0"/>
                        <a:t>The intangible</a:t>
                      </a:r>
                      <a:r>
                        <a:rPr lang="en-GB" sz="1200" baseline="0" dirty="0"/>
                        <a:t> asset increased by many times.</a:t>
                      </a:r>
                    </a:p>
                    <a:p>
                      <a:r>
                        <a:rPr lang="en-GB" sz="1200" baseline="0" dirty="0"/>
                        <a:t>Debt has been reduced significantly.</a:t>
                      </a:r>
                      <a:endParaRPr lang="en-GB" sz="1200" dirty="0"/>
                    </a:p>
                  </a:txBody>
                  <a:tcPr/>
                </a:tc>
                <a:tc>
                  <a:txBody>
                    <a:bodyPr/>
                    <a:lstStyle/>
                    <a:p>
                      <a:endParaRPr lang="en-GB" sz="1200" dirty="0"/>
                    </a:p>
                  </a:txBody>
                  <a:tcPr/>
                </a:tc>
                <a:extLst>
                  <a:ext uri="{0D108BD9-81ED-4DB2-BD59-A6C34878D82A}">
                    <a16:rowId xmlns:a16="http://schemas.microsoft.com/office/drawing/2014/main" val="1288378162"/>
                  </a:ext>
                </a:extLst>
              </a:tr>
              <a:tr h="609297">
                <a:tc>
                  <a:txBody>
                    <a:bodyPr/>
                    <a:lstStyle/>
                    <a:p>
                      <a:r>
                        <a:rPr lang="en-GB" sz="1200" dirty="0"/>
                        <a:t>Liability is 21m + 3m + 16.5m + 2.5m = 42.5m c.f. tangible asset of 37.5m </a:t>
                      </a:r>
                    </a:p>
                  </a:txBody>
                  <a:tcPr/>
                </a:tc>
                <a:tc>
                  <a:txBody>
                    <a:bodyPr/>
                    <a:lstStyle/>
                    <a:p>
                      <a:r>
                        <a:rPr lang="en-GB" sz="1200" dirty="0"/>
                        <a:t>The only way the Respondent needs to do is to enforce the award under the New York convention</a:t>
                      </a:r>
                    </a:p>
                  </a:txBody>
                  <a:tcPr/>
                </a:tc>
                <a:tc>
                  <a:txBody>
                    <a:bodyPr/>
                    <a:lstStyle/>
                    <a:p>
                      <a:endParaRPr lang="en-GB" sz="1200" dirty="0"/>
                    </a:p>
                  </a:txBody>
                  <a:tcPr/>
                </a:tc>
                <a:extLst>
                  <a:ext uri="{0D108BD9-81ED-4DB2-BD59-A6C34878D82A}">
                    <a16:rowId xmlns:a16="http://schemas.microsoft.com/office/drawing/2014/main" val="3613233126"/>
                  </a:ext>
                </a:extLst>
              </a:tr>
              <a:tr h="609297">
                <a:tc>
                  <a:txBody>
                    <a:bodyPr/>
                    <a:lstStyle/>
                    <a:p>
                      <a:r>
                        <a:rPr lang="en-GB" sz="1200" dirty="0"/>
                        <a:t>Ask for bank guarantee,  a bond, or a parent company guarantee.</a:t>
                      </a:r>
                    </a:p>
                    <a:p>
                      <a:endParaRPr lang="en-GB" sz="1200" dirty="0"/>
                    </a:p>
                  </a:txBody>
                  <a:tcPr/>
                </a:tc>
                <a:tc>
                  <a:txBody>
                    <a:bodyPr/>
                    <a:lstStyle/>
                    <a:p>
                      <a:endParaRPr lang="en-GB" sz="1200" dirty="0"/>
                    </a:p>
                  </a:txBody>
                  <a:tcPr/>
                </a:tc>
                <a:tc>
                  <a:txBody>
                    <a:bodyPr/>
                    <a:lstStyle/>
                    <a:p>
                      <a:r>
                        <a:rPr lang="en-GB" sz="1200" dirty="0"/>
                        <a:t>The arbitral tribunal will not put the party in financial difficulties which stifle the claim due to lack of funding.  </a:t>
                      </a:r>
                    </a:p>
                  </a:txBody>
                  <a:tcPr/>
                </a:tc>
                <a:extLst>
                  <a:ext uri="{0D108BD9-81ED-4DB2-BD59-A6C34878D82A}">
                    <a16:rowId xmlns:a16="http://schemas.microsoft.com/office/drawing/2014/main" val="3038599005"/>
                  </a:ext>
                </a:extLst>
              </a:tr>
            </a:tbl>
          </a:graphicData>
        </a:graphic>
      </p:graphicFrame>
    </p:spTree>
    <p:extLst>
      <p:ext uri="{BB962C8B-B14F-4D97-AF65-F5344CB8AC3E}">
        <p14:creationId xmlns:p14="http://schemas.microsoft.com/office/powerpoint/2010/main" val="79997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2: Admissibility of the claims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57880274"/>
              </p:ext>
            </p:extLst>
          </p:nvPr>
        </p:nvGraphicFramePr>
        <p:xfrm>
          <a:off x="838200" y="1599881"/>
          <a:ext cx="10382427" cy="4571091"/>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primary submission is that the claimant’s claim was late. On page 21, the power of attorney (page 21) was submitted on 7 June (page 20).  The end date was 31 May .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282461233"/>
                  </a:ext>
                </a:extLst>
              </a:tr>
              <a:tr h="609297">
                <a:tc>
                  <a:txBody>
                    <a:bodyPr/>
                    <a:lstStyle/>
                    <a:p>
                      <a:r>
                        <a:rPr lang="en-GB" sz="1200" dirty="0"/>
                        <a:t>Then emphasise that the issue of getting the wrong power of attorney is not an administrative slip or errors. Although you will accept that payment of a lesser sum should be considered as an administrative error.  </a:t>
                      </a:r>
                      <a:r>
                        <a:rPr lang="en-GB" sz="1200" dirty="0">
                          <a:highlight>
                            <a:srgbClr val="FFFF00"/>
                          </a:highlight>
                        </a:rPr>
                        <a:t>You would consider the instruction from the parent company should not as the parent company and the subsidiary are indeed two separate legal entities</a:t>
                      </a:r>
                      <a:r>
                        <a:rPr lang="en-GB" sz="1200" dirty="0"/>
                        <a:t>.  An example will be both companies will have to file an individual accountants report or financial statement.</a:t>
                      </a:r>
                    </a:p>
                  </a:txBody>
                  <a:tcPr/>
                </a:tc>
                <a:tc>
                  <a:txBody>
                    <a:bodyPr/>
                    <a:lstStyle/>
                    <a:p>
                      <a:endParaRPr lang="en-GB" sz="1200" baseline="0" dirty="0"/>
                    </a:p>
                  </a:txBody>
                  <a:tcPr/>
                </a:tc>
                <a:tc>
                  <a:txBody>
                    <a:bodyPr/>
                    <a:lstStyle/>
                    <a:p>
                      <a:endParaRPr lang="en-GB" sz="1200"/>
                    </a:p>
                  </a:txBody>
                  <a:tcPr/>
                </a:tc>
                <a:extLst>
                  <a:ext uri="{0D108BD9-81ED-4DB2-BD59-A6C34878D82A}">
                    <a16:rowId xmlns:a16="http://schemas.microsoft.com/office/drawing/2014/main" val="1656355193"/>
                  </a:ext>
                </a:extLst>
              </a:tr>
              <a:tr h="609297">
                <a:tc>
                  <a:txBody>
                    <a:bodyPr/>
                    <a:lstStyle/>
                    <a:p>
                      <a:r>
                        <a:rPr lang="en-GB" sz="1200" dirty="0"/>
                        <a:t>The</a:t>
                      </a:r>
                      <a:r>
                        <a:rPr lang="en-GB" sz="1200" baseline="0" dirty="0"/>
                        <a:t> CAM-CCBC president power – only deals with administrative issues.  </a:t>
                      </a:r>
                      <a:endParaRPr lang="en-GB" sz="1200" dirty="0"/>
                    </a:p>
                  </a:txBody>
                  <a:tcPr/>
                </a:tc>
                <a:tc>
                  <a:txBody>
                    <a:bodyPr/>
                    <a:lstStyle/>
                    <a:p>
                      <a:endParaRPr lang="en-GB" sz="1200" dirty="0"/>
                    </a:p>
                  </a:txBody>
                  <a:tcPr/>
                </a:tc>
                <a:tc>
                  <a:txBody>
                    <a:bodyPr/>
                    <a:lstStyle/>
                    <a:p>
                      <a:r>
                        <a:rPr lang="en-GB" sz="1200" dirty="0"/>
                        <a:t>CAM-CCBC article 2.6(I) – the power of the president</a:t>
                      </a:r>
                    </a:p>
                    <a:p>
                      <a:endParaRPr lang="en-GB" sz="1200" dirty="0"/>
                    </a:p>
                  </a:txBody>
                  <a:tcPr/>
                </a:tc>
                <a:extLst>
                  <a:ext uri="{0D108BD9-81ED-4DB2-BD59-A6C34878D82A}">
                    <a16:rowId xmlns:a16="http://schemas.microsoft.com/office/drawing/2014/main" val="1288378162"/>
                  </a:ext>
                </a:extLst>
              </a:tr>
              <a:tr h="609297">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038599005"/>
                  </a:ext>
                </a:extLst>
              </a:tr>
            </a:tbl>
          </a:graphicData>
        </a:graphic>
      </p:graphicFrame>
    </p:spTree>
    <p:extLst>
      <p:ext uri="{BB962C8B-B14F-4D97-AF65-F5344CB8AC3E}">
        <p14:creationId xmlns:p14="http://schemas.microsoft.com/office/powerpoint/2010/main" val="156291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C54A-1104-48E0-B038-2AA9C77E68E3}"/>
              </a:ext>
            </a:extLst>
          </p:cNvPr>
          <p:cNvSpPr>
            <a:spLocks noGrp="1"/>
          </p:cNvSpPr>
          <p:nvPr>
            <p:ph type="title"/>
          </p:nvPr>
        </p:nvSpPr>
        <p:spPr/>
        <p:txBody>
          <a:bodyPr/>
          <a:lstStyle/>
          <a:p>
            <a:r>
              <a:rPr lang="en-IE" b="1" dirty="0">
                <a:solidFill>
                  <a:srgbClr val="E17B1F"/>
                </a:solidFill>
                <a:latin typeface="Arial Narrow" panose="020B0606020202030204" pitchFamily="34" charset="0"/>
              </a:rPr>
              <a:t>Issue 2: Admissibility of the claims </a:t>
            </a:r>
            <a:endParaRPr lang="en-GB" dirty="0"/>
          </a:p>
        </p:txBody>
      </p:sp>
      <p:sp>
        <p:nvSpPr>
          <p:cNvPr id="3" name="Content Placeholder 2">
            <a:extLst>
              <a:ext uri="{FF2B5EF4-FFF2-40B4-BE49-F238E27FC236}">
                <a16:creationId xmlns:a16="http://schemas.microsoft.com/office/drawing/2014/main" id="{1D0D54E2-E579-4D6C-8396-A304AD8C62B3}"/>
              </a:ext>
            </a:extLst>
          </p:cNvPr>
          <p:cNvSpPr>
            <a:spLocks noGrp="1"/>
          </p:cNvSpPr>
          <p:nvPr>
            <p:ph idx="1"/>
          </p:nvPr>
        </p:nvSpPr>
        <p:spPr/>
        <p:txBody>
          <a:bodyPr>
            <a:normAutofit/>
          </a:bodyPr>
          <a:lstStyle/>
          <a:p>
            <a:pPr marL="0" indent="0">
              <a:buNone/>
            </a:pPr>
            <a:r>
              <a:rPr lang="en-IE" dirty="0"/>
              <a: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34053850"/>
              </p:ext>
            </p:extLst>
          </p:nvPr>
        </p:nvGraphicFramePr>
        <p:xfrm>
          <a:off x="838200" y="1599881"/>
          <a:ext cx="10382427" cy="4784754"/>
        </p:xfrm>
        <a:graphic>
          <a:graphicData uri="http://schemas.openxmlformats.org/drawingml/2006/table">
            <a:tbl>
              <a:tblPr firstRow="1" bandRow="1">
                <a:tableStyleId>{5C22544A-7EE6-4342-B048-85BDC9FD1C3A}</a:tableStyleId>
              </a:tblPr>
              <a:tblGrid>
                <a:gridCol w="3460809">
                  <a:extLst>
                    <a:ext uri="{9D8B030D-6E8A-4147-A177-3AD203B41FA5}">
                      <a16:colId xmlns:a16="http://schemas.microsoft.com/office/drawing/2014/main" val="273910886"/>
                    </a:ext>
                  </a:extLst>
                </a:gridCol>
                <a:gridCol w="3460809">
                  <a:extLst>
                    <a:ext uri="{9D8B030D-6E8A-4147-A177-3AD203B41FA5}">
                      <a16:colId xmlns:a16="http://schemas.microsoft.com/office/drawing/2014/main" val="3593003610"/>
                    </a:ext>
                  </a:extLst>
                </a:gridCol>
                <a:gridCol w="3460809">
                  <a:extLst>
                    <a:ext uri="{9D8B030D-6E8A-4147-A177-3AD203B41FA5}">
                      <a16:colId xmlns:a16="http://schemas.microsoft.com/office/drawing/2014/main" val="848530858"/>
                    </a:ext>
                  </a:extLst>
                </a:gridCol>
              </a:tblGrid>
              <a:tr h="609297">
                <a:tc>
                  <a:txBody>
                    <a:bodyPr/>
                    <a:lstStyle/>
                    <a:p>
                      <a:r>
                        <a:rPr lang="en-GB" sz="1400" dirty="0"/>
                        <a:t>The Respondent –</a:t>
                      </a:r>
                    </a:p>
                  </a:txBody>
                  <a:tcPr/>
                </a:tc>
                <a:tc>
                  <a:txBody>
                    <a:bodyPr/>
                    <a:lstStyle/>
                    <a:p>
                      <a:r>
                        <a:rPr lang="en-GB" sz="1400" dirty="0"/>
                        <a:t>The</a:t>
                      </a:r>
                      <a:r>
                        <a:rPr lang="en-GB" sz="1400" baseline="0" dirty="0"/>
                        <a:t> Claimant</a:t>
                      </a:r>
                      <a:endParaRPr lang="en-GB" sz="1400" dirty="0"/>
                    </a:p>
                  </a:txBody>
                  <a:tcPr/>
                </a:tc>
                <a:tc>
                  <a:txBody>
                    <a:bodyPr/>
                    <a:lstStyle/>
                    <a:p>
                      <a:r>
                        <a:rPr lang="en-GB" sz="1400" dirty="0"/>
                        <a:t>The Tribunal</a:t>
                      </a:r>
                    </a:p>
                  </a:txBody>
                  <a:tcPr/>
                </a:tc>
                <a:extLst>
                  <a:ext uri="{0D108BD9-81ED-4DB2-BD59-A6C34878D82A}">
                    <a16:rowId xmlns:a16="http://schemas.microsoft.com/office/drawing/2014/main" val="2585611684"/>
                  </a:ext>
                </a:extLst>
              </a:tr>
              <a:tr h="609297">
                <a:tc>
                  <a:txBody>
                    <a:bodyPr/>
                    <a:lstStyle/>
                    <a:p>
                      <a:r>
                        <a:rPr lang="en-GB" sz="1200" dirty="0"/>
                        <a:t>The primary submission is that the claimant’s claim was late. On page 21, the power of attorney (page 21) was submitted on </a:t>
                      </a:r>
                      <a:r>
                        <a:rPr lang="en-GB" sz="1200" dirty="0">
                          <a:highlight>
                            <a:srgbClr val="FFFF00"/>
                          </a:highlight>
                        </a:rPr>
                        <a:t>7 June (page 20)</a:t>
                      </a:r>
                      <a:r>
                        <a:rPr lang="en-GB" sz="1200" dirty="0"/>
                        <a:t>.  </a:t>
                      </a:r>
                      <a:r>
                        <a:rPr lang="en-GB" sz="1200" dirty="0">
                          <a:highlight>
                            <a:srgbClr val="FFFF00"/>
                          </a:highlight>
                        </a:rPr>
                        <a:t>The end date was 31 May</a:t>
                      </a:r>
                      <a:r>
                        <a:rPr lang="en-GB" sz="1200" dirty="0"/>
                        <a:t> . </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282461233"/>
                  </a:ext>
                </a:extLst>
              </a:tr>
              <a:tr h="609297">
                <a:tc>
                  <a:txBody>
                    <a:bodyPr/>
                    <a:lstStyle/>
                    <a:p>
                      <a:r>
                        <a:rPr lang="en-GB" sz="1200" dirty="0"/>
                        <a:t>Then emphasise that the issue of getting the wrong power of attorney is not an administrative slip or errors. Although you will accept that payment of a lesser sum should be considered as an administrative error.  Instruction from the parent company should not as the parent company and the subsidiary are indeed two separate legal entities.  An example will be both companies will have to file an individual accountants report or financial statement.</a:t>
                      </a:r>
                    </a:p>
                  </a:txBody>
                  <a:tcPr/>
                </a:tc>
                <a:tc>
                  <a:txBody>
                    <a:bodyPr/>
                    <a:lstStyle/>
                    <a:p>
                      <a:endParaRPr lang="en-GB" sz="1200" baseline="0" dirty="0"/>
                    </a:p>
                  </a:txBody>
                  <a:tcPr/>
                </a:tc>
                <a:tc>
                  <a:txBody>
                    <a:bodyPr/>
                    <a:lstStyle/>
                    <a:p>
                      <a:endParaRPr lang="en-GB" sz="1200"/>
                    </a:p>
                  </a:txBody>
                  <a:tcPr/>
                </a:tc>
                <a:extLst>
                  <a:ext uri="{0D108BD9-81ED-4DB2-BD59-A6C34878D82A}">
                    <a16:rowId xmlns:a16="http://schemas.microsoft.com/office/drawing/2014/main" val="1656355193"/>
                  </a:ext>
                </a:extLst>
              </a:tr>
              <a:tr h="609297">
                <a:tc>
                  <a:txBody>
                    <a:bodyPr/>
                    <a:lstStyle/>
                    <a:p>
                      <a:r>
                        <a:rPr lang="en-GB" sz="1200" dirty="0"/>
                        <a:t>The</a:t>
                      </a:r>
                      <a:r>
                        <a:rPr lang="en-GB" sz="1200" baseline="0" dirty="0"/>
                        <a:t> CAM-CCBC president power – only deals with administrative issues.  </a:t>
                      </a:r>
                      <a:endParaRPr lang="en-GB" sz="1200" dirty="0"/>
                    </a:p>
                  </a:txBody>
                  <a:tcPr/>
                </a:tc>
                <a:tc>
                  <a:txBody>
                    <a:bodyPr/>
                    <a:lstStyle/>
                    <a:p>
                      <a:endParaRPr lang="en-GB" sz="1200" dirty="0"/>
                    </a:p>
                  </a:txBody>
                  <a:tcPr/>
                </a:tc>
                <a:tc>
                  <a:txBody>
                    <a:bodyPr/>
                    <a:lstStyle/>
                    <a:p>
                      <a:r>
                        <a:rPr lang="en-GB" sz="1200" dirty="0"/>
                        <a:t>CAM-CCBC article 2.6(I) – the power of the president</a:t>
                      </a:r>
                    </a:p>
                    <a:p>
                      <a:endParaRPr lang="en-GB" sz="1200" dirty="0"/>
                    </a:p>
                  </a:txBody>
                  <a:tcPr/>
                </a:tc>
                <a:extLst>
                  <a:ext uri="{0D108BD9-81ED-4DB2-BD59-A6C34878D82A}">
                    <a16:rowId xmlns:a16="http://schemas.microsoft.com/office/drawing/2014/main" val="1288378162"/>
                  </a:ext>
                </a:extLst>
              </a:tr>
              <a:tr h="609297">
                <a:tc>
                  <a:txBody>
                    <a:bodyPr/>
                    <a:lstStyle/>
                    <a:p>
                      <a:r>
                        <a:rPr lang="en-GB" sz="1200" dirty="0"/>
                        <a:t>The explanation given by the Claimant representative that the decision was made by the parent company (Page 20) is the claimant’s internal arrangement and must not be used as an excuse for the mistake made like this.</a:t>
                      </a:r>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3613233126"/>
                  </a:ext>
                </a:extLst>
              </a:tr>
            </a:tbl>
          </a:graphicData>
        </a:graphic>
      </p:graphicFrame>
    </p:spTree>
    <p:extLst>
      <p:ext uri="{BB962C8B-B14F-4D97-AF65-F5344CB8AC3E}">
        <p14:creationId xmlns:p14="http://schemas.microsoft.com/office/powerpoint/2010/main" val="392922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5A4333721E664A9E9E9001846E2011" ma:contentTypeVersion="13" ma:contentTypeDescription="Create a new document." ma:contentTypeScope="" ma:versionID="9cafb3e153746a2bd251ff4c8fbd6840">
  <xsd:schema xmlns:xsd="http://www.w3.org/2001/XMLSchema" xmlns:xs="http://www.w3.org/2001/XMLSchema" xmlns:p="http://schemas.microsoft.com/office/2006/metadata/properties" xmlns:ns3="17161ade-331d-4eb7-bdfc-13f37dbf1893" xmlns:ns4="87188ec9-55b0-4a46-861f-334adf3d9ca4" targetNamespace="http://schemas.microsoft.com/office/2006/metadata/properties" ma:root="true" ma:fieldsID="7fe39f89a019f0419e53f821da07e7c2" ns3:_="" ns4:_="">
    <xsd:import namespace="17161ade-331d-4eb7-bdfc-13f37dbf1893"/>
    <xsd:import namespace="87188ec9-55b0-4a46-861f-334adf3d9ca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61ade-331d-4eb7-bdfc-13f37dbf1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188ec9-55b0-4a46-861f-334adf3d9c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97D74E-E80F-44F6-AE92-E172A1055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61ade-331d-4eb7-bdfc-13f37dbf1893"/>
    <ds:schemaRef ds:uri="87188ec9-55b0-4a46-861f-334adf3d9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AB68CA-FA29-4682-9CFB-EC9F4074F611}">
  <ds:schemaRefs>
    <ds:schemaRef ds:uri="http://purl.org/dc/elements/1.1/"/>
    <ds:schemaRef ds:uri="http://schemas.microsoft.com/office/2006/metadata/properties"/>
    <ds:schemaRef ds:uri="17161ade-331d-4eb7-bdfc-13f37dbf189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87188ec9-55b0-4a46-861f-334adf3d9ca4"/>
    <ds:schemaRef ds:uri="http://www.w3.org/XML/1998/namespace"/>
  </ds:schemaRefs>
</ds:datastoreItem>
</file>

<file path=customXml/itemProps3.xml><?xml version="1.0" encoding="utf-8"?>
<ds:datastoreItem xmlns:ds="http://schemas.openxmlformats.org/officeDocument/2006/customXml" ds:itemID="{617D457B-1A0A-4962-ADFC-9826D546AB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23036</TotalTime>
  <Words>3329</Words>
  <Application>Microsoft Office PowerPoint</Application>
  <PresentationFormat>Widescreen</PresentationFormat>
  <Paragraphs>217</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Arial Narrow</vt:lpstr>
      <vt:lpstr>Calibri</vt:lpstr>
      <vt:lpstr>Calibri Light</vt:lpstr>
      <vt:lpstr>Office Theme</vt:lpstr>
      <vt:lpstr>1_Office Theme</vt:lpstr>
      <vt:lpstr>PowerPoint Presentation</vt:lpstr>
      <vt:lpstr>Oral hearing</vt:lpstr>
      <vt:lpstr>The order of the hearing</vt:lpstr>
      <vt:lpstr>The order of the hearing</vt:lpstr>
      <vt:lpstr>Issue 1: Security for costs – power to grant</vt:lpstr>
      <vt:lpstr>Issue 1: Security for costs – applying the power </vt:lpstr>
      <vt:lpstr>Issue 1: Security for costs – financial position </vt:lpstr>
      <vt:lpstr>Issue 2: Admissibility of the claims </vt:lpstr>
      <vt:lpstr>Issue 2: Admissibility of the claims </vt:lpstr>
      <vt:lpstr>Issue 2: Admissibility of the claims </vt:lpstr>
      <vt:lpstr>Issue 2: Admissibility of the claims </vt:lpstr>
      <vt:lpstr>Issue 3: Exchange rate – fixed or floating </vt:lpstr>
      <vt:lpstr>Issue 3: Exchange rate – fixed or floating </vt:lpstr>
      <vt:lpstr>Issue 3: Exchange rate – fixed or floating </vt:lpstr>
      <vt:lpstr>Issue 3: Exchange rate – fixed or floating </vt:lpstr>
      <vt:lpstr>Issue 4: Fees for money laundering </vt:lpstr>
      <vt:lpstr>Issue 4: Fees for money laundering </vt:lpstr>
      <vt:lpstr>Issue 4: Fees for money laundering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Mason</dc:creator>
  <cp:lastModifiedBy>Vegaah bumaye</cp:lastModifiedBy>
  <cp:revision>764</cp:revision>
  <dcterms:created xsi:type="dcterms:W3CDTF">2019-02-06T12:01:28Z</dcterms:created>
  <dcterms:modified xsi:type="dcterms:W3CDTF">2026-02-18T07:03:04Z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0x0101007C5A4333721E664A9E9E9001846E2011</vt:lpwstr>
  </property>
</Properties>
</file>