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microsoft.com/office/2020/02/relationships/classificationlabels" Target="docMetadata/LabelInfo.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4" r:id="rId6"/>
    <p:sldId id="260" r:id="rId7"/>
    <p:sldId id="265" r:id="rId8"/>
    <p:sldId id="268" r:id="rId9"/>
    <p:sldId id="266" r:id="rId10"/>
    <p:sldId id="262" r:id="rId11"/>
    <p:sldId id="267"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137" autoAdjust="0"/>
  </p:normalViewPr>
  <p:slideViewPr>
    <p:cSldViewPr snapToGrid="0">
      <p:cViewPr varScale="1">
        <p:scale>
          <a:sx n="57" d="100"/>
          <a:sy n="57" d="100"/>
        </p:scale>
        <p:origin x="165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B169C5-9BDB-4B4E-9BA9-2CC18FAAD188}" type="datetimeFigureOut">
              <a:rPr lang="en-IE" smtClean="0"/>
              <a:t>07/04/2025</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A36A5-1407-4652-B061-16D49E68F0FB}" type="slidenum">
              <a:rPr lang="en-IE" smtClean="0"/>
              <a:t>‹#›</a:t>
            </a:fld>
            <a:endParaRPr lang="en-IE" dirty="0"/>
          </a:p>
        </p:txBody>
      </p:sp>
    </p:spTree>
    <p:extLst>
      <p:ext uri="{BB962C8B-B14F-4D97-AF65-F5344CB8AC3E}">
        <p14:creationId xmlns:p14="http://schemas.microsoft.com/office/powerpoint/2010/main" val="2122408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Hi, this is Brian Butler and here is my assignment presentation to design the physical implementation of a Car Cruise Control System.</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1</a:t>
            </a:fld>
            <a:endParaRPr lang="en-IE" dirty="0"/>
          </a:p>
        </p:txBody>
      </p:sp>
    </p:spTree>
    <p:extLst>
      <p:ext uri="{BB962C8B-B14F-4D97-AF65-F5344CB8AC3E}">
        <p14:creationId xmlns:p14="http://schemas.microsoft.com/office/powerpoint/2010/main" val="67906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Using the specifications for the controller, outlined in the assignment we can calculate the desired characteristic equation. First calculating the damping ratio and natural frequency</a:t>
            </a:r>
            <a:r>
              <a:rPr lang="en-IE" sz="1800" b="1" u="sng"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10</a:t>
            </a:fld>
            <a:endParaRPr lang="en-IE" dirty="0"/>
          </a:p>
        </p:txBody>
      </p:sp>
    </p:spTree>
    <p:extLst>
      <p:ext uri="{BB962C8B-B14F-4D97-AF65-F5344CB8AC3E}">
        <p14:creationId xmlns:p14="http://schemas.microsoft.com/office/powerpoint/2010/main" val="155606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And then the characteristic equation including an added pole to eliminate SSE</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11</a:t>
            </a:fld>
            <a:endParaRPr lang="en-IE" dirty="0"/>
          </a:p>
        </p:txBody>
      </p:sp>
    </p:spTree>
    <p:extLst>
      <p:ext uri="{BB962C8B-B14F-4D97-AF65-F5344CB8AC3E}">
        <p14:creationId xmlns:p14="http://schemas.microsoft.com/office/powerpoint/2010/main" val="1641231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In conclusion, Using the motor, sensors, hardware, and software outlined should enable the system to behave within the specifications outlined in the assignment and Using MatLab or Simulink to test the system response is advised.</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12</a:t>
            </a:fld>
            <a:endParaRPr lang="en-IE" dirty="0"/>
          </a:p>
        </p:txBody>
      </p:sp>
    </p:spTree>
    <p:extLst>
      <p:ext uri="{BB962C8B-B14F-4D97-AF65-F5344CB8AC3E}">
        <p14:creationId xmlns:p14="http://schemas.microsoft.com/office/powerpoint/2010/main" val="590234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is a high level design following the specifications outlined.</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2</a:t>
            </a:fld>
            <a:endParaRPr lang="en-IE" dirty="0"/>
          </a:p>
        </p:txBody>
      </p:sp>
    </p:spTree>
    <p:extLst>
      <p:ext uri="{BB962C8B-B14F-4D97-AF65-F5344CB8AC3E}">
        <p14:creationId xmlns:p14="http://schemas.microsoft.com/office/powerpoint/2010/main" val="1738964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spcAft>
                <a:spcPts val="800"/>
              </a:spcAft>
              <a:buFont typeface="Wingdings 3" panose="050401020108070707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order to control the velocity of the car (v), the position of the throttle valve, normally controlled by the position of the drivers' foot on the accelerator pedal must be controlled by a motor.</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3" panose="050401020108070707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motor must be fast acting and accurate so I would choose a small DC servo motor. </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3" panose="050401020108070707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Limit switches or sensors could be used to protect the motor.</a:t>
            </a:r>
            <a:endParaRPr lang="en-I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3</a:t>
            </a:fld>
            <a:endParaRPr lang="en-IE" dirty="0"/>
          </a:p>
        </p:txBody>
      </p:sp>
    </p:spTree>
    <p:extLst>
      <p:ext uri="{BB962C8B-B14F-4D97-AF65-F5344CB8AC3E}">
        <p14:creationId xmlns:p14="http://schemas.microsoft.com/office/powerpoint/2010/main" val="2476381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spcAft>
                <a:spcPts val="800"/>
              </a:spcAft>
              <a:buFont typeface="Wingdings 3" panose="05040102010807070707" pitchFamily="18" charset="2"/>
              <a:buChar char=""/>
              <a:tabLst>
                <a:tab pos="457200" algn="l"/>
              </a:tabLst>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To measure the velocity of the car an electronic speed sensor (VSS) is fitted to the transmission or ABS system. The angular velocity measured, is fed back to an ECU (Engine Control Unit) which takes into account calibration factors like wheel diameter and calculates the velocity of the vehicle.</a:t>
            </a:r>
          </a:p>
          <a:p>
            <a:pPr marL="342900" lvl="0" indent="-342900">
              <a:lnSpc>
                <a:spcPct val="107000"/>
              </a:lnSpc>
              <a:spcAft>
                <a:spcPts val="800"/>
              </a:spcAft>
              <a:buFont typeface="Wingdings 3" panose="05040102010807070707" pitchFamily="18" charset="2"/>
              <a:buChar char=""/>
              <a:tabLst>
                <a:tab pos="457200" algn="l"/>
              </a:tabLst>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An observer rather than a sensor can be used to calculate acceleration, the rate of change of the measured velocity.</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4</a:t>
            </a:fld>
            <a:endParaRPr lang="en-IE" dirty="0"/>
          </a:p>
        </p:txBody>
      </p:sp>
    </p:spTree>
    <p:extLst>
      <p:ext uri="{BB962C8B-B14F-4D97-AF65-F5344CB8AC3E}">
        <p14:creationId xmlns:p14="http://schemas.microsoft.com/office/powerpoint/2010/main" val="16164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spcAft>
                <a:spcPts val="800"/>
              </a:spcAft>
              <a:buFont typeface="Wingdings 3" panose="05040102010807070707" pitchFamily="18" charset="2"/>
              <a:buChar char=""/>
              <a:tabLst>
                <a:tab pos="457200" algn="l"/>
              </a:tabLst>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Throttle position would be sent back to the ECU while Sensors or switches on the brake, accelerator and clutch pedals would also be required in order to disengage the cruise control system if there was any interaction with these pedals.</a:t>
            </a:r>
          </a:p>
          <a:p>
            <a:pPr marL="342900" lvl="0" indent="-342900">
              <a:lnSpc>
                <a:spcPct val="107000"/>
              </a:lnSpc>
              <a:spcAft>
                <a:spcPts val="800"/>
              </a:spcAft>
              <a:buFont typeface="Wingdings 3" panose="05040102010807070707" pitchFamily="18" charset="2"/>
              <a:buChar char=""/>
              <a:tabLst>
                <a:tab pos="457200" algn="l"/>
              </a:tabLst>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This is a vital feature of any cruise control system for safety reasons.</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5</a:t>
            </a:fld>
            <a:endParaRPr lang="en-IE" dirty="0"/>
          </a:p>
        </p:txBody>
      </p:sp>
    </p:spTree>
    <p:extLst>
      <p:ext uri="{BB962C8B-B14F-4D97-AF65-F5344CB8AC3E}">
        <p14:creationId xmlns:p14="http://schemas.microsoft.com/office/powerpoint/2010/main" val="376308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A micro controller, capable of PID Control, called an ECU (Engine Control Unit), would be used because they are small, flexible, fast acting, inexpensive and easy to use.</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6</a:t>
            </a:fld>
            <a:endParaRPr lang="en-IE" dirty="0"/>
          </a:p>
        </p:txBody>
      </p:sp>
    </p:spTree>
    <p:extLst>
      <p:ext uri="{BB962C8B-B14F-4D97-AF65-F5344CB8AC3E}">
        <p14:creationId xmlns:p14="http://schemas.microsoft.com/office/powerpoint/2010/main" val="3033546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Although not suitable here, an example of a range of micro controllers is the Arduino micro controllers (designed for educational purposes). The Arduino has its own software environment, the IDE (Integrated Development Environment) and the ECU would have something similar, programmed in C or C++, similar to the Arduino.</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7</a:t>
            </a:fld>
            <a:endParaRPr lang="en-IE" dirty="0"/>
          </a:p>
        </p:txBody>
      </p:sp>
    </p:spTree>
    <p:extLst>
      <p:ext uri="{BB962C8B-B14F-4D97-AF65-F5344CB8AC3E}">
        <p14:creationId xmlns:p14="http://schemas.microsoft.com/office/powerpoint/2010/main" val="3432327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With PID (Proportional, Integral, Derivative) Control. The throttle control valve is moved proportionately to the error in velocity that is fed back from the VSS. The integral control compares the distance travelled with a desired distance over a nominated period of time, with distance being the integral of velocity.  This works towards eliminating any steady state error in the system. In order to improve how reactive the system is, derivative control is used. Acceleration is the derivative of velocity and adjusting the throttle based on error in acceleration improves the response time of the system. Added together, the proportional, integral and derivative factors are all used to calculate where the throttle valve should be at any given time.</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8</a:t>
            </a:fld>
            <a:endParaRPr lang="en-IE" dirty="0"/>
          </a:p>
        </p:txBody>
      </p:sp>
    </p:spTree>
    <p:extLst>
      <p:ext uri="{BB962C8B-B14F-4D97-AF65-F5344CB8AC3E}">
        <p14:creationId xmlns:p14="http://schemas.microsoft.com/office/powerpoint/2010/main" val="804453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The Controller Interface – below is a flow chart illustrating how The driver choses the setpoint on an onboard HMI, and enters it into the system. The ECU interprets this input (along with distance and acceleration data) and feeds it to the throttle control valve, opening or closing </a:t>
            </a:r>
            <a:r>
              <a:rPr lang="en-IE" sz="1800" kern="100">
                <a:effectLst/>
                <a:latin typeface="Calibri" panose="020F0502020204030204" pitchFamily="34" charset="0"/>
                <a:ea typeface="Calibri" panose="020F0502020204030204" pitchFamily="34" charset="0"/>
                <a:cs typeface="Times New Roman" panose="02020603050405020304" pitchFamily="18" charset="0"/>
              </a:rPr>
              <a:t>as appropriate. </a:t>
            </a:r>
            <a:r>
              <a:rPr lang="en-IE" sz="1800" kern="100" dirty="0">
                <a:effectLst/>
                <a:latin typeface="Calibri" panose="020F0502020204030204" pitchFamily="34" charset="0"/>
                <a:ea typeface="Calibri" panose="020F0502020204030204" pitchFamily="34" charset="0"/>
                <a:cs typeface="Times New Roman" panose="02020603050405020304" pitchFamily="18" charset="0"/>
              </a:rPr>
              <a:t>The VSS reads the actual velocity of the vehicle and sends an error signal back to the ECU where the process starts again and the vehicles velocity is maintained regardless of outside factors like road gradient or wind,</a:t>
            </a:r>
          </a:p>
          <a:p>
            <a:endParaRPr lang="en-IE" dirty="0"/>
          </a:p>
        </p:txBody>
      </p:sp>
      <p:sp>
        <p:nvSpPr>
          <p:cNvPr id="4" name="Slide Number Placeholder 3"/>
          <p:cNvSpPr>
            <a:spLocks noGrp="1"/>
          </p:cNvSpPr>
          <p:nvPr>
            <p:ph type="sldNum" sz="quarter" idx="5"/>
          </p:nvPr>
        </p:nvSpPr>
        <p:spPr/>
        <p:txBody>
          <a:bodyPr/>
          <a:lstStyle/>
          <a:p>
            <a:fld id="{887A36A5-1407-4652-B061-16D49E68F0FB}" type="slidenum">
              <a:rPr lang="en-IE" smtClean="0"/>
              <a:t>9</a:t>
            </a:fld>
            <a:endParaRPr lang="en-IE" dirty="0"/>
          </a:p>
        </p:txBody>
      </p:sp>
    </p:spTree>
    <p:extLst>
      <p:ext uri="{BB962C8B-B14F-4D97-AF65-F5344CB8AC3E}">
        <p14:creationId xmlns:p14="http://schemas.microsoft.com/office/powerpoint/2010/main" val="397922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4174000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100676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88025-F3F6-4E51-BC4A-92763B898BAB}" type="slidenum">
              <a:rPr lang="en-IE" smtClean="0"/>
              <a:t>‹#›</a:t>
            </a:fld>
            <a:endParaRPr lang="en-IE"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390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1123208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88025-F3F6-4E51-BC4A-92763B898BAB}" type="slidenum">
              <a:rPr lang="en-IE" smtClean="0"/>
              <a:t>‹#›</a:t>
            </a:fld>
            <a:endParaRPr lang="en-IE"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37178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559893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2904466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2444026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146158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2416679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362405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3720081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213548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1274039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531142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1F49EB-D414-4F14-8C90-C77901EF2565}" type="datetimeFigureOut">
              <a:rPr lang="en-IE" smtClean="0"/>
              <a:t>07/04/2025</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88025-F3F6-4E51-BC4A-92763B898BAB}" type="slidenum">
              <a:rPr lang="en-IE" smtClean="0"/>
              <a:t>‹#›</a:t>
            </a:fld>
            <a:endParaRPr lang="en-IE" dirty="0"/>
          </a:p>
        </p:txBody>
      </p:sp>
    </p:spTree>
    <p:extLst>
      <p:ext uri="{BB962C8B-B14F-4D97-AF65-F5344CB8AC3E}">
        <p14:creationId xmlns:p14="http://schemas.microsoft.com/office/powerpoint/2010/main" val="4260620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91F49EB-D414-4F14-8C90-C77901EF2565}" type="datetimeFigureOut">
              <a:rPr lang="en-IE" smtClean="0"/>
              <a:t>07/04/2025</a:t>
            </a:fld>
            <a:endParaRPr lang="en-IE"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388025-F3F6-4E51-BC4A-92763B898BAB}" type="slidenum">
              <a:rPr lang="en-IE" smtClean="0"/>
              <a:t>‹#›</a:t>
            </a:fld>
            <a:endParaRPr lang="en-IE" dirty="0"/>
          </a:p>
        </p:txBody>
      </p:sp>
    </p:spTree>
    <p:extLst>
      <p:ext uri="{BB962C8B-B14F-4D97-AF65-F5344CB8AC3E}">
        <p14:creationId xmlns:p14="http://schemas.microsoft.com/office/powerpoint/2010/main" val="1570744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 /><Relationship Id="rId2" Type="http://schemas.openxmlformats.org/officeDocument/2006/relationships/audio" Target="../media/media1.m4a" /><Relationship Id="rId1" Type="http://schemas.microsoft.com/office/2007/relationships/media" Target="../media/media1.m4a" /><Relationship Id="rId6" Type="http://schemas.openxmlformats.org/officeDocument/2006/relationships/image" Target="../media/image2.png" /><Relationship Id="rId5" Type="http://schemas.openxmlformats.org/officeDocument/2006/relationships/image" Target="../media/image1.png" /><Relationship Id="rId4" Type="http://schemas.openxmlformats.org/officeDocument/2006/relationships/notesSlide" Target="../notesSlides/notesSlide1.xml" /></Relationships>
</file>

<file path=ppt/slides/_rels/slide10.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notesSlide" Target="../notesSlides/notesSlide10.xml" /><Relationship Id="rId1" Type="http://schemas.openxmlformats.org/officeDocument/2006/relationships/slideLayout" Target="../slideLayouts/slideLayout2.xml" /><Relationship Id="rId6" Type="http://schemas.openxmlformats.org/officeDocument/2006/relationships/image" Target="../media/image4.svg" /><Relationship Id="rId5" Type="http://schemas.openxmlformats.org/officeDocument/2006/relationships/image" Target="../media/image3.png" /><Relationship Id="rId4" Type="http://schemas.openxmlformats.org/officeDocument/2006/relationships/image" Target="../media/image11.png" /></Relationships>
</file>

<file path=ppt/slides/_rels/slide11.xml.rels><?xml version="1.0" encoding="UTF-8" standalone="yes"?>
<Relationships xmlns="http://schemas.openxmlformats.org/package/2006/relationships"><Relationship Id="rId3" Type="http://schemas.openxmlformats.org/officeDocument/2006/relationships/image" Target="../media/image12.png" /><Relationship Id="rId2" Type="http://schemas.openxmlformats.org/officeDocument/2006/relationships/notesSlide" Target="../notesSlides/notesSlide11.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_rels/slide12.xml.rels><?xml version="1.0" encoding="UTF-8" standalone="yes"?>
<Relationships xmlns="http://schemas.openxmlformats.org/package/2006/relationships"><Relationship Id="rId3" Type="http://schemas.openxmlformats.org/officeDocument/2006/relationships/image" Target="../media/image13.png" /><Relationship Id="rId2" Type="http://schemas.openxmlformats.org/officeDocument/2006/relationships/notesSlide" Target="../notesSlides/notesSlide12.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2.xml" /><Relationship Id="rId1" Type="http://schemas.openxmlformats.org/officeDocument/2006/relationships/slideLayout" Target="../slideLayouts/slideLayout2.xml" /><Relationship Id="rId4" Type="http://schemas.openxmlformats.org/officeDocument/2006/relationships/image" Target="../media/image4.svg" /></Relationships>
</file>

<file path=ppt/slides/_rels/slide3.xml.rels><?xml version="1.0" encoding="UTF-8" standalone="yes"?>
<Relationships xmlns="http://schemas.openxmlformats.org/package/2006/relationships"><Relationship Id="rId8" Type="http://schemas.openxmlformats.org/officeDocument/2006/relationships/image" Target="../media/image4.svg" /><Relationship Id="rId7" Type="http://schemas.openxmlformats.org/officeDocument/2006/relationships/image" Target="../media/image3.png" /><Relationship Id="rId2" Type="http://schemas.openxmlformats.org/officeDocument/2006/relationships/notesSlide" Target="../notesSlides/notesSlide3.xml" /><Relationship Id="rId1" Type="http://schemas.openxmlformats.org/officeDocument/2006/relationships/slideLayout" Target="../slideLayouts/slideLayout2.xml" /><Relationship Id="rId6" Type="http://schemas.openxmlformats.org/officeDocument/2006/relationships/image" Target="../media/image5.png" /><Relationship Id="rId5" Type="http://schemas.openxmlformats.org/officeDocument/2006/relationships/image" Target="../media/image30.png" /></Relationships>
</file>

<file path=ppt/slides/_rels/slide4.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4.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5.xml" /><Relationship Id="rId1" Type="http://schemas.openxmlformats.org/officeDocument/2006/relationships/slideLayout" Target="../slideLayouts/slideLayout2.xml" /><Relationship Id="rId4" Type="http://schemas.openxmlformats.org/officeDocument/2006/relationships/image" Target="../media/image4.svg" /></Relationships>
</file>

<file path=ppt/slides/_rels/slide6.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notesSlide" Target="../notesSlides/notesSlide6.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_rels/slide7.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7.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_rels/slide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8.xml" /><Relationship Id="rId1" Type="http://schemas.openxmlformats.org/officeDocument/2006/relationships/slideLayout" Target="../slideLayouts/slideLayout2.xml" /><Relationship Id="rId4" Type="http://schemas.openxmlformats.org/officeDocument/2006/relationships/image" Target="../media/image4.svg" /></Relationships>
</file>

<file path=ppt/slides/_rels/slide9.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notesSlide" Target="../notesSlides/notesSlide9.xml" /><Relationship Id="rId1" Type="http://schemas.openxmlformats.org/officeDocument/2006/relationships/slideLayout" Target="../slideLayouts/slideLayout2.xml" /><Relationship Id="rId5" Type="http://schemas.openxmlformats.org/officeDocument/2006/relationships/image" Target="../media/image4.svg" /><Relationship Id="rId4" Type="http://schemas.openxmlformats.org/officeDocument/2006/relationships/image" Target="../media/image3.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37B6-A224-6779-661D-B1953A62AB85}"/>
              </a:ext>
            </a:extLst>
          </p:cNvPr>
          <p:cNvSpPr>
            <a:spLocks noGrp="1"/>
          </p:cNvSpPr>
          <p:nvPr>
            <p:ph type="ctrTitle"/>
          </p:nvPr>
        </p:nvSpPr>
        <p:spPr>
          <a:xfrm>
            <a:off x="2113725" y="338329"/>
            <a:ext cx="8915399" cy="1742292"/>
          </a:xfrm>
        </p:spPr>
        <p:txBody>
          <a:bodyPr>
            <a:normAutofit fontScale="90000"/>
          </a:bodyPr>
          <a:lstStyle/>
          <a:p>
            <a:pPr algn="ctr"/>
            <a:r>
              <a:rPr lang="en-IE" sz="1800" b="1" kern="0" dirty="0">
                <a:effectLst/>
                <a:latin typeface="Arial" panose="020B0604020202020204" pitchFamily="34" charset="0"/>
                <a:ea typeface="Arial" panose="020B0604020202020204" pitchFamily="34" charset="0"/>
              </a:rPr>
              <a:t>CSAD 402 Assignment 4 </a:t>
            </a:r>
            <a:br>
              <a:rPr lang="en-IE" sz="1800" b="1" kern="0" dirty="0">
                <a:effectLst/>
                <a:latin typeface="Arial" panose="020B0604020202020204" pitchFamily="34" charset="0"/>
                <a:ea typeface="Arial" panose="020B0604020202020204" pitchFamily="34" charset="0"/>
              </a:rPr>
            </a:br>
            <a:br>
              <a:rPr lang="en-IE" sz="1800" b="1" kern="0" dirty="0">
                <a:effectLst/>
                <a:latin typeface="Arial" panose="020B0604020202020204" pitchFamily="34" charset="0"/>
                <a:ea typeface="Arial" panose="020B0604020202020204" pitchFamily="34" charset="0"/>
              </a:rPr>
            </a:br>
            <a:r>
              <a:rPr lang="en-IE" sz="3600" b="1" dirty="0">
                <a:effectLst/>
                <a:latin typeface="Arial" panose="020B0604020202020204" pitchFamily="34" charset="0"/>
                <a:ea typeface="Arial" panose="020B0604020202020204" pitchFamily="34" charset="0"/>
                <a:cs typeface="Arial" panose="020B0604020202020204" pitchFamily="34" charset="0"/>
              </a:rPr>
              <a:t>Design the Physical Implementation of a </a:t>
            </a:r>
            <a:br>
              <a:rPr lang="en-IE" sz="3600" b="1" dirty="0">
                <a:effectLst/>
                <a:latin typeface="Arial" panose="020B0604020202020204" pitchFamily="34" charset="0"/>
                <a:ea typeface="Arial" panose="020B0604020202020204" pitchFamily="34" charset="0"/>
                <a:cs typeface="Arial" panose="020B0604020202020204" pitchFamily="34" charset="0"/>
              </a:rPr>
            </a:br>
            <a:r>
              <a:rPr lang="en-IE" sz="3600" b="1" dirty="0">
                <a:effectLst/>
                <a:latin typeface="Arial" panose="020B0604020202020204" pitchFamily="34" charset="0"/>
                <a:ea typeface="Arial" panose="020B0604020202020204" pitchFamily="34" charset="0"/>
                <a:cs typeface="Arial" panose="020B0604020202020204" pitchFamily="34" charset="0"/>
              </a:rPr>
              <a:t>Car Cruise Control System.</a:t>
            </a:r>
            <a:br>
              <a:rPr lang="en-IE" sz="1800" dirty="0">
                <a:effectLst/>
                <a:latin typeface="Arial" panose="020B0604020202020204" pitchFamily="34" charset="0"/>
                <a:ea typeface="Arial" panose="020B0604020202020204" pitchFamily="34" charset="0"/>
              </a:rPr>
            </a:br>
            <a:endParaRPr lang="en-IE" sz="2800" dirty="0"/>
          </a:p>
        </p:txBody>
      </p:sp>
      <p:sp>
        <p:nvSpPr>
          <p:cNvPr id="3" name="Subtitle 2">
            <a:extLst>
              <a:ext uri="{FF2B5EF4-FFF2-40B4-BE49-F238E27FC236}">
                <a16:creationId xmlns:a16="http://schemas.microsoft.com/office/drawing/2014/main" id="{F1285519-B1E9-A175-210B-A7F79B788637}"/>
              </a:ext>
            </a:extLst>
          </p:cNvPr>
          <p:cNvSpPr>
            <a:spLocks noGrp="1"/>
          </p:cNvSpPr>
          <p:nvPr>
            <p:ph type="subTitle" idx="1"/>
          </p:nvPr>
        </p:nvSpPr>
        <p:spPr>
          <a:xfrm>
            <a:off x="2203705" y="2267713"/>
            <a:ext cx="9300908" cy="3635950"/>
          </a:xfrm>
        </p:spPr>
        <p:txBody>
          <a:bodyPr/>
          <a:lstStyle/>
          <a:p>
            <a:endParaRPr lang="en-IE" dirty="0">
              <a:latin typeface="Arial" panose="020B0604020202020204" pitchFamily="34" charset="0"/>
              <a:ea typeface="Arial" panose="020B0604020202020204" pitchFamily="34" charset="0"/>
            </a:endParaRPr>
          </a:p>
          <a:p>
            <a:r>
              <a:rPr lang="en-IE" dirty="0">
                <a:latin typeface="Arial" panose="020B0604020202020204" pitchFamily="34" charset="0"/>
                <a:ea typeface="Arial" panose="020B0604020202020204" pitchFamily="34" charset="0"/>
              </a:rPr>
              <a:t>H</a:t>
            </a:r>
            <a:r>
              <a:rPr lang="en-IE" sz="1800" dirty="0">
                <a:effectLst/>
                <a:latin typeface="Arial" panose="020B0604020202020204" pitchFamily="34" charset="0"/>
                <a:ea typeface="Arial" panose="020B0604020202020204" pitchFamily="34" charset="0"/>
              </a:rPr>
              <a:t>igh-level design for the physical</a:t>
            </a:r>
          </a:p>
          <a:p>
            <a:r>
              <a:rPr lang="en-IE" sz="1800" dirty="0">
                <a:effectLst/>
                <a:latin typeface="Arial" panose="020B0604020202020204" pitchFamily="34" charset="0"/>
                <a:ea typeface="Arial" panose="020B0604020202020204" pitchFamily="34" charset="0"/>
              </a:rPr>
              <a:t>implementation of the control system.</a:t>
            </a:r>
          </a:p>
          <a:p>
            <a:endParaRPr lang="en-IE" dirty="0">
              <a:latin typeface="Arial" panose="020B0604020202020204" pitchFamily="34" charset="0"/>
              <a:ea typeface="Arial" panose="020B0604020202020204" pitchFamily="34" charset="0"/>
            </a:endParaRPr>
          </a:p>
          <a:p>
            <a:endParaRPr lang="en-IE" sz="1800" dirty="0">
              <a:effectLst/>
              <a:latin typeface="Arial" panose="020B0604020202020204" pitchFamily="34" charset="0"/>
              <a:ea typeface="Arial" panose="020B0604020202020204" pitchFamily="34" charset="0"/>
            </a:endParaRPr>
          </a:p>
          <a:p>
            <a:endParaRPr lang="en-IE" dirty="0">
              <a:latin typeface="Arial" panose="020B0604020202020204" pitchFamily="34" charset="0"/>
              <a:ea typeface="Arial" panose="020B0604020202020204" pitchFamily="34" charset="0"/>
            </a:endParaRPr>
          </a:p>
          <a:p>
            <a:endParaRPr lang="en-IE" sz="1800" dirty="0">
              <a:effectLst/>
              <a:latin typeface="Arial" panose="020B0604020202020204" pitchFamily="34" charset="0"/>
              <a:ea typeface="Arial" panose="020B0604020202020204" pitchFamily="34" charset="0"/>
            </a:endParaRPr>
          </a:p>
          <a:p>
            <a:endParaRPr lang="en-IE" dirty="0">
              <a:latin typeface="Arial" panose="020B0604020202020204" pitchFamily="34" charset="0"/>
              <a:ea typeface="Arial" panose="020B0604020202020204" pitchFamily="34" charset="0"/>
            </a:endParaRPr>
          </a:p>
          <a:p>
            <a:r>
              <a:rPr lang="en-IE" sz="1800" dirty="0">
                <a:effectLst/>
                <a:latin typeface="Arial" panose="020B0604020202020204" pitchFamily="34" charset="0"/>
                <a:ea typeface="Arial" panose="020B0604020202020204" pitchFamily="34" charset="0"/>
              </a:rPr>
              <a:t>Brian Butler (S00220518) </a:t>
            </a:r>
            <a:endParaRPr lang="en-IE" dirty="0"/>
          </a:p>
        </p:txBody>
      </p:sp>
      <p:pic>
        <p:nvPicPr>
          <p:cNvPr id="5" name="Picture 4">
            <a:extLst>
              <a:ext uri="{FF2B5EF4-FFF2-40B4-BE49-F238E27FC236}">
                <a16:creationId xmlns:a16="http://schemas.microsoft.com/office/drawing/2014/main" id="{D12B689E-CC61-7D08-033A-407FE94F6A2C}"/>
              </a:ext>
            </a:extLst>
          </p:cNvPr>
          <p:cNvPicPr>
            <a:picLocks noChangeAspect="1"/>
          </p:cNvPicPr>
          <p:nvPr/>
        </p:nvPicPr>
        <p:blipFill>
          <a:blip r:embed="rId5"/>
          <a:stretch>
            <a:fillRect/>
          </a:stretch>
        </p:blipFill>
        <p:spPr>
          <a:xfrm>
            <a:off x="5936933" y="2267713"/>
            <a:ext cx="5567680" cy="2197239"/>
          </a:xfrm>
          <a:prstGeom prst="rect">
            <a:avLst/>
          </a:prstGeom>
        </p:spPr>
      </p:pic>
      <p:pic>
        <p:nvPicPr>
          <p:cNvPr id="9" name="Audio 8">
            <a:hlinkClick r:id="" action="ppaction://media"/>
            <a:extLst>
              <a:ext uri="{FF2B5EF4-FFF2-40B4-BE49-F238E27FC236}">
                <a16:creationId xmlns:a16="http://schemas.microsoft.com/office/drawing/2014/main" id="{08A6E75A-EDA3-41BC-6647-5B25AFF3E2F0}"/>
              </a:ext>
            </a:extLst>
          </p:cNvPr>
          <p:cNvPicPr>
            <a:picLocks noChangeAspect="1"/>
          </p:cNvPicPr>
          <p:nvPr>
            <a:audioFile r:link="rId2"/>
            <p:extLst>
              <p:ext uri="{DAA4B4D4-6D71-4841-9C94-3DE7FCFB9230}">
                <p14:media xmlns:p14="http://schemas.microsoft.com/office/powerpoint/2010/main" r:embed="rId1"/>
              </p:ext>
            </p:extLst>
          </p:nvPr>
        </p:nvPicPr>
        <p:blipFill>
          <a:blip r:embed="rId6"/>
          <a:srcRect l="-203125" t="-203125" r="-203125" b="-203125"/>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2392256736"/>
      </p:ext>
    </p:extLst>
  </p:cSld>
  <p:clrMapOvr>
    <a:masterClrMapping/>
  </p:clrMapOvr>
  <mc:AlternateContent xmlns:mc="http://schemas.openxmlformats.org/markup-compatibility/2006" xmlns:p14="http://schemas.microsoft.com/office/powerpoint/2010/main">
    <mc:Choice Requires="p14">
      <p:transition spd="slow" p14:dur="2000" advTm="1884"/>
    </mc:Choice>
    <mc:Fallback xmlns="">
      <p:transition spd="slow" advTm="188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9"/>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EB3D3-4673-F81D-0594-D8CA3D806223}"/>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Control Algorithm:</a:t>
            </a:r>
            <a:endParaRPr lang="en-IE" dirty="0"/>
          </a:p>
        </p:txBody>
      </p:sp>
      <p:sp>
        <p:nvSpPr>
          <p:cNvPr id="3" name="Content Placeholder 2">
            <a:extLst>
              <a:ext uri="{FF2B5EF4-FFF2-40B4-BE49-F238E27FC236}">
                <a16:creationId xmlns:a16="http://schemas.microsoft.com/office/drawing/2014/main" id="{8CB6E120-DA3D-B96D-FE34-43E925CEA8AB}"/>
              </a:ext>
            </a:extLst>
          </p:cNvPr>
          <p:cNvSpPr>
            <a:spLocks noGrp="1"/>
          </p:cNvSpPr>
          <p:nvPr>
            <p:ph idx="1"/>
          </p:nvPr>
        </p:nvSpPr>
        <p:spPr/>
        <p:txBody>
          <a:bodyPr/>
          <a:lstStyle/>
          <a:p>
            <a:r>
              <a:rPr lang="en-IE" dirty="0"/>
              <a:t>Using the specifications for the controller, outlined in the assignment we can calculate the desired characteristic equation.</a:t>
            </a:r>
          </a:p>
          <a:p>
            <a:endParaRPr lang="en-IE" dirty="0"/>
          </a:p>
        </p:txBody>
      </p:sp>
      <p:pic>
        <p:nvPicPr>
          <p:cNvPr id="5" name="Picture 4">
            <a:extLst>
              <a:ext uri="{FF2B5EF4-FFF2-40B4-BE49-F238E27FC236}">
                <a16:creationId xmlns:a16="http://schemas.microsoft.com/office/drawing/2014/main" id="{683B1BBC-670F-27D1-620A-523A55939E6C}"/>
              </a:ext>
            </a:extLst>
          </p:cNvPr>
          <p:cNvPicPr>
            <a:picLocks noChangeAspect="1"/>
          </p:cNvPicPr>
          <p:nvPr/>
        </p:nvPicPr>
        <p:blipFill>
          <a:blip r:embed="rId3"/>
          <a:stretch>
            <a:fillRect/>
          </a:stretch>
        </p:blipFill>
        <p:spPr>
          <a:xfrm>
            <a:off x="3306856" y="2993787"/>
            <a:ext cx="3200847" cy="3410426"/>
          </a:xfrm>
          <a:prstGeom prst="rect">
            <a:avLst/>
          </a:prstGeom>
        </p:spPr>
      </p:pic>
      <p:pic>
        <p:nvPicPr>
          <p:cNvPr id="7" name="Picture 6">
            <a:extLst>
              <a:ext uri="{FF2B5EF4-FFF2-40B4-BE49-F238E27FC236}">
                <a16:creationId xmlns:a16="http://schemas.microsoft.com/office/drawing/2014/main" id="{663E5F1A-93B3-E613-EDB5-14E33151053A}"/>
              </a:ext>
            </a:extLst>
          </p:cNvPr>
          <p:cNvPicPr>
            <a:picLocks noChangeAspect="1"/>
          </p:cNvPicPr>
          <p:nvPr/>
        </p:nvPicPr>
        <p:blipFill>
          <a:blip r:embed="rId4"/>
          <a:stretch>
            <a:fillRect/>
          </a:stretch>
        </p:blipFill>
        <p:spPr>
          <a:xfrm>
            <a:off x="7886814" y="2771205"/>
            <a:ext cx="2238687" cy="4086795"/>
          </a:xfrm>
          <a:prstGeom prst="rect">
            <a:avLst/>
          </a:prstGeom>
        </p:spPr>
      </p:pic>
      <p:pic>
        <p:nvPicPr>
          <p:cNvPr id="4" name="Graphic 3">
            <a:extLst>
              <a:ext uri="{FF2B5EF4-FFF2-40B4-BE49-F238E27FC236}">
                <a16:creationId xmlns:a16="http://schemas.microsoft.com/office/drawing/2014/main" id="{540A79C8-DEC7-0B15-8444-D9D5E1AB16B1}"/>
              </a:ext>
            </a:extLst>
          </p:cNvPr>
          <p:cNvPicPr>
            <a:picLocks noChangeAspect="1"/>
            <a:extLst>
              <a:ext uri="{51228E76-BA90-4043-B771-695A4F85340A}">
                <alf:liveFeedProps xmlns:alf="http://schemas.microsoft.com/office/drawing/2021/livefeed" xmlns=""/>
              </a:ext>
            </a:extLst>
          </p:cNvPicPr>
          <p:nvPr/>
        </p:nvPicPr>
        <p:blipFill>
          <a:blip r:embed="rId5">
            <a:extLst>
              <a:ext uri="{96DAC541-7B7A-43D3-8B79-37D633B846F1}">
                <asvg:svgBlip xmlns:asvg="http://schemas.microsoft.com/office/drawing/2016/SVG/main" r:embed="rId6"/>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233790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F608-A015-7E98-FCB0-144FCA3C8B87}"/>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Control Algorithm Continued:</a:t>
            </a:r>
            <a:endParaRPr lang="en-IE" dirty="0"/>
          </a:p>
        </p:txBody>
      </p:sp>
      <p:pic>
        <p:nvPicPr>
          <p:cNvPr id="5" name="Content Placeholder 4">
            <a:extLst>
              <a:ext uri="{FF2B5EF4-FFF2-40B4-BE49-F238E27FC236}">
                <a16:creationId xmlns:a16="http://schemas.microsoft.com/office/drawing/2014/main" id="{98196C36-5995-B042-E3D4-9A71670200D5}"/>
              </a:ext>
            </a:extLst>
          </p:cNvPr>
          <p:cNvPicPr>
            <a:picLocks noGrp="1" noChangeAspect="1"/>
          </p:cNvPicPr>
          <p:nvPr>
            <p:ph idx="1"/>
          </p:nvPr>
        </p:nvPicPr>
        <p:blipFill>
          <a:blip r:embed="rId3"/>
          <a:stretch>
            <a:fillRect/>
          </a:stretch>
        </p:blipFill>
        <p:spPr>
          <a:xfrm>
            <a:off x="3535680" y="1684186"/>
            <a:ext cx="7051039" cy="4695370"/>
          </a:xfrm>
        </p:spPr>
      </p:pic>
      <p:pic>
        <p:nvPicPr>
          <p:cNvPr id="3" name="Graphic 2">
            <a:extLst>
              <a:ext uri="{FF2B5EF4-FFF2-40B4-BE49-F238E27FC236}">
                <a16:creationId xmlns:a16="http://schemas.microsoft.com/office/drawing/2014/main" id="{592AE61A-763F-C87E-8EFD-F804E7B6A47C}"/>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3118444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DB3C-67A3-0B83-6D72-42D8D9A1E48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Conclusion:</a:t>
            </a:r>
            <a:endParaRPr lang="en-IE" dirty="0"/>
          </a:p>
        </p:txBody>
      </p:sp>
      <p:sp>
        <p:nvSpPr>
          <p:cNvPr id="3" name="Content Placeholder 2">
            <a:extLst>
              <a:ext uri="{FF2B5EF4-FFF2-40B4-BE49-F238E27FC236}">
                <a16:creationId xmlns:a16="http://schemas.microsoft.com/office/drawing/2014/main" id="{5DA4BD7E-314D-9B78-7498-74788531C8B3}"/>
              </a:ext>
            </a:extLst>
          </p:cNvPr>
          <p:cNvSpPr>
            <a:spLocks noGrp="1"/>
          </p:cNvSpPr>
          <p:nvPr>
            <p:ph idx="1"/>
          </p:nvPr>
        </p:nvSpPr>
        <p:spPr/>
        <p:txBody>
          <a:bodyPr/>
          <a:lstStyle/>
          <a:p>
            <a:r>
              <a:rPr lang="en-IE" dirty="0"/>
              <a:t>Using the motor, sensors, hardware, and software outlined should enable the system to behave within the specifications outlined in the assignment.</a:t>
            </a:r>
          </a:p>
          <a:p>
            <a:r>
              <a:rPr lang="en-IE" dirty="0"/>
              <a:t>Using MatLab or Simulink to test the system response is advised.</a:t>
            </a:r>
          </a:p>
          <a:p>
            <a:endParaRPr lang="en-IE" dirty="0"/>
          </a:p>
          <a:p>
            <a:endParaRPr lang="en-IE" dirty="0"/>
          </a:p>
          <a:p>
            <a:endParaRPr lang="en-IE" dirty="0"/>
          </a:p>
        </p:txBody>
      </p:sp>
      <p:pic>
        <p:nvPicPr>
          <p:cNvPr id="5" name="Picture 4">
            <a:extLst>
              <a:ext uri="{FF2B5EF4-FFF2-40B4-BE49-F238E27FC236}">
                <a16:creationId xmlns:a16="http://schemas.microsoft.com/office/drawing/2014/main" id="{31E47ACE-64B1-8BF8-82F3-C6B86D193766}"/>
              </a:ext>
            </a:extLst>
          </p:cNvPr>
          <p:cNvPicPr>
            <a:picLocks noChangeAspect="1"/>
          </p:cNvPicPr>
          <p:nvPr/>
        </p:nvPicPr>
        <p:blipFill>
          <a:blip r:embed="rId3"/>
          <a:stretch>
            <a:fillRect/>
          </a:stretch>
        </p:blipFill>
        <p:spPr>
          <a:xfrm>
            <a:off x="4077469" y="3958293"/>
            <a:ext cx="5353797" cy="2181529"/>
          </a:xfrm>
          <a:prstGeom prst="rect">
            <a:avLst/>
          </a:prstGeom>
        </p:spPr>
      </p:pic>
      <p:pic>
        <p:nvPicPr>
          <p:cNvPr id="4" name="Graphic 3">
            <a:extLst>
              <a:ext uri="{FF2B5EF4-FFF2-40B4-BE49-F238E27FC236}">
                <a16:creationId xmlns:a16="http://schemas.microsoft.com/office/drawing/2014/main" id="{14C95E30-B311-80E5-F07B-733BB402FDF6}"/>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4815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B2B69-4611-187C-9B43-A5AF7C323E91}"/>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Introduction:</a:t>
            </a:r>
            <a:endParaRPr lang="en-IE"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CC1A11C-BF4F-B2F2-BD77-51A2CB59F522}"/>
              </a:ext>
            </a:extLst>
          </p:cNvPr>
          <p:cNvSpPr>
            <a:spLocks noGrp="1"/>
          </p:cNvSpPr>
          <p:nvPr>
            <p:ph idx="1"/>
          </p:nvPr>
        </p:nvSpPr>
        <p:spPr/>
        <p:txBody>
          <a:bodyPr/>
          <a:lstStyle/>
          <a:p>
            <a:r>
              <a:rPr lang="en-IE" dirty="0">
                <a:latin typeface="Arial" panose="020B0604020202020204" pitchFamily="34" charset="0"/>
                <a:ea typeface="Arial" panose="020B0604020202020204" pitchFamily="34" charset="0"/>
              </a:rPr>
              <a:t>The objective of this assignment</a:t>
            </a:r>
            <a:r>
              <a:rPr lang="en-IE" sz="1800" dirty="0">
                <a:effectLst/>
                <a:latin typeface="Arial" panose="020B0604020202020204" pitchFamily="34" charset="0"/>
                <a:ea typeface="Arial" panose="020B0604020202020204" pitchFamily="34" charset="0"/>
              </a:rPr>
              <a:t> is to carry out a high-level design for the physical implementation of the control system of a cars cruise control system. </a:t>
            </a:r>
          </a:p>
          <a:p>
            <a:r>
              <a:rPr lang="en-IE" dirty="0">
                <a:latin typeface="Arial" panose="020B0604020202020204" pitchFamily="34" charset="0"/>
                <a:cs typeface="Arial" panose="020B0604020202020204" pitchFamily="34" charset="0"/>
              </a:rPr>
              <a:t>Cruise control is an electronic system that allows the driver of a car to set the cars velocity to a particular value and the car should maintain this velocity without the need for the drivers' foot to intervene with the accelerator pedal.</a:t>
            </a:r>
          </a:p>
          <a:p>
            <a:endParaRPr lang="en-IE" dirty="0">
              <a:latin typeface="Arial" panose="020B0604020202020204" pitchFamily="34" charset="0"/>
              <a:cs typeface="Arial" panose="020B0604020202020204" pitchFamily="34" charset="0"/>
            </a:endParaRPr>
          </a:p>
          <a:p>
            <a:pPr marL="63500"/>
            <a:r>
              <a:rPr lang="en-IE" dirty="0">
                <a:effectLst/>
                <a:latin typeface="Arial" panose="020B0604020202020204" pitchFamily="34" charset="0"/>
                <a:ea typeface="Arial" panose="020B0604020202020204" pitchFamily="34" charset="0"/>
              </a:rPr>
              <a:t>The following specification for the control system is required:</a:t>
            </a:r>
          </a:p>
          <a:p>
            <a:pPr marL="742950" lvl="1" indent="-285750">
              <a:buSzPts val="1200"/>
              <a:buFont typeface="Symbol" panose="05050102010706020507" pitchFamily="18" charset="2"/>
              <a:buChar char=""/>
              <a:tabLst>
                <a:tab pos="520700" algn="l"/>
                <a:tab pos="521335" algn="l"/>
              </a:tabLst>
            </a:pPr>
            <a:r>
              <a:rPr lang="en-IE" sz="1800" dirty="0">
                <a:effectLst/>
                <a:latin typeface="Arial" panose="020B0604020202020204" pitchFamily="34" charset="0"/>
                <a:ea typeface="Symbol" panose="05050102010706020507" pitchFamily="18" charset="2"/>
                <a:cs typeface="Symbol" panose="05050102010706020507" pitchFamily="18" charset="2"/>
              </a:rPr>
              <a:t>Zero steady-state error in response to a unit step reference</a:t>
            </a:r>
            <a:r>
              <a:rPr lang="en-IE" sz="1800" spc="-60" dirty="0">
                <a:effectLst/>
                <a:latin typeface="Arial" panose="020B0604020202020204" pitchFamily="34" charset="0"/>
                <a:ea typeface="Symbol" panose="05050102010706020507" pitchFamily="18" charset="2"/>
                <a:cs typeface="Symbol" panose="05050102010706020507" pitchFamily="18" charset="2"/>
              </a:rPr>
              <a:t> </a:t>
            </a:r>
            <a:r>
              <a:rPr lang="en-IE" sz="1800" dirty="0">
                <a:effectLst/>
                <a:latin typeface="Arial" panose="020B0604020202020204" pitchFamily="34" charset="0"/>
                <a:ea typeface="Symbol" panose="05050102010706020507" pitchFamily="18" charset="2"/>
                <a:cs typeface="Symbol" panose="05050102010706020507" pitchFamily="18" charset="2"/>
              </a:rPr>
              <a:t>signal</a:t>
            </a:r>
          </a:p>
          <a:p>
            <a:pPr marL="742950" lvl="1" indent="-285750">
              <a:spcBef>
                <a:spcPts val="200"/>
              </a:spcBef>
              <a:buSzPts val="1200"/>
              <a:buFont typeface="Symbol" panose="05050102010706020507" pitchFamily="18" charset="2"/>
              <a:buChar char=""/>
              <a:tabLst>
                <a:tab pos="520700" algn="l"/>
                <a:tab pos="521335" algn="l"/>
              </a:tabLst>
            </a:pPr>
            <a:r>
              <a:rPr lang="en-IE" sz="1800" dirty="0">
                <a:effectLst/>
                <a:latin typeface="Arial" panose="020B0604020202020204" pitchFamily="34" charset="0"/>
                <a:ea typeface="Symbol" panose="05050102010706020507" pitchFamily="18" charset="2"/>
                <a:cs typeface="Symbol" panose="05050102010706020507" pitchFamily="18" charset="2"/>
              </a:rPr>
              <a:t>2% Settling time of 3s &amp; 5%</a:t>
            </a:r>
            <a:r>
              <a:rPr lang="en-IE" sz="1800" spc="-40" dirty="0">
                <a:effectLst/>
                <a:latin typeface="Arial" panose="020B0604020202020204" pitchFamily="34" charset="0"/>
                <a:ea typeface="Symbol" panose="05050102010706020507" pitchFamily="18" charset="2"/>
                <a:cs typeface="Symbol" panose="05050102010706020507" pitchFamily="18" charset="2"/>
              </a:rPr>
              <a:t> </a:t>
            </a:r>
            <a:r>
              <a:rPr lang="en-IE" sz="1800" dirty="0">
                <a:effectLst/>
                <a:latin typeface="Arial" panose="020B0604020202020204" pitchFamily="34" charset="0"/>
                <a:ea typeface="Symbol" panose="05050102010706020507" pitchFamily="18" charset="2"/>
                <a:cs typeface="Symbol" panose="05050102010706020507" pitchFamily="18" charset="2"/>
              </a:rPr>
              <a:t>Overshoot.</a:t>
            </a:r>
          </a:p>
          <a:p>
            <a:endParaRPr lang="en-IE" dirty="0">
              <a:latin typeface="Arial" panose="020B0604020202020204" pitchFamily="34" charset="0"/>
              <a:cs typeface="Arial" panose="020B0604020202020204" pitchFamily="34" charset="0"/>
            </a:endParaRPr>
          </a:p>
        </p:txBody>
      </p:sp>
      <p:pic>
        <p:nvPicPr>
          <p:cNvPr id="7" name="Graphic 6">
            <a:extLst>
              <a:ext uri="{FF2B5EF4-FFF2-40B4-BE49-F238E27FC236}">
                <a16:creationId xmlns:a16="http://schemas.microsoft.com/office/drawing/2014/main" id="{689EB869-E02E-05EA-B740-56FFCD56434A}"/>
              </a:ext>
            </a:extLst>
          </p:cNvPr>
          <p:cNvPicPr>
            <a:picLocks noChangeAspect="1"/>
            <a:extLst>
              <a:ext uri="{51228E76-BA90-4043-B771-695A4F85340A}">
                <alf:liveFeedProps xmlns:alf="http://schemas.microsoft.com/office/drawing/2021/livefeed" xmlns=""/>
              </a:ext>
            </a:extLst>
          </p:cNvPicPr>
          <p:nvPr/>
        </p:nvPicPr>
        <p:blipFill>
          <a:blip r:embed="rId3">
            <a:extLst>
              <a:ext uri="{96DAC541-7B7A-43D3-8B79-37D633B846F1}">
                <asvg:svgBlip xmlns:asvg="http://schemas.microsoft.com/office/drawing/2016/SVG/main" r:embed="rId4"/>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128264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B2682-78CC-7C6B-32F4-438C21C9A86E}"/>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Motor and Sensor Selection:</a:t>
            </a:r>
            <a:endParaRPr lang="en-IE"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8CD999-A4B2-46A7-E489-35EC17EF9334}"/>
                  </a:ext>
                </a:extLst>
              </p:cNvPr>
              <p:cNvSpPr>
                <a:spLocks noGrp="1"/>
              </p:cNvSpPr>
              <p:nvPr>
                <p:ph idx="1"/>
              </p:nvPr>
            </p:nvSpPr>
            <p:spPr>
              <a:xfrm>
                <a:off x="2589212" y="2133600"/>
                <a:ext cx="5494084" cy="3777622"/>
              </a:xfrm>
            </p:spPr>
            <p:txBody>
              <a:bodyPr>
                <a:noAutofit/>
              </a:bodyPr>
              <a:lstStyle/>
              <a:p>
                <a:r>
                  <a:rPr lang="en-US" dirty="0"/>
                  <a:t>In order to control the velocity of the car (v), the position of the throttle valve, normally controlled by the position of the drivers' foot on the accelerator pedal must be controlled by a motor.</a:t>
                </a:r>
              </a:p>
              <a:p>
                <a:r>
                  <a:rPr lang="en-US" dirty="0"/>
                  <a:t>This motor must be fast acting and accurate so I would choose a small DC servo motor. Limit switches or sensors could be used to protect the motor, preventing the continued running of the motor once it was in its fully open (accelerating, </a:t>
                </a:r>
                <a14:m>
                  <m:oMath xmlns:m="http://schemas.openxmlformats.org/officeDocument/2006/math">
                    <m:r>
                      <a:rPr lang="en-IE" b="0" i="1" smtClean="0">
                        <a:latin typeface="Cambria Math" panose="02040503050406030204" pitchFamily="18" charset="0"/>
                      </a:rPr>
                      <m:t>𝑎</m:t>
                    </m:r>
                    <m:r>
                      <a:rPr lang="en-IE" b="0" i="1" smtClean="0">
                        <a:latin typeface="Cambria Math" panose="02040503050406030204" pitchFamily="18" charset="0"/>
                      </a:rPr>
                      <m:t>=</m:t>
                    </m:r>
                    <m:acc>
                      <m:accPr>
                        <m:chr m:val="̇"/>
                        <m:ctrlPr>
                          <a:rPr lang="en-IE" b="0" i="1" smtClean="0">
                            <a:latin typeface="Cambria Math" panose="02040503050406030204" pitchFamily="18" charset="0"/>
                          </a:rPr>
                        </m:ctrlPr>
                      </m:accPr>
                      <m:e>
                        <m:r>
                          <a:rPr lang="en-IE" b="0" i="1" smtClean="0">
                            <a:latin typeface="Cambria Math" panose="02040503050406030204" pitchFamily="18" charset="0"/>
                          </a:rPr>
                          <m:t>𝑣</m:t>
                        </m:r>
                      </m:e>
                    </m:acc>
                  </m:oMath>
                </a14:m>
                <a:r>
                  <a:rPr lang="en-US" dirty="0"/>
                  <a:t>) position and fully closed (deaccelerating, </a:t>
                </a:r>
                <a14:m>
                  <m:oMath xmlns:m="http://schemas.openxmlformats.org/officeDocument/2006/math">
                    <m:r>
                      <a:rPr lang="en-IE" i="1">
                        <a:latin typeface="Cambria Math" panose="02040503050406030204" pitchFamily="18" charset="0"/>
                      </a:rPr>
                      <m:t>𝑎</m:t>
                    </m:r>
                    <m:r>
                      <a:rPr lang="en-IE" i="1">
                        <a:latin typeface="Cambria Math" panose="02040503050406030204" pitchFamily="18" charset="0"/>
                      </a:rPr>
                      <m:t>=</m:t>
                    </m:r>
                    <m:acc>
                      <m:accPr>
                        <m:chr m:val="̇"/>
                        <m:ctrlPr>
                          <a:rPr lang="en-IE" i="1">
                            <a:latin typeface="Cambria Math" panose="02040503050406030204" pitchFamily="18" charset="0"/>
                          </a:rPr>
                        </m:ctrlPr>
                      </m:accPr>
                      <m:e>
                        <m:r>
                          <a:rPr lang="en-IE" i="1">
                            <a:latin typeface="Cambria Math" panose="02040503050406030204" pitchFamily="18" charset="0"/>
                          </a:rPr>
                          <m:t>𝑣</m:t>
                        </m:r>
                      </m:e>
                    </m:acc>
                  </m:oMath>
                </a14:m>
                <a:r>
                  <a:rPr lang="en-US" dirty="0"/>
                  <a:t>) positions.</a:t>
                </a:r>
                <a:endParaRPr lang="en-IE" dirty="0"/>
              </a:p>
            </p:txBody>
          </p:sp>
        </mc:Choice>
        <mc:Fallback xmlns="">
          <p:sp>
            <p:nvSpPr>
              <p:cNvPr id="3" name="Content Placeholder 2">
                <a:extLst>
                  <a:ext uri="{FF2B5EF4-FFF2-40B4-BE49-F238E27FC236}">
                    <a16:creationId xmlns:a16="http://schemas.microsoft.com/office/drawing/2014/main" id="{F08CD999-A4B2-46A7-E489-35EC17EF9334}"/>
                  </a:ext>
                </a:extLst>
              </p:cNvPr>
              <p:cNvSpPr>
                <a:spLocks noGrp="1" noRot="1" noChangeAspect="1" noMove="1" noResize="1" noEditPoints="1" noAdjustHandles="1" noChangeArrowheads="1" noChangeShapeType="1" noTextEdit="1"/>
              </p:cNvSpPr>
              <p:nvPr>
                <p:ph idx="1"/>
              </p:nvPr>
            </p:nvSpPr>
            <p:spPr>
              <a:xfrm>
                <a:off x="2589212" y="2133600"/>
                <a:ext cx="5494084" cy="3777622"/>
              </a:xfrm>
              <a:blipFill>
                <a:blip r:embed="rId5"/>
                <a:stretch>
                  <a:fillRect l="-777" t="-806" r="-1776"/>
                </a:stretch>
              </a:blipFill>
            </p:spPr>
            <p:txBody>
              <a:bodyPr/>
              <a:lstStyle/>
              <a:p>
                <a:r>
                  <a:rPr lang="en-IE">
                    <a:noFill/>
                  </a:rPr>
                  <a:t> </a:t>
                </a:r>
              </a:p>
            </p:txBody>
          </p:sp>
        </mc:Fallback>
      </mc:AlternateContent>
      <p:pic>
        <p:nvPicPr>
          <p:cNvPr id="5" name="Picture 4">
            <a:extLst>
              <a:ext uri="{FF2B5EF4-FFF2-40B4-BE49-F238E27FC236}">
                <a16:creationId xmlns:a16="http://schemas.microsoft.com/office/drawing/2014/main" id="{EEB1E59A-CA80-E989-82A9-B02D221FCB4D}"/>
              </a:ext>
            </a:extLst>
          </p:cNvPr>
          <p:cNvPicPr>
            <a:picLocks noChangeAspect="1"/>
          </p:cNvPicPr>
          <p:nvPr/>
        </p:nvPicPr>
        <p:blipFill>
          <a:blip r:embed="rId6"/>
          <a:stretch>
            <a:fillRect/>
          </a:stretch>
        </p:blipFill>
        <p:spPr>
          <a:xfrm>
            <a:off x="8595354" y="2133600"/>
            <a:ext cx="2810267" cy="2295845"/>
          </a:xfrm>
          <a:prstGeom prst="rect">
            <a:avLst/>
          </a:prstGeom>
        </p:spPr>
      </p:pic>
      <p:pic>
        <p:nvPicPr>
          <p:cNvPr id="4" name="Graphic 3">
            <a:extLst>
              <a:ext uri="{FF2B5EF4-FFF2-40B4-BE49-F238E27FC236}">
                <a16:creationId xmlns:a16="http://schemas.microsoft.com/office/drawing/2014/main" id="{B734DB86-DDCB-C40E-B520-F2DC0210EE4A}"/>
              </a:ext>
            </a:extLst>
          </p:cNvPr>
          <p:cNvPicPr>
            <a:picLocks noChangeAspect="1"/>
            <a:extLst>
              <a:ext uri="{51228E76-BA90-4043-B771-695A4F85340A}">
                <alf:liveFeedProps xmlns:alf="http://schemas.microsoft.com/office/drawing/2021/livefeed" xmlns=""/>
              </a:ext>
            </a:extLst>
          </p:cNvPicPr>
          <p:nvPr/>
        </p:nvPicPr>
        <p:blipFill>
          <a:blip r:embed="rId7">
            <a:extLst>
              <a:ext uri="{96DAC541-7B7A-43D3-8B79-37D633B846F1}">
                <asvg:svgBlip xmlns:asvg="http://schemas.microsoft.com/office/drawing/2016/SVG/main" r:embed="rId8"/>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2459911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AB2D8-0E9E-2ECF-96AA-517B27BDDA3D}"/>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Sensor Selection:</a:t>
            </a:r>
            <a:endParaRPr lang="en-IE" dirty="0"/>
          </a:p>
        </p:txBody>
      </p:sp>
      <p:sp>
        <p:nvSpPr>
          <p:cNvPr id="3" name="Content Placeholder 2">
            <a:extLst>
              <a:ext uri="{FF2B5EF4-FFF2-40B4-BE49-F238E27FC236}">
                <a16:creationId xmlns:a16="http://schemas.microsoft.com/office/drawing/2014/main" id="{4ADF4B12-BB24-DDC0-2CA9-E0F447D9B88F}"/>
              </a:ext>
            </a:extLst>
          </p:cNvPr>
          <p:cNvSpPr>
            <a:spLocks noGrp="1"/>
          </p:cNvSpPr>
          <p:nvPr>
            <p:ph idx="1"/>
          </p:nvPr>
        </p:nvSpPr>
        <p:spPr>
          <a:xfrm>
            <a:off x="2589212" y="2133600"/>
            <a:ext cx="5768404" cy="3777622"/>
          </a:xfrm>
        </p:spPr>
        <p:txBody>
          <a:bodyPr>
            <a:normAutofit lnSpcReduction="10000"/>
          </a:bodyPr>
          <a:lstStyle/>
          <a:p>
            <a:r>
              <a:rPr lang="en-IE" dirty="0"/>
              <a:t>To measure the velocity of the car an electronic speed sensor (VSS) is fitted to the transmission or ABS system. This would be a magnetic sensor that acts like an encoder, counting the revolutions of the shaft. This angular velocity is fed back to an ECU (Engine Control Unit) which takes into account factors like wheel diameter and calculates the velocity of the vehicle.</a:t>
            </a:r>
          </a:p>
          <a:p>
            <a:r>
              <a:rPr lang="en-IE" dirty="0"/>
              <a:t>The system is observable and an observer rather than a sensor can be used to calculate acceleration, the rate of change of the measured velocity.</a:t>
            </a:r>
          </a:p>
          <a:p>
            <a:endParaRPr lang="en-IE" sz="2400" dirty="0"/>
          </a:p>
          <a:p>
            <a:endParaRPr lang="en-IE" dirty="0"/>
          </a:p>
          <a:p>
            <a:endParaRPr lang="en-IE" dirty="0"/>
          </a:p>
          <a:p>
            <a:pPr marL="0" indent="0">
              <a:buNone/>
            </a:pPr>
            <a:endParaRPr lang="en-IE" dirty="0"/>
          </a:p>
        </p:txBody>
      </p:sp>
      <p:pic>
        <p:nvPicPr>
          <p:cNvPr id="5" name="Picture 4">
            <a:extLst>
              <a:ext uri="{FF2B5EF4-FFF2-40B4-BE49-F238E27FC236}">
                <a16:creationId xmlns:a16="http://schemas.microsoft.com/office/drawing/2014/main" id="{88E0265A-816B-0809-E32F-87FD1F41976C}"/>
              </a:ext>
            </a:extLst>
          </p:cNvPr>
          <p:cNvPicPr>
            <a:picLocks noChangeAspect="1"/>
          </p:cNvPicPr>
          <p:nvPr/>
        </p:nvPicPr>
        <p:blipFill>
          <a:blip r:embed="rId3"/>
          <a:stretch>
            <a:fillRect/>
          </a:stretch>
        </p:blipFill>
        <p:spPr>
          <a:xfrm>
            <a:off x="8686089" y="2123299"/>
            <a:ext cx="3272231" cy="1899112"/>
          </a:xfrm>
          <a:prstGeom prst="rect">
            <a:avLst/>
          </a:prstGeom>
        </p:spPr>
      </p:pic>
      <p:pic>
        <p:nvPicPr>
          <p:cNvPr id="4" name="Graphic 3">
            <a:extLst>
              <a:ext uri="{FF2B5EF4-FFF2-40B4-BE49-F238E27FC236}">
                <a16:creationId xmlns:a16="http://schemas.microsoft.com/office/drawing/2014/main" id="{4A3A3106-5FC0-D7AB-EB57-9594A6408152}"/>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4240991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2A240-AA46-77C0-3AF6-DEBEA3E5EDB6}"/>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Sensor Selection Continued:</a:t>
            </a:r>
            <a:endParaRPr lang="en-IE" dirty="0"/>
          </a:p>
        </p:txBody>
      </p:sp>
      <p:sp>
        <p:nvSpPr>
          <p:cNvPr id="3" name="Content Placeholder 2">
            <a:extLst>
              <a:ext uri="{FF2B5EF4-FFF2-40B4-BE49-F238E27FC236}">
                <a16:creationId xmlns:a16="http://schemas.microsoft.com/office/drawing/2014/main" id="{7196EC7F-1B0B-8393-E0D5-0CFB5FB3DFE0}"/>
              </a:ext>
            </a:extLst>
          </p:cNvPr>
          <p:cNvSpPr>
            <a:spLocks noGrp="1"/>
          </p:cNvSpPr>
          <p:nvPr>
            <p:ph idx="1"/>
          </p:nvPr>
        </p:nvSpPr>
        <p:spPr/>
        <p:txBody>
          <a:bodyPr/>
          <a:lstStyle/>
          <a:p>
            <a:r>
              <a:rPr lang="en-IE" dirty="0"/>
              <a:t>Throttle position would be fed back to the ECU from the servo motor.</a:t>
            </a:r>
          </a:p>
          <a:p>
            <a:r>
              <a:rPr lang="en-IE" dirty="0"/>
              <a:t>Sensors or switches on the brake, accelerator and clutch pedals would also be required in order to disengage the cruise control system if there was any interaction with these pedals.</a:t>
            </a:r>
          </a:p>
          <a:p>
            <a:r>
              <a:rPr lang="en-IE" dirty="0"/>
              <a:t>This is a vital feature of any cruise control system for safety reasons.</a:t>
            </a:r>
          </a:p>
        </p:txBody>
      </p:sp>
      <p:pic>
        <p:nvPicPr>
          <p:cNvPr id="4" name="Graphic 3">
            <a:extLst>
              <a:ext uri="{FF2B5EF4-FFF2-40B4-BE49-F238E27FC236}">
                <a16:creationId xmlns:a16="http://schemas.microsoft.com/office/drawing/2014/main" id="{546249A6-1CDA-2EEB-7AE0-3A80D61698B5}"/>
              </a:ext>
            </a:extLst>
          </p:cNvPr>
          <p:cNvPicPr>
            <a:picLocks noChangeAspect="1"/>
            <a:extLst>
              <a:ext uri="{51228E76-BA90-4043-B771-695A4F85340A}">
                <alf:liveFeedProps xmlns:alf="http://schemas.microsoft.com/office/drawing/2021/livefeed" xmlns=""/>
              </a:ext>
            </a:extLst>
          </p:cNvPicPr>
          <p:nvPr/>
        </p:nvPicPr>
        <p:blipFill>
          <a:blip r:embed="rId3">
            <a:extLst>
              <a:ext uri="{96DAC541-7B7A-43D3-8B79-37D633B846F1}">
                <asvg:svgBlip xmlns:asvg="http://schemas.microsoft.com/office/drawing/2016/SVG/main" r:embed="rId4"/>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152934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FD39C-10B2-D908-9A4D-86EFBDEFF93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Hardware and Software:</a:t>
            </a:r>
            <a:endParaRPr lang="en-IE" dirty="0"/>
          </a:p>
        </p:txBody>
      </p:sp>
      <p:sp>
        <p:nvSpPr>
          <p:cNvPr id="3" name="Content Placeholder 2">
            <a:extLst>
              <a:ext uri="{FF2B5EF4-FFF2-40B4-BE49-F238E27FC236}">
                <a16:creationId xmlns:a16="http://schemas.microsoft.com/office/drawing/2014/main" id="{3F712F90-D795-C526-8E33-F727C94323CA}"/>
              </a:ext>
            </a:extLst>
          </p:cNvPr>
          <p:cNvSpPr>
            <a:spLocks noGrp="1"/>
          </p:cNvSpPr>
          <p:nvPr>
            <p:ph idx="1"/>
          </p:nvPr>
        </p:nvSpPr>
        <p:spPr>
          <a:xfrm>
            <a:off x="2589212" y="2133600"/>
            <a:ext cx="7588060" cy="3718560"/>
          </a:xfrm>
        </p:spPr>
        <p:txBody>
          <a:bodyPr>
            <a:normAutofit/>
          </a:bodyPr>
          <a:lstStyle/>
          <a:p>
            <a:r>
              <a:rPr lang="en-IE" dirty="0"/>
              <a:t>Using a PLC (Programable Logic Controller) with ladder logic software would not be suitable for controlling this system as it would be larger and more cumbersome than is necessary.</a:t>
            </a:r>
          </a:p>
          <a:p>
            <a:r>
              <a:rPr lang="en-IE" dirty="0"/>
              <a:t>Instead, a micro controller, capable of PID (Proportional, Integral, Derivative) Control, called an ECU, would be used because they are small, flexible, fast acting, inexpensive and easy to use.</a:t>
            </a:r>
          </a:p>
          <a:p>
            <a:pPr marL="0" indent="0">
              <a:buNone/>
            </a:pPr>
            <a:endParaRPr lang="en-IE" dirty="0"/>
          </a:p>
          <a:p>
            <a:pPr marL="0" indent="0">
              <a:buNone/>
            </a:pPr>
            <a:endParaRPr lang="en-IE" dirty="0"/>
          </a:p>
        </p:txBody>
      </p:sp>
      <p:pic>
        <p:nvPicPr>
          <p:cNvPr id="7" name="Picture 6">
            <a:extLst>
              <a:ext uri="{FF2B5EF4-FFF2-40B4-BE49-F238E27FC236}">
                <a16:creationId xmlns:a16="http://schemas.microsoft.com/office/drawing/2014/main" id="{25EF6981-A652-ADAB-DC1A-87695DFE481D}"/>
              </a:ext>
            </a:extLst>
          </p:cNvPr>
          <p:cNvPicPr>
            <a:picLocks noChangeAspect="1"/>
          </p:cNvPicPr>
          <p:nvPr/>
        </p:nvPicPr>
        <p:blipFill>
          <a:blip r:embed="rId3"/>
          <a:stretch>
            <a:fillRect/>
          </a:stretch>
        </p:blipFill>
        <p:spPr>
          <a:xfrm>
            <a:off x="4588854" y="4108172"/>
            <a:ext cx="3285146" cy="1972588"/>
          </a:xfrm>
          <a:prstGeom prst="rect">
            <a:avLst/>
          </a:prstGeom>
        </p:spPr>
      </p:pic>
      <p:pic>
        <p:nvPicPr>
          <p:cNvPr id="4" name="Graphic 3">
            <a:extLst>
              <a:ext uri="{FF2B5EF4-FFF2-40B4-BE49-F238E27FC236}">
                <a16:creationId xmlns:a16="http://schemas.microsoft.com/office/drawing/2014/main" id="{14241F90-64F6-9D81-C9C5-F6864E81BFBE}"/>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628987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B86BC-F339-9683-88A6-3F9D724ED4B7}"/>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Hardware and Software Continued:</a:t>
            </a:r>
            <a:endParaRPr lang="en-IE" dirty="0"/>
          </a:p>
        </p:txBody>
      </p:sp>
      <p:sp>
        <p:nvSpPr>
          <p:cNvPr id="9" name="Content Placeholder 8">
            <a:extLst>
              <a:ext uri="{FF2B5EF4-FFF2-40B4-BE49-F238E27FC236}">
                <a16:creationId xmlns:a16="http://schemas.microsoft.com/office/drawing/2014/main" id="{9609DB67-569F-7B40-46D2-15FD48BEC1E1}"/>
              </a:ext>
            </a:extLst>
          </p:cNvPr>
          <p:cNvSpPr>
            <a:spLocks noGrp="1"/>
          </p:cNvSpPr>
          <p:nvPr>
            <p:ph idx="1"/>
          </p:nvPr>
        </p:nvSpPr>
        <p:spPr>
          <a:xfrm>
            <a:off x="2589212" y="2133600"/>
            <a:ext cx="5345748" cy="3777622"/>
          </a:xfrm>
        </p:spPr>
        <p:txBody>
          <a:bodyPr/>
          <a:lstStyle/>
          <a:p>
            <a:r>
              <a:rPr lang="en-IE" dirty="0"/>
              <a:t>Although not suitable here, an example of a range of micro controllers is the Arduino micro controllers (designed for educational purposes).</a:t>
            </a:r>
          </a:p>
          <a:p>
            <a:r>
              <a:rPr lang="en-IE" dirty="0"/>
              <a:t>The Arduino has its own software environment, the IDE (Integrated Development Environment) and the ECU would have something similar, programmed in C or C++, similar to the Arduino.</a:t>
            </a:r>
          </a:p>
          <a:p>
            <a:endParaRPr lang="en-IE" dirty="0"/>
          </a:p>
        </p:txBody>
      </p:sp>
      <p:pic>
        <p:nvPicPr>
          <p:cNvPr id="13" name="Picture 12">
            <a:extLst>
              <a:ext uri="{FF2B5EF4-FFF2-40B4-BE49-F238E27FC236}">
                <a16:creationId xmlns:a16="http://schemas.microsoft.com/office/drawing/2014/main" id="{2E71AEC3-B03F-D406-6DAE-3E3A39F47609}"/>
              </a:ext>
            </a:extLst>
          </p:cNvPr>
          <p:cNvPicPr>
            <a:picLocks noChangeAspect="1"/>
          </p:cNvPicPr>
          <p:nvPr/>
        </p:nvPicPr>
        <p:blipFill>
          <a:blip r:embed="rId3"/>
          <a:stretch>
            <a:fillRect/>
          </a:stretch>
        </p:blipFill>
        <p:spPr>
          <a:xfrm>
            <a:off x="8573018" y="1513840"/>
            <a:ext cx="2829414" cy="5212080"/>
          </a:xfrm>
          <a:prstGeom prst="rect">
            <a:avLst/>
          </a:prstGeom>
        </p:spPr>
      </p:pic>
      <p:pic>
        <p:nvPicPr>
          <p:cNvPr id="3" name="Graphic 2">
            <a:extLst>
              <a:ext uri="{FF2B5EF4-FFF2-40B4-BE49-F238E27FC236}">
                <a16:creationId xmlns:a16="http://schemas.microsoft.com/office/drawing/2014/main" id="{8244FF5F-FCE7-B397-2920-A0330C72446E}"/>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1609841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D97B-D718-E742-517D-67CD6A5C5D77}"/>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PID Control:</a:t>
            </a:r>
            <a:endParaRPr lang="en-IE" dirty="0"/>
          </a:p>
        </p:txBody>
      </p:sp>
      <p:sp>
        <p:nvSpPr>
          <p:cNvPr id="3" name="Content Placeholder 2">
            <a:extLst>
              <a:ext uri="{FF2B5EF4-FFF2-40B4-BE49-F238E27FC236}">
                <a16:creationId xmlns:a16="http://schemas.microsoft.com/office/drawing/2014/main" id="{05D4EA60-24B9-6BAA-5A8B-1DF7477A461A}"/>
              </a:ext>
            </a:extLst>
          </p:cNvPr>
          <p:cNvSpPr>
            <a:spLocks noGrp="1"/>
          </p:cNvSpPr>
          <p:nvPr>
            <p:ph idx="1"/>
          </p:nvPr>
        </p:nvSpPr>
        <p:spPr/>
        <p:txBody>
          <a:bodyPr/>
          <a:lstStyle/>
          <a:p>
            <a:r>
              <a:rPr lang="en-IE" dirty="0"/>
              <a:t>With PID (Proportional, Integral, Derivative) Control. The throttle control valve is moved proportionately to the error in velocity that is fed back from the VSS. The integral control compares the distance travelled with the desired distance over a nominated period of time, with distance being the integral of velocity.  This works towards eliminating any steady state error in the system. In order to improve how reactive the system is, derivative control is used. Acceleration is the derivative of velocity and adjusting the throttle based on error in acceleration improves the response time of the system.</a:t>
            </a:r>
          </a:p>
          <a:p>
            <a:r>
              <a:rPr lang="en-IE" dirty="0"/>
              <a:t>Added together, the proportional, integral and derivative factors are all used to calculate where the throttle valve should be at any given time.</a:t>
            </a:r>
          </a:p>
        </p:txBody>
      </p:sp>
      <p:pic>
        <p:nvPicPr>
          <p:cNvPr id="4" name="Graphic 3">
            <a:extLst>
              <a:ext uri="{FF2B5EF4-FFF2-40B4-BE49-F238E27FC236}">
                <a16:creationId xmlns:a16="http://schemas.microsoft.com/office/drawing/2014/main" id="{9E245B88-63DF-4ACB-D8FC-36F225D34EA2}"/>
              </a:ext>
            </a:extLst>
          </p:cNvPr>
          <p:cNvPicPr>
            <a:picLocks noChangeAspect="1"/>
            <a:extLst>
              <a:ext uri="{51228E76-BA90-4043-B771-695A4F85340A}">
                <alf:liveFeedProps xmlns:alf="http://schemas.microsoft.com/office/drawing/2021/livefeed" xmlns=""/>
              </a:ext>
            </a:extLst>
          </p:cNvPicPr>
          <p:nvPr/>
        </p:nvPicPr>
        <p:blipFill>
          <a:blip r:embed="rId3">
            <a:extLst>
              <a:ext uri="{96DAC541-7B7A-43D3-8B79-37D633B846F1}">
                <asvg:svgBlip xmlns:asvg="http://schemas.microsoft.com/office/drawing/2016/SVG/main" r:embed="rId4"/>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2458346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5C5F5-8B7B-B73E-75C7-BB79619525F7}"/>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Controller Interface:</a:t>
            </a:r>
            <a:endParaRPr lang="en-IE" dirty="0"/>
          </a:p>
        </p:txBody>
      </p:sp>
      <p:sp>
        <p:nvSpPr>
          <p:cNvPr id="3" name="Content Placeholder 2">
            <a:extLst>
              <a:ext uri="{FF2B5EF4-FFF2-40B4-BE49-F238E27FC236}">
                <a16:creationId xmlns:a16="http://schemas.microsoft.com/office/drawing/2014/main" id="{A8B0ECC7-E775-618C-203E-2828F408DE58}"/>
              </a:ext>
            </a:extLst>
          </p:cNvPr>
          <p:cNvSpPr>
            <a:spLocks noGrp="1"/>
          </p:cNvSpPr>
          <p:nvPr>
            <p:ph idx="1"/>
          </p:nvPr>
        </p:nvSpPr>
        <p:spPr/>
        <p:txBody>
          <a:bodyPr/>
          <a:lstStyle/>
          <a:p>
            <a:r>
              <a:rPr lang="en-IE" dirty="0"/>
              <a:t>The driver choses the setpoint on an onboard HMI, and enters it into the system. The ECU interprets this input and feeds it to the throttle control valve, opening the valve to increase velocity or closing to decrease. The VSS reads the actual velocity of the vehicle and sends an error signal back to the ECU where the process starts again and the vehicles velocity is maintained regardless of outside factors like road gradient or wind,</a:t>
            </a:r>
          </a:p>
          <a:p>
            <a:endParaRPr lang="en-IE" dirty="0"/>
          </a:p>
          <a:p>
            <a:pPr marL="0" indent="0">
              <a:buNone/>
            </a:pPr>
            <a:endParaRPr lang="en-IE" dirty="0"/>
          </a:p>
        </p:txBody>
      </p:sp>
      <p:pic>
        <p:nvPicPr>
          <p:cNvPr id="5" name="Picture 4">
            <a:extLst>
              <a:ext uri="{FF2B5EF4-FFF2-40B4-BE49-F238E27FC236}">
                <a16:creationId xmlns:a16="http://schemas.microsoft.com/office/drawing/2014/main" id="{D22A55DA-E94E-C540-9628-BA33A5285C50}"/>
              </a:ext>
            </a:extLst>
          </p:cNvPr>
          <p:cNvPicPr>
            <a:picLocks noChangeAspect="1"/>
          </p:cNvPicPr>
          <p:nvPr/>
        </p:nvPicPr>
        <p:blipFill>
          <a:blip r:embed="rId3"/>
          <a:stretch>
            <a:fillRect/>
          </a:stretch>
        </p:blipFill>
        <p:spPr>
          <a:xfrm>
            <a:off x="2899767" y="3938657"/>
            <a:ext cx="8526065" cy="2457793"/>
          </a:xfrm>
          <a:prstGeom prst="rect">
            <a:avLst/>
          </a:prstGeom>
        </p:spPr>
      </p:pic>
      <p:pic>
        <p:nvPicPr>
          <p:cNvPr id="4" name="Graphic 3">
            <a:extLst>
              <a:ext uri="{FF2B5EF4-FFF2-40B4-BE49-F238E27FC236}">
                <a16:creationId xmlns:a16="http://schemas.microsoft.com/office/drawing/2014/main" id="{6E05BE1E-1EA3-24C1-8F7F-FA128DE23E18}"/>
              </a:ext>
            </a:extLst>
          </p:cNvPr>
          <p:cNvPicPr>
            <a:picLocks noChangeAspect="1"/>
            <a:extLst>
              <a:ext uri="{51228E76-BA90-4043-B771-695A4F85340A}">
                <alf:liveFeedProps xmlns:alf="http://schemas.microsoft.com/office/drawing/2021/livefeed" xmlns=""/>
              </a:ext>
            </a:extLst>
          </p:cNvPicPr>
          <p:nvPr/>
        </p:nvPicPr>
        <p:blipFill>
          <a:blip r:embed="rId4">
            <a:extLst>
              <a:ext uri="{96DAC541-7B7A-43D3-8B79-37D633B846F1}">
                <asvg:svgBlip xmlns:asvg="http://schemas.microsoft.com/office/drawing/2016/SVG/main" r:embed="rId5"/>
              </a:ext>
            </a:extLst>
          </a:blip>
          <a:stretch>
            <a:fillRect/>
          </a:stretch>
        </p:blipFill>
        <p:spPr>
          <a:xfrm>
            <a:off x="10052304" y="4718304"/>
            <a:ext cx="2057400" cy="2057400"/>
          </a:xfrm>
          <a:prstGeom prst="ellipse">
            <a:avLst/>
          </a:prstGeom>
        </p:spPr>
      </p:pic>
    </p:spTree>
    <p:extLst>
      <p:ext uri="{BB962C8B-B14F-4D97-AF65-F5344CB8AC3E}">
        <p14:creationId xmlns:p14="http://schemas.microsoft.com/office/powerpoint/2010/main" val="327400435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Wisp</Template>
  <TotalTime>475</TotalTime>
  <Words>1493</Words>
  <Application>Microsoft Office PowerPoint</Application>
  <PresentationFormat>Widescreen</PresentationFormat>
  <Paragraphs>75</Paragraphs>
  <Slides>12</Slides>
  <Notes>12</Notes>
  <HiddenSlides>0</HiddenSlides>
  <MMClips>1</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Wisp</vt:lpstr>
      <vt:lpstr>CSAD 402 Assignment 4   Design the Physical Implementation of a  Car Cruise Control System. </vt:lpstr>
      <vt:lpstr>Introduction:</vt:lpstr>
      <vt:lpstr>Motor and Sensor Selection:</vt:lpstr>
      <vt:lpstr>Sensor Selection:</vt:lpstr>
      <vt:lpstr>Sensor Selection Continued:</vt:lpstr>
      <vt:lpstr>Hardware and Software:</vt:lpstr>
      <vt:lpstr>Hardware and Software Continued:</vt:lpstr>
      <vt:lpstr>PID Control:</vt:lpstr>
      <vt:lpstr>Controller Interface:</vt:lpstr>
      <vt:lpstr>Control Algorithm:</vt:lpstr>
      <vt:lpstr>Control Algorithm Continued:</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CSAD 402 Assignment 4   Design the Physical Implementation of a  Car Cruise Control System. </dc:title>
  <dc:creator>Butler, Brian</dc:creator>
  <cp:lastModifiedBy>Sullivan, Eoin</cp:lastModifiedBy>
  <cp:revision>2</cp:revision>
  <dcterms:created xsi:type="dcterms:W3CDTF">2024-04-25T13:19:12Z</dcterms:created>
  <dcterms:modified xsi:type="dcterms:W3CDTF">2025-04-07T21:23:31Z</dcterms:modified>
</cp:coreProperties>
</file>